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463" r:id="rId4"/>
    <p:sldId id="466" r:id="rId5"/>
    <p:sldId id="467" r:id="rId6"/>
    <p:sldId id="468" r:id="rId7"/>
    <p:sldId id="464" r:id="rId8"/>
    <p:sldId id="465" r:id="rId9"/>
    <p:sldId id="385" r:id="rId10"/>
    <p:sldId id="461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89522" autoAdjust="0"/>
  </p:normalViewPr>
  <p:slideViewPr>
    <p:cSldViewPr>
      <p:cViewPr varScale="1">
        <p:scale>
          <a:sx n="82" d="100"/>
          <a:sy n="82" d="100"/>
        </p:scale>
        <p:origin x="18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3" Type="http://schemas.microsoft.com/office/2016/11/relationships/changesInfo" Target="changesInfos/changesInfo1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4B70DDBA-29B0-4313-B362-959ACCDE4482}"/>
    <pc:docChg chg="delSld modSld">
      <pc:chgData name="Geiger, Michael J" userId="13cae92b-b37c-450b-a449-82fcae19569d" providerId="ADAL" clId="{4B70DDBA-29B0-4313-B362-959ACCDE4482}" dt="2019-02-11T15:55:46.416" v="97" actId="2696"/>
      <pc:docMkLst>
        <pc:docMk/>
      </pc:docMkLst>
      <pc:sldChg chg="modSp">
        <pc:chgData name="Geiger, Michael J" userId="13cae92b-b37c-450b-a449-82fcae19569d" providerId="ADAL" clId="{4B70DDBA-29B0-4313-B362-959ACCDE4482}" dt="2019-02-11T15:55:03.542" v="1" actId="20577"/>
        <pc:sldMkLst>
          <pc:docMk/>
          <pc:sldMk cId="0" sldId="256"/>
        </pc:sldMkLst>
        <pc:spChg chg="mod">
          <ac:chgData name="Geiger, Michael J" userId="13cae92b-b37c-450b-a449-82fcae19569d" providerId="ADAL" clId="{4B70DDBA-29B0-4313-B362-959ACCDE4482}" dt="2019-02-11T15:55:03.542" v="1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4B70DDBA-29B0-4313-B362-959ACCDE4482}" dt="2019-02-11T15:55:42.831" v="96" actId="20577"/>
        <pc:sldMkLst>
          <pc:docMk/>
          <pc:sldMk cId="0" sldId="257"/>
        </pc:sldMkLst>
        <pc:spChg chg="mod">
          <ac:chgData name="Geiger, Michael J" userId="13cae92b-b37c-450b-a449-82fcae19569d" providerId="ADAL" clId="{4B70DDBA-29B0-4313-B362-959ACCDE4482}" dt="2019-02-11T15:55:42.831" v="96" actId="20577"/>
          <ac:spMkLst>
            <pc:docMk/>
            <pc:sldMk cId="0" sldId="257"/>
            <ac:spMk id="4099" creationId="{00000000-0000-0000-0000-000000000000}"/>
          </ac:spMkLst>
        </pc:spChg>
      </pc:sldChg>
      <pc:sldChg chg="del">
        <pc:chgData name="Geiger, Michael J" userId="13cae92b-b37c-450b-a449-82fcae19569d" providerId="ADAL" clId="{4B70DDBA-29B0-4313-B362-959ACCDE4482}" dt="2019-02-11T15:55:46.416" v="97" actId="2696"/>
        <pc:sldMkLst>
          <pc:docMk/>
          <pc:sldMk cId="610699745" sldId="4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2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9BCCE-893A-4BC8-874E-7F9865094B96}" type="datetime1">
              <a:rPr lang="en-US" smtClean="0"/>
              <a:t>2/11/19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E47C6-87BF-4BD7-AC0F-A657636F7420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FE6D68-2B76-4684-9EEA-FAA09DDF8F0E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A5510-305B-4458-8EFD-0E7AAC9B5091}" type="datetime1">
              <a:rPr lang="en-US" smtClean="0"/>
              <a:t>2/11/19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588DE-3C82-4C00-ACBC-339281ADFCBE}" type="datetime1">
              <a:rPr lang="en-US" smtClean="0"/>
              <a:t>2/11/19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431EA9-079B-4A12-8E9F-99F06673F064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FBE3EE-DF11-442A-8304-2BE46F21A23D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526C6B-5E2A-4A75-AC69-9AF952F035F0}" type="datetime1">
              <a:rPr lang="en-US" smtClean="0"/>
              <a:t>2/11/19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C7E85D-A58A-4F96-8A2B-B701D17CA1E8}" type="datetime1">
              <a:rPr lang="en-US" smtClean="0"/>
              <a:t>2/11/19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E0CB3-4127-4366-ADE2-3012D05A846D}" type="datetime1">
              <a:rPr lang="en-US" smtClean="0"/>
              <a:t>2/11/19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8CA8E-92FC-4138-B282-E5F79197AB07}" type="datetime1">
              <a:rPr lang="en-US" smtClean="0"/>
              <a:t>2/11/19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C10FA0-37A1-48BE-B5AC-DCAA1FD3DFE6}" type="datetime1">
              <a:rPr lang="en-US" smtClean="0"/>
              <a:t>2/11/19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7931A-E9AF-4A4D-AB63-5F0AC692B5EE}" type="datetime1">
              <a:rPr lang="en-US" smtClean="0"/>
              <a:t>2/11/19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3E0457B-F371-4143-949A-D21891FEA47C}" type="datetime1">
              <a:rPr lang="en-US" smtClean="0"/>
              <a:t>2/11/19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9: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Threads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the following sources:</a:t>
            </a:r>
          </a:p>
          <a:p>
            <a:pPr lvl="1"/>
            <a:r>
              <a:rPr lang="en-US" dirty="0" err="1"/>
              <a:t>Silberschatz</a:t>
            </a:r>
            <a:r>
              <a:rPr lang="en-US" dirty="0"/>
              <a:t>, Galvin, &amp; Gagne, </a:t>
            </a:r>
            <a:r>
              <a:rPr lang="en-US" i="1" dirty="0"/>
              <a:t>Operating Systems Concepts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Chen &amp; </a:t>
            </a:r>
            <a:r>
              <a:rPr lang="en-US" dirty="0" err="1"/>
              <a:t>Madhyastha</a:t>
            </a:r>
            <a:r>
              <a:rPr lang="en-US" dirty="0"/>
              <a:t>, EECS 482 lecture notes, University of Michigan, Fall 2016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C0FA-C44B-4914-B85A-B1FF7971D1ED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1 due today</a:t>
            </a:r>
          </a:p>
          <a:p>
            <a:pPr lvl="2"/>
            <a:r>
              <a:rPr lang="en-US" dirty="0"/>
              <a:t>Write one program that does everything</a:t>
            </a:r>
          </a:p>
          <a:p>
            <a:pPr lvl="3"/>
            <a:r>
              <a:rPr lang="en-US" dirty="0"/>
              <a:t>Objective list is an outline that </a:t>
            </a:r>
            <a:r>
              <a:rPr lang="en-US" u="sng" dirty="0"/>
              <a:t>could</a:t>
            </a:r>
            <a:r>
              <a:rPr lang="en-US" dirty="0"/>
              <a:t> be used to guide development, but feel free to skip steps</a:t>
            </a:r>
          </a:p>
          <a:p>
            <a:pPr lvl="2"/>
            <a:r>
              <a:rPr lang="en-US" dirty="0"/>
              <a:t>If wait() returns -1, called from process without child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Please respond to the </a:t>
            </a:r>
            <a:r>
              <a:rPr lang="en-US" smtClean="0"/>
              <a:t>exam scheduling poll</a:t>
            </a: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Review: multithreading basics</a:t>
            </a:r>
          </a:p>
          <a:p>
            <a:pPr lvl="1"/>
            <a:r>
              <a:rPr lang="en-US" dirty="0"/>
              <a:t>Continue threading discussion</a:t>
            </a:r>
          </a:p>
          <a:p>
            <a:pPr lvl="1"/>
            <a:r>
              <a:rPr lang="en-US" dirty="0" err="1"/>
              <a:t>Pthread</a:t>
            </a:r>
            <a:r>
              <a:rPr lang="en-US" dirty="0"/>
              <a:t> example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F3761FA-C196-4F15-89DF-9B33A95FE8B2}" type="datetime1">
              <a:rPr lang="en-US" smtClean="0">
                <a:latin typeface="Garamond"/>
              </a:rPr>
              <a:t>2/11/19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Thread: active sequence of instructions</a:t>
            </a:r>
          </a:p>
          <a:p>
            <a:pPr lvl="1"/>
            <a:r>
              <a:rPr lang="en-US" dirty="0" smtClean="0"/>
              <a:t>Basic unit of CPU utilization</a:t>
            </a:r>
          </a:p>
          <a:p>
            <a:pPr lvl="1"/>
            <a:r>
              <a:rPr lang="en-US" dirty="0" smtClean="0"/>
              <a:t>Thread creation is lightweight</a:t>
            </a:r>
          </a:p>
          <a:p>
            <a:pPr lvl="1"/>
            <a:r>
              <a:rPr lang="en-US" dirty="0" smtClean="0"/>
              <a:t>Multiple threads in same process can share address space</a:t>
            </a:r>
          </a:p>
          <a:p>
            <a:pPr lvl="2"/>
            <a:r>
              <a:rPr lang="en-US" dirty="0" smtClean="0"/>
              <a:t>Each thread needs own PC, register copies, stack + SP</a:t>
            </a:r>
          </a:p>
          <a:p>
            <a:r>
              <a:rPr lang="en-US" dirty="0" smtClean="0"/>
              <a:t>Threads provide concurrency within application</a:t>
            </a:r>
          </a:p>
          <a:p>
            <a:pPr lvl="1"/>
            <a:r>
              <a:rPr lang="en-US" dirty="0" smtClean="0"/>
              <a:t>HW support necessary for parallelism</a:t>
            </a:r>
          </a:p>
          <a:p>
            <a:r>
              <a:rPr lang="en-US" dirty="0" smtClean="0"/>
              <a:t>Major issue: non-deterministic ordering</a:t>
            </a:r>
          </a:p>
          <a:p>
            <a:pPr lvl="1"/>
            <a:r>
              <a:rPr lang="en-US" dirty="0" smtClean="0"/>
              <a:t>Solutions require atomic operations</a:t>
            </a:r>
          </a:p>
          <a:p>
            <a:pPr lvl="1"/>
            <a:r>
              <a:rPr lang="en-US" dirty="0" smtClean="0"/>
              <a:t>Avoid race condition: solution depends on timing/ordering of earlier events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E6B7-B0DA-944B-B7A2-BBD8AAB68701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Thread A</a:t>
            </a:r>
            <a:r>
              <a:rPr lang="en-US" dirty="0"/>
              <a:t>				</a:t>
            </a:r>
            <a:r>
              <a:rPr lang="en-US" u="sng" dirty="0"/>
              <a:t>Thread B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				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while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10)		while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&gt; -10)</a:t>
            </a:r>
          </a:p>
          <a:p>
            <a:pPr marL="0" indent="0">
              <a:buNone/>
              <a:tabLst>
                <a:tab pos="461963" algn="l"/>
                <a:tab pos="502285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	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>
                <a:latin typeface="Courier New"/>
                <a:cs typeface="Courier New"/>
              </a:rPr>
              <a:t>--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61963" algn="l"/>
                <a:tab pos="4579938" algn="l"/>
                <a:tab pos="5022850" algn="l"/>
              </a:tabLst>
            </a:pPr>
            <a:r>
              <a:rPr lang="en-US" dirty="0">
                <a:latin typeface="Courier New"/>
                <a:cs typeface="Courier New"/>
              </a:rPr>
              <a:t>print “A done”	print “B done”</a:t>
            </a:r>
          </a:p>
          <a:p>
            <a:pPr marL="0" indent="0">
              <a:buNone/>
              <a:tabLst>
                <a:tab pos="461963" algn="l"/>
                <a:tab pos="4579938" algn="l"/>
                <a:tab pos="502285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Which thread finishes first?</a:t>
            </a:r>
          </a:p>
          <a:p>
            <a:r>
              <a:rPr lang="en-US" dirty="0"/>
              <a:t>Is winner guaranteed to print first?</a:t>
            </a:r>
          </a:p>
          <a:p>
            <a:r>
              <a:rPr lang="en-US" dirty="0"/>
              <a:t>Is it guaranteed that one thread will win?</a:t>
            </a:r>
          </a:p>
          <a:p>
            <a:pPr lvl="1"/>
            <a:r>
              <a:rPr lang="en-US" dirty="0"/>
              <a:t>What’s required to guarantee one thread will win?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0B81-F7FA-45E2-9653-146DD3A7A12F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Non-deterministic ordering makes debugging difficult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Heisenbug</a:t>
            </a:r>
            <a:r>
              <a:rPr lang="en-US" dirty="0"/>
              <a:t>”: bug that occurs non-deterministically</a:t>
            </a:r>
          </a:p>
          <a:p>
            <a:r>
              <a:rPr lang="en-US" dirty="0"/>
              <a:t>All possible </a:t>
            </a:r>
            <a:r>
              <a:rPr lang="en-US" dirty="0" err="1"/>
              <a:t>interleavings</a:t>
            </a:r>
            <a:r>
              <a:rPr lang="en-US" dirty="0"/>
              <a:t> must be correct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Race condition</a:t>
            </a:r>
            <a:r>
              <a:rPr lang="en-US" dirty="0"/>
              <a:t>: output/result dependent on timing or ordering of earlier events</a:t>
            </a:r>
          </a:p>
          <a:p>
            <a:pPr lvl="1"/>
            <a:r>
              <a:rPr lang="en-US" dirty="0"/>
              <a:t>Becomes bug when unanticipated ordering occurs</a:t>
            </a:r>
          </a:p>
          <a:p>
            <a:r>
              <a:rPr lang="en-US" dirty="0"/>
              <a:t>Potentially disastrous consequences</a:t>
            </a:r>
          </a:p>
          <a:p>
            <a:pPr lvl="1"/>
            <a:r>
              <a:rPr lang="en-US" dirty="0"/>
              <a:t>Over-radiation in Therac-25</a:t>
            </a:r>
          </a:p>
          <a:p>
            <a:pPr lvl="2"/>
            <a:r>
              <a:rPr lang="en-US" dirty="0"/>
              <a:t>2 modes of operation: direct low-power radiation, high-powered radiation + safeguards</a:t>
            </a:r>
          </a:p>
          <a:p>
            <a:pPr lvl="2"/>
            <a:r>
              <a:rPr lang="en-US" dirty="0"/>
              <a:t>Race condition activated high-powered beam w/o safeguards</a:t>
            </a:r>
          </a:p>
          <a:p>
            <a:pPr lvl="1"/>
            <a:r>
              <a:rPr lang="en-US" dirty="0"/>
              <a:t>Northeast blackout of 2003</a:t>
            </a:r>
          </a:p>
          <a:p>
            <a:pPr lvl="2"/>
            <a:r>
              <a:rPr lang="en-US" dirty="0"/>
              <a:t>Race condition in control software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2FC-674E-436F-90D0-AA6463A8FBFF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2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 </a:t>
            </a:r>
            <a:r>
              <a:rPr lang="en-US" dirty="0" err="1"/>
              <a:t>interleavings</a:t>
            </a:r>
            <a:r>
              <a:rPr lang="en-US" dirty="0"/>
              <a:t> between threads</a:t>
            </a:r>
          </a:p>
          <a:p>
            <a:pPr lvl="1"/>
            <a:r>
              <a:rPr lang="en-US" dirty="0"/>
              <a:t>Goal: force all possible </a:t>
            </a:r>
            <a:r>
              <a:rPr lang="en-US" dirty="0" err="1"/>
              <a:t>interleavings</a:t>
            </a:r>
            <a:r>
              <a:rPr lang="en-US" dirty="0"/>
              <a:t> to produce correct result</a:t>
            </a:r>
          </a:p>
          <a:p>
            <a:pPr lvl="1"/>
            <a:r>
              <a:rPr lang="en-US" dirty="0"/>
              <a:t>Correct concurrent program should work regardless of processor speed</a:t>
            </a:r>
          </a:p>
          <a:p>
            <a:r>
              <a:rPr lang="en-US" dirty="0"/>
              <a:t>Try to constrain as little as possible</a:t>
            </a:r>
          </a:p>
          <a:p>
            <a:pPr lvl="1"/>
            <a:r>
              <a:rPr lang="en-US" dirty="0"/>
              <a:t>Some events are independent—order irrelevant</a:t>
            </a:r>
          </a:p>
          <a:p>
            <a:pPr lvl="1"/>
            <a:r>
              <a:rPr lang="en-US" dirty="0"/>
              <a:t>Order only matters in dependent events</a:t>
            </a:r>
          </a:p>
          <a:p>
            <a:r>
              <a:rPr lang="en-US" dirty="0">
                <a:solidFill>
                  <a:srgbClr val="0000FF"/>
                </a:solidFill>
              </a:rPr>
              <a:t>Synchronization</a:t>
            </a:r>
            <a:r>
              <a:rPr lang="en-US" dirty="0"/>
              <a:t>: Controlling execution and order of threads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276D-E6AE-480D-9C9E-A5C8E7DB3BA8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POSIX thread API (</a:t>
            </a:r>
            <a:r>
              <a:rPr lang="en-US" dirty="0" err="1" smtClean="0"/>
              <a:t>Pthreads</a:t>
            </a:r>
            <a:r>
              <a:rPr lang="en-US" dirty="0" smtClean="0"/>
              <a:t>) supported on most systems</a:t>
            </a:r>
          </a:p>
          <a:p>
            <a:r>
              <a:rPr lang="en-US" dirty="0" smtClean="0"/>
              <a:t>Necessary functions included in &lt;</a:t>
            </a:r>
            <a:r>
              <a:rPr lang="en-US" dirty="0" err="1" smtClean="0"/>
              <a:t>pthread.h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Files may need to be compiled with –</a:t>
            </a:r>
            <a:r>
              <a:rPr lang="en-US" dirty="0" err="1" smtClean="0"/>
              <a:t>pthread</a:t>
            </a:r>
            <a:r>
              <a:rPr lang="en-US" dirty="0" smtClean="0"/>
              <a:t> or   –</a:t>
            </a:r>
            <a:r>
              <a:rPr lang="en-US" dirty="0" err="1" smtClean="0"/>
              <a:t>lpthread</a:t>
            </a:r>
            <a:r>
              <a:rPr lang="en-US" dirty="0" smtClean="0"/>
              <a:t> option</a:t>
            </a:r>
          </a:p>
          <a:p>
            <a:r>
              <a:rPr lang="en-US" dirty="0" smtClean="0"/>
              <a:t>Library contains functions for:</a:t>
            </a:r>
          </a:p>
          <a:p>
            <a:pPr lvl="1"/>
            <a:r>
              <a:rPr lang="en-US" dirty="0" smtClean="0"/>
              <a:t>Thread creation and termination</a:t>
            </a:r>
          </a:p>
          <a:p>
            <a:pPr lvl="1"/>
            <a:r>
              <a:rPr lang="en-US" dirty="0" smtClean="0"/>
              <a:t>Thread joining (forced waiting </a:t>
            </a:r>
            <a:r>
              <a:rPr lang="en-US" dirty="0" smtClean="0">
                <a:sym typeface="Wingdings"/>
              </a:rPr>
              <a:t> simple synch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Synchronization (locks, condition variables, barriers)</a:t>
            </a:r>
          </a:p>
          <a:p>
            <a:pPr lvl="1"/>
            <a:r>
              <a:rPr lang="en-US" dirty="0" smtClean="0"/>
              <a:t>Other thread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1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example programs</a:t>
            </a:r>
          </a:p>
          <a:p>
            <a:r>
              <a:rPr lang="en-US" dirty="0" smtClean="0"/>
              <a:t>Functions covered</a:t>
            </a:r>
          </a:p>
          <a:p>
            <a:pPr lvl="1"/>
            <a:r>
              <a:rPr lang="en-US" dirty="0" err="1" smtClean="0"/>
              <a:t>pthread_create</a:t>
            </a:r>
            <a:r>
              <a:rPr lang="en-US" dirty="0" smtClean="0"/>
              <a:t>(thread, </a:t>
            </a:r>
            <a:r>
              <a:rPr lang="en-US" dirty="0" err="1" smtClean="0"/>
              <a:t>attr</a:t>
            </a:r>
            <a:r>
              <a:rPr lang="en-US" dirty="0" smtClean="0"/>
              <a:t>, </a:t>
            </a:r>
            <a:r>
              <a:rPr lang="en-US" dirty="0" err="1" smtClean="0"/>
              <a:t>start_routine</a:t>
            </a:r>
            <a:r>
              <a:rPr lang="en-US" dirty="0" smtClean="0"/>
              <a:t>,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pthread_exit</a:t>
            </a:r>
            <a:r>
              <a:rPr lang="en-US" dirty="0" smtClean="0"/>
              <a:t>(status)</a:t>
            </a:r>
          </a:p>
          <a:p>
            <a:pPr lvl="1"/>
            <a:r>
              <a:rPr lang="en-US" dirty="0" err="1" smtClean="0"/>
              <a:t>pthread_join</a:t>
            </a:r>
            <a:r>
              <a:rPr lang="en-US" dirty="0" smtClean="0"/>
              <a:t>(thread, status)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 smtClean="0"/>
              <a:t>Detailed </a:t>
            </a:r>
            <a:r>
              <a:rPr lang="en-US" dirty="0"/>
              <a:t>synchronization discussion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1 due </a:t>
            </a:r>
            <a:r>
              <a:rPr lang="en-US" dirty="0" smtClean="0"/>
              <a:t>today</a:t>
            </a:r>
            <a:endParaRPr lang="en-US" dirty="0"/>
          </a:p>
          <a:p>
            <a:pPr lvl="2"/>
            <a:r>
              <a:rPr lang="en-US" dirty="0"/>
              <a:t>Write one program that does everything</a:t>
            </a:r>
          </a:p>
          <a:p>
            <a:pPr lvl="3"/>
            <a:r>
              <a:rPr lang="en-US" dirty="0"/>
              <a:t>Objective list is an outline that </a:t>
            </a:r>
            <a:r>
              <a:rPr lang="en-US" u="sng" dirty="0"/>
              <a:t>could</a:t>
            </a:r>
            <a:r>
              <a:rPr lang="en-US" dirty="0"/>
              <a:t> be used to guide development, but feel free to skip steps</a:t>
            </a:r>
          </a:p>
          <a:p>
            <a:pPr lvl="2"/>
            <a:r>
              <a:rPr lang="en-US" dirty="0"/>
              <a:t>If wait() returns -1, called from process without child!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D02A891-8EEF-4A9E-AFF9-65CC350FD070}" type="datetime1">
              <a:rPr lang="en-US" smtClean="0">
                <a:latin typeface="+mj-lt"/>
              </a:rPr>
              <a:t>2/11/19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9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9705</TotalTime>
  <Words>507</Words>
  <Application>Microsoft Macintosh PowerPoint</Application>
  <PresentationFormat>On-screen Show (4:3)</PresentationFormat>
  <Paragraphs>116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Courier New</vt:lpstr>
      <vt:lpstr>Garamond</vt:lpstr>
      <vt:lpstr>ＭＳ Ｐゴシック</vt:lpstr>
      <vt:lpstr>Wingdings</vt:lpstr>
      <vt:lpstr>Arial</vt:lpstr>
      <vt:lpstr>Edge</vt:lpstr>
      <vt:lpstr>EECE.4810/EECE.5730 Operating Systems</vt:lpstr>
      <vt:lpstr>Lecture outline</vt:lpstr>
      <vt:lpstr>Review: Threads</vt:lpstr>
      <vt:lpstr>Example</vt:lpstr>
      <vt:lpstr>Multithreaded debugging</vt:lpstr>
      <vt:lpstr>Synchronization</vt:lpstr>
      <vt:lpstr>Pthreads</vt:lpstr>
      <vt:lpstr>Pthread examples</vt:lpstr>
      <vt:lpstr>Final notes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2604</cp:revision>
  <dcterms:created xsi:type="dcterms:W3CDTF">2006-04-03T05:03:01Z</dcterms:created>
  <dcterms:modified xsi:type="dcterms:W3CDTF">2019-02-11T19:03:46Z</dcterms:modified>
</cp:coreProperties>
</file>