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518" r:id="rId3"/>
    <p:sldId id="527" r:id="rId4"/>
    <p:sldId id="528" r:id="rId5"/>
    <p:sldId id="529" r:id="rId6"/>
    <p:sldId id="530" r:id="rId7"/>
    <p:sldId id="531" r:id="rId8"/>
    <p:sldId id="532" r:id="rId9"/>
    <p:sldId id="533" r:id="rId10"/>
    <p:sldId id="534" r:id="rId11"/>
    <p:sldId id="535" r:id="rId12"/>
    <p:sldId id="536" r:id="rId13"/>
    <p:sldId id="537" r:id="rId14"/>
    <p:sldId id="410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71C887-301D-4004-8C3C-F91D309E262F}" v="1" dt="2019-04-12T01:40:29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 varScale="1">
        <p:scale>
          <a:sx n="83" d="100"/>
          <a:sy n="83" d="100"/>
        </p:scale>
        <p:origin x="957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1671C887-301D-4004-8C3C-F91D309E262F}"/>
    <pc:docChg chg="custSel modSld">
      <pc:chgData name="Geiger, Michael J" userId="13cae92b-b37c-450b-a449-82fcae19569d" providerId="ADAL" clId="{1671C887-301D-4004-8C3C-F91D309E262F}" dt="2019-04-12T01:40:36.603" v="100" actId="20577"/>
      <pc:docMkLst>
        <pc:docMk/>
      </pc:docMkLst>
      <pc:sldChg chg="modSp">
        <pc:chgData name="Geiger, Michael J" userId="13cae92b-b37c-450b-a449-82fcae19569d" providerId="ADAL" clId="{1671C887-301D-4004-8C3C-F91D309E262F}" dt="2019-04-12T01:39:27.056" v="25" actId="20577"/>
        <pc:sldMkLst>
          <pc:docMk/>
          <pc:sldMk cId="0" sldId="256"/>
        </pc:sldMkLst>
        <pc:spChg chg="mod">
          <ac:chgData name="Geiger, Michael J" userId="13cae92b-b37c-450b-a449-82fcae19569d" providerId="ADAL" clId="{1671C887-301D-4004-8C3C-F91D309E262F}" dt="2019-04-12T01:39:27.056" v="25" actId="20577"/>
          <ac:spMkLst>
            <pc:docMk/>
            <pc:sldMk cId="0" sldId="256"/>
            <ac:spMk id="17410" creationId="{00000000-0000-0000-0000-000000000000}"/>
          </ac:spMkLst>
        </pc:spChg>
      </pc:sldChg>
      <pc:sldChg chg="modSp">
        <pc:chgData name="Geiger, Michael J" userId="13cae92b-b37c-450b-a449-82fcae19569d" providerId="ADAL" clId="{1671C887-301D-4004-8C3C-F91D309E262F}" dt="2019-04-12T01:40:36.603" v="100" actId="20577"/>
        <pc:sldMkLst>
          <pc:docMk/>
          <pc:sldMk cId="0" sldId="410"/>
        </pc:sldMkLst>
        <pc:spChg chg="mod">
          <ac:chgData name="Geiger, Michael J" userId="13cae92b-b37c-450b-a449-82fcae19569d" providerId="ADAL" clId="{1671C887-301D-4004-8C3C-F91D309E262F}" dt="2019-04-12T01:40:36.603" v="100" actId="20577"/>
          <ac:spMkLst>
            <pc:docMk/>
            <pc:sldMk cId="0" sldId="410"/>
            <ac:spMk id="40962" creationId="{00000000-0000-0000-0000-000000000000}"/>
          </ac:spMkLst>
        </pc:spChg>
      </pc:sldChg>
      <pc:sldChg chg="modSp">
        <pc:chgData name="Geiger, Michael J" userId="13cae92b-b37c-450b-a449-82fcae19569d" providerId="ADAL" clId="{1671C887-301D-4004-8C3C-F91D309E262F}" dt="2019-04-12T01:40:18.656" v="71" actId="313"/>
        <pc:sldMkLst>
          <pc:docMk/>
          <pc:sldMk cId="1182169316" sldId="518"/>
        </pc:sldMkLst>
        <pc:spChg chg="mod">
          <ac:chgData name="Geiger, Michael J" userId="13cae92b-b37c-450b-a449-82fcae19569d" providerId="ADAL" clId="{1671C887-301D-4004-8C3C-F91D309E262F}" dt="2019-04-12T01:40:18.656" v="71" actId="313"/>
          <ac:spMkLst>
            <pc:docMk/>
            <pc:sldMk cId="1182169316" sldId="518"/>
            <ac:spMk id="1843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5E8251-A0E9-634C-9599-3DFF0431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6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573D6B-9D99-FE44-89F3-2F1DFD60C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3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C53314-0FB4-9F48-AB9B-590D0D157153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1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573D6B-9D99-FE44-89F3-2F1DFD60CB2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8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5F0F0-7833-5943-9C53-0DB71CE21218}" type="datetime1">
              <a:rPr lang="en-US" smtClean="0"/>
              <a:t>4/12/2019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14889-257B-6F47-8AFB-CBF8C43AF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A68179-8699-744A-96FA-F0A5A00C8D83}" type="datetime1">
              <a:rPr lang="en-US" smtClean="0"/>
              <a:t>4/12/2019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641A5-6E24-924E-9D08-160ABAB75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D2E2D-8F53-9245-8260-ECAB1A5E905F}" type="datetime1">
              <a:rPr lang="en-US" smtClean="0"/>
              <a:t>4/12/2019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1BF9E-C34E-FF45-A3E5-B3D968EB2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4C963-1CB8-2844-B1FA-0D1E620EC5B0}" type="datetime1">
              <a:rPr lang="en-US" smtClean="0"/>
              <a:t>4/12/2019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2AFB1-79C3-B348-9C1A-B976DA6D3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1AD3-C9F7-6243-9879-4522E2C487A3}" type="datetime1">
              <a:rPr lang="en-US" smtClean="0"/>
              <a:t>4/12/2019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23D-64F0-3E41-A96E-BB7A1CC1C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5448E-1EFD-9E45-833E-08B73C50DC1D}" type="datetime1">
              <a:rPr lang="en-US" smtClean="0"/>
              <a:t>4/12/2019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9CFE6-C5D5-024F-8CE3-7E4D4E100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08C4C-F99E-AF44-8739-10F1FE4DD71F}" type="datetime1">
              <a:rPr lang="en-US" smtClean="0"/>
              <a:t>4/12/2019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F8AF-611E-B842-9EB7-41DB0AAF6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9F1AE-1FCC-6A49-8AF5-D3C968198BA5}" type="datetime1">
              <a:rPr lang="en-US" smtClean="0"/>
              <a:t>4/12/2019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58F30-D49A-B24E-8C89-E31321571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0219E-0E6E-244A-84DF-24038B5A7C7D}" type="datetime1">
              <a:rPr lang="en-US" smtClean="0"/>
              <a:t>4/12/2019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432F-E896-354B-A4DB-FE5EA787C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2A996-9825-C54F-A09B-4687071A4749}" type="datetime1">
              <a:rPr lang="en-US" smtClean="0"/>
              <a:t>4/12/2019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4166D-38EE-AF43-9327-8BEBD489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E9CF2-227D-AC44-B40B-6A4EE6BE1177}" type="datetime1">
              <a:rPr lang="en-US" smtClean="0"/>
              <a:t>4/12/2019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B8AB0-AD99-1649-A3F7-7918F018A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44A18-D860-1540-9A9D-6F59663F6ADC}" type="datetime1">
              <a:rPr lang="en-US" smtClean="0"/>
              <a:t>4/12/2019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344F4-6149-4045-9258-0B4842A54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6C9DF-8E4A-B74E-B690-8698505FEB5D}" type="datetime1">
              <a:rPr lang="en-US" smtClean="0"/>
              <a:t>4/12/2019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115B5-8D45-6348-9427-E215CC138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pPr>
              <a:defRPr/>
            </a:pPr>
            <a:fld id="{16DB47A1-AFC3-BC42-AE6C-D709C7839017}" type="datetime1">
              <a:rPr lang="en-US" smtClean="0"/>
              <a:t>4/12/2019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pPr>
              <a:defRPr/>
            </a:pPr>
            <a:fld id="{B83408AC-AA72-3347-9A60-99EAAD7C2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1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798" r:id="rId11"/>
    <p:sldLayoutId id="2147484799" r:id="rId12"/>
    <p:sldLayoutId id="2147484800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Dr. Lin Li &amp;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>
                <a:solidFill>
                  <a:srgbClr val="0000FF"/>
                </a:solidFill>
                <a:latin typeface="Arial" charset="0"/>
              </a:rPr>
              <a:t>Lecture 28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Structures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Structures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Write the following functions that use the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dirty="0">
                <a:ea typeface="+mn-ea"/>
              </a:rPr>
              <a:t> structure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Given a pointer to a single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StudentInfo</a:t>
            </a:r>
            <a:r>
              <a:rPr lang="en-US" dirty="0"/>
              <a:t> variable, print all of the student info to the screen using the following format: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Michael J. Geiger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ID #12345678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GPA: 1.23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Given an array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StudentInfo</a:t>
            </a:r>
            <a:r>
              <a:rPr lang="en-US" dirty="0">
                <a:cs typeface="Courier New" pitchFamily="49" charset="0"/>
              </a:rPr>
              <a:t> variables and the size of the array, compute and return the average GPA of all students in the list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Prompt the user to enter 3 lines of input (using the format below), read the appropriate values into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StudentInfo</a:t>
            </a:r>
            <a:r>
              <a:rPr lang="en-US" dirty="0">
                <a:cs typeface="Courier New" pitchFamily="49" charset="0"/>
              </a:rPr>
              <a:t> elements, and return a value of type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StudentInfo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>
                <a:cs typeface="Courier New" pitchFamily="49" charset="0"/>
              </a:rPr>
              <a:t>Format (user input </a:t>
            </a:r>
            <a:r>
              <a:rPr lang="en-US" u="sng" dirty="0">
                <a:cs typeface="Courier New" pitchFamily="49" charset="0"/>
              </a:rPr>
              <a:t>underlined</a:t>
            </a:r>
            <a:r>
              <a:rPr lang="en-US" dirty="0">
                <a:cs typeface="Courier New" pitchFamily="49" charset="0"/>
              </a:rPr>
              <a:t>)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Enter name: </a:t>
            </a:r>
            <a:r>
              <a:rPr lang="en-US" u="sng" dirty="0">
                <a:latin typeface="Courier New" pitchFamily="49" charset="0"/>
                <a:cs typeface="Courier New" pitchFamily="49" charset="0"/>
              </a:rPr>
              <a:t>Michael J. Geiger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Enter ID #: </a:t>
            </a:r>
            <a:r>
              <a:rPr lang="en-US" u="sng" dirty="0">
                <a:latin typeface="Courier New" pitchFamily="49" charset="0"/>
                <a:cs typeface="Courier New" pitchFamily="49" charset="0"/>
              </a:rPr>
              <a:t>12345678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Enter GPA: </a:t>
            </a:r>
            <a:r>
              <a:rPr lang="en-US" u="sng" dirty="0">
                <a:latin typeface="Courier New" pitchFamily="49" charset="0"/>
                <a:cs typeface="Courier New" pitchFamily="49" charset="0"/>
              </a:rPr>
              <a:t>1.23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7A1462-3D99-A149-B1FB-4B09E6BAD0B6}" type="datetime1">
              <a:rPr lang="en-US" sz="1200" smtClean="0">
                <a:latin typeface="Garamond" charset="0"/>
                <a:cs typeface="Arial" charset="0"/>
              </a:rPr>
              <a:t>4/12/2019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4054349-E8DF-594E-AC57-469A5AF2C6A0}" type="slidenum">
              <a:rPr lang="en-US" sz="1200">
                <a:latin typeface="Garamond" charset="0"/>
                <a:cs typeface="Arial" charset="0"/>
              </a:rPr>
              <a:pPr eaLnBrk="1" hangingPunct="1"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645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void printStudent(StudentInfo *s) {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printf(“%s %c. %s\n”, s-&gt;first, 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s-&gt;middle, s-&gt;last);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printf(“ID #%u\n”, s-&gt;ID);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printf(“GPA %.2lf\n”, s-&gt;GPA);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BAC923-914D-0D43-87C4-071CD75F7395}" type="datetime1">
              <a:rPr lang="en-US" sz="1200" smtClean="0">
                <a:latin typeface="Garamond" charset="0"/>
                <a:cs typeface="Arial" charset="0"/>
              </a:rPr>
              <a:t>4/12/2019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E1DECF-0BFC-C745-805B-8613452A7A41}" type="slidenum">
              <a:rPr lang="en-US" sz="1200">
                <a:latin typeface="Garamond" charset="0"/>
                <a:cs typeface="Arial" charset="0"/>
              </a:rPr>
              <a:pPr eaLnBrk="1" hangingPunct="1"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87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double </a:t>
            </a:r>
            <a:r>
              <a:rPr lang="en-US" sz="2400" dirty="0" err="1">
                <a:latin typeface="Courier New" charset="0"/>
                <a:cs typeface="Courier New" charset="0"/>
              </a:rPr>
              <a:t>avgGPA</a:t>
            </a:r>
            <a:r>
              <a:rPr lang="en-US" sz="2400" dirty="0">
                <a:latin typeface="Courier New" charset="0"/>
                <a:cs typeface="Courier New" charset="0"/>
              </a:rPr>
              <a:t>(</a:t>
            </a:r>
            <a:r>
              <a:rPr lang="en-US" sz="2400" dirty="0" err="1">
                <a:latin typeface="Courier New" charset="0"/>
                <a:cs typeface="Courier New" charset="0"/>
              </a:rPr>
              <a:t>StudentInfo</a:t>
            </a:r>
            <a:r>
              <a:rPr lang="en-US" sz="2400" dirty="0">
                <a:latin typeface="Courier New" charset="0"/>
                <a:cs typeface="Courier New" charset="0"/>
              </a:rPr>
              <a:t> list[], </a:t>
            </a:r>
            <a:r>
              <a:rPr lang="en-US" sz="2400" dirty="0" err="1">
                <a:latin typeface="Courier New" charset="0"/>
                <a:cs typeface="Courier New" charset="0"/>
              </a:rPr>
              <a:t>int</a:t>
            </a:r>
            <a:r>
              <a:rPr lang="en-US" sz="2400" dirty="0">
                <a:latin typeface="Courier New" charset="0"/>
                <a:cs typeface="Courier New" charset="0"/>
              </a:rPr>
              <a:t> n) {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</a:t>
            </a:r>
            <a:r>
              <a:rPr lang="en-US" sz="2400" dirty="0" err="1">
                <a:latin typeface="Courier New" charset="0"/>
                <a:cs typeface="Courier New" charset="0"/>
              </a:rPr>
              <a:t>int</a:t>
            </a:r>
            <a:r>
              <a:rPr lang="en-US" sz="2400" dirty="0">
                <a:latin typeface="Courier New" charset="0"/>
                <a:cs typeface="Courier New" charset="0"/>
              </a:rPr>
              <a:t> </a:t>
            </a:r>
            <a:r>
              <a:rPr lang="en-US" sz="2400" dirty="0" err="1">
                <a:latin typeface="Courier New" charset="0"/>
                <a:cs typeface="Courier New" charset="0"/>
              </a:rPr>
              <a:t>i</a:t>
            </a:r>
            <a:r>
              <a:rPr lang="en-US" sz="2400" dirty="0">
                <a:latin typeface="Courier New" charset="0"/>
                <a:cs typeface="Courier New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double sum </a:t>
            </a:r>
            <a:r>
              <a:rPr lang="en-US" sz="2400" dirty="0">
                <a:latin typeface="Courier New" charset="0"/>
                <a:cs typeface="Courier New" charset="0"/>
              </a:rPr>
              <a:t>= 0;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for (</a:t>
            </a:r>
            <a:r>
              <a:rPr lang="en-US" sz="2400" dirty="0" err="1">
                <a:latin typeface="Courier New" charset="0"/>
                <a:cs typeface="Courier New" charset="0"/>
              </a:rPr>
              <a:t>i</a:t>
            </a:r>
            <a:r>
              <a:rPr lang="en-US" sz="2400" dirty="0">
                <a:latin typeface="Courier New" charset="0"/>
                <a:cs typeface="Courier New" charset="0"/>
              </a:rPr>
              <a:t> = 0; </a:t>
            </a:r>
            <a:r>
              <a:rPr lang="en-US" sz="2400" dirty="0" err="1">
                <a:latin typeface="Courier New" charset="0"/>
                <a:cs typeface="Courier New" charset="0"/>
              </a:rPr>
              <a:t>i</a:t>
            </a:r>
            <a:r>
              <a:rPr lang="en-US" sz="2400" dirty="0">
                <a:latin typeface="Courier New" charset="0"/>
                <a:cs typeface="Courier New" charset="0"/>
              </a:rPr>
              <a:t> &lt; n; </a:t>
            </a:r>
            <a:r>
              <a:rPr lang="en-US" sz="2400" dirty="0" err="1">
                <a:latin typeface="Courier New" charset="0"/>
                <a:cs typeface="Courier New" charset="0"/>
              </a:rPr>
              <a:t>i</a:t>
            </a:r>
            <a:r>
              <a:rPr lang="en-US" sz="2400" dirty="0">
                <a:latin typeface="Courier New" charset="0"/>
                <a:cs typeface="Courier New" charset="0"/>
              </a:rPr>
              <a:t>++)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	sum += list[</a:t>
            </a:r>
            <a:r>
              <a:rPr lang="en-US" sz="2400" dirty="0" err="1">
                <a:latin typeface="Courier New" charset="0"/>
                <a:cs typeface="Courier New" charset="0"/>
              </a:rPr>
              <a:t>i</a:t>
            </a:r>
            <a:r>
              <a:rPr lang="en-US" sz="2400" dirty="0">
                <a:latin typeface="Courier New" charset="0"/>
                <a:cs typeface="Courier New" charset="0"/>
              </a:rPr>
              <a:t>].GPA;</a:t>
            </a:r>
          </a:p>
          <a:p>
            <a:pPr>
              <a:buFont typeface="Wingdings" charset="0"/>
              <a:buNone/>
            </a:pPr>
            <a:endParaRPr lang="en-US" sz="2400" dirty="0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return sum / n;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40E5C15-CE30-934C-B809-97DAA1B7A9AB}" type="datetime1">
              <a:rPr lang="en-US" sz="1200" smtClean="0">
                <a:latin typeface="Garamond" charset="0"/>
                <a:cs typeface="Arial" charset="0"/>
              </a:rPr>
              <a:t>4/12/2019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EBC9BD-4229-6F42-A7B0-76699428992A}" type="slidenum">
              <a:rPr lang="en-US" sz="1200">
                <a:latin typeface="Garamond" charset="0"/>
                <a:cs typeface="Arial" charset="0"/>
              </a:rPr>
              <a:pPr eaLnBrk="1" hangingPunct="1"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83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StudentInfo readStudent()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StudentInfo s;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printf(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Enter name: 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scanf(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%s %c. %s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, s.first,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		&amp;s.middle, s.last);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printf(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Enter ID #: 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scanf(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%u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, &amp;s.ID);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printf(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Enter GPA: 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scanf(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%lf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, &amp;s.GPA);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return s;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141326-B1EC-A048-A0AE-BE67A41D162B}" type="datetime1">
              <a:rPr lang="en-US" sz="1200" smtClean="0">
                <a:latin typeface="Garamond" charset="0"/>
                <a:cs typeface="Arial" charset="0"/>
              </a:rPr>
              <a:t>4/12/2019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D8A5447-CE15-304B-9985-C8FFD0F57E11}" type="slidenum">
              <a:rPr lang="en-US" sz="1200">
                <a:latin typeface="Garamond" charset="0"/>
                <a:cs typeface="Arial" charset="0"/>
              </a:rPr>
              <a:pPr eaLnBrk="1" hangingPunct="1"/>
              <a:t>13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714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Continue </a:t>
            </a:r>
            <a:r>
              <a:rPr lang="en-US">
                <a:latin typeface="Arial" charset="0"/>
              </a:rPr>
              <a:t>with structures</a:t>
            </a:r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6 due Monday, 4/15</a:t>
            </a:r>
          </a:p>
          <a:p>
            <a:pPr lvl="1"/>
            <a:r>
              <a:rPr lang="en-US" dirty="0">
                <a:latin typeface="Arial" charset="0"/>
              </a:rPr>
              <a:t>No lecture Monday (Patriots’ Day)</a:t>
            </a: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8768B0-B14F-FA41-842A-A0A42F52DA92}" type="datetime1">
              <a:rPr lang="en-US" sz="1200" smtClean="0">
                <a:latin typeface="Garamond" charset="0"/>
              </a:rPr>
              <a:t>4/12/2019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5840FA-E6F5-0343-A066-8FDDE6435D57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6 due Monday, 4/15</a:t>
            </a:r>
          </a:p>
          <a:p>
            <a:pPr lvl="1"/>
            <a:r>
              <a:rPr lang="en-US" dirty="0">
                <a:latin typeface="Arial" charset="0"/>
              </a:rPr>
              <a:t>No lecture Monday (Patriots’ Day)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Structures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418166-2B58-E343-A81C-DFC086A9FF82}" type="datetime1">
              <a:rPr lang="en-US" sz="1200" smtClean="0">
                <a:latin typeface="Garamond" charset="0"/>
              </a:rPr>
              <a:t>4/12/2019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26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1580F-54AA-BC4F-9D01-A70E5EDFC21D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16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Structures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Arrays: groups of data with same type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Structures: groups of data with (potentially) different types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Example: record to store information about student: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First name (</a:t>
            </a:r>
            <a:r>
              <a:rPr lang="en-US" sz="2400">
                <a:latin typeface="Courier New" charset="0"/>
                <a:cs typeface="Courier New" charset="0"/>
              </a:rPr>
              <a:t>char []</a:t>
            </a:r>
            <a:r>
              <a:rPr lang="en-US" sz="2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Middle initial (</a:t>
            </a:r>
            <a:r>
              <a:rPr lang="en-US" sz="2400">
                <a:latin typeface="Courier New" charset="0"/>
                <a:cs typeface="Courier New" charset="0"/>
              </a:rPr>
              <a:t>char</a:t>
            </a:r>
            <a:r>
              <a:rPr lang="en-US" sz="2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Last name (</a:t>
            </a:r>
            <a:r>
              <a:rPr lang="en-US" sz="2400">
                <a:latin typeface="Courier New" charset="0"/>
                <a:cs typeface="Courier New" charset="0"/>
              </a:rPr>
              <a:t>char []</a:t>
            </a:r>
            <a:r>
              <a:rPr lang="en-US" sz="2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ID # (</a:t>
            </a:r>
            <a:r>
              <a:rPr lang="en-US" sz="2400">
                <a:latin typeface="Courier New" charset="0"/>
                <a:cs typeface="Courier New" charset="0"/>
              </a:rPr>
              <a:t>unsigned int</a:t>
            </a:r>
            <a:r>
              <a:rPr lang="en-US" sz="2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GPA (</a:t>
            </a:r>
            <a:r>
              <a:rPr lang="en-US" sz="2400">
                <a:latin typeface="Courier New" charset="0"/>
                <a:cs typeface="Courier New" charset="0"/>
              </a:rPr>
              <a:t>double</a:t>
            </a:r>
            <a:r>
              <a:rPr lang="en-US" sz="2400">
                <a:latin typeface="Arial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Any data type—scalar, array, pointer (even other structures) allowed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A04635-F30A-3F46-8F18-9B0181E1B6E5}" type="datetime1">
              <a:rPr lang="en-US" sz="1200" smtClean="0">
                <a:latin typeface="Garamond" charset="0"/>
                <a:cs typeface="Arial" charset="0"/>
              </a:rPr>
              <a:t>4/12/2019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ADCA1A-6330-4949-B4D2-22161DDE8AC5}" type="slidenum">
              <a:rPr lang="en-US" sz="1200">
                <a:latin typeface="Garamond" charset="0"/>
                <a:cs typeface="Arial" charset="0"/>
              </a:rPr>
              <a:pPr eaLnBrk="1" hangingPunct="1"/>
              <a:t>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73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Declaring structure types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</a:rPr>
              <a:t>Can define structure as a type using </a:t>
            </a:r>
            <a:r>
              <a:rPr lang="en-US" sz="2100" dirty="0" err="1">
                <a:latin typeface="Courier New" charset="0"/>
                <a:cs typeface="Courier New" charset="0"/>
              </a:rPr>
              <a:t>typedef</a:t>
            </a:r>
            <a:endParaRPr lang="en-US" sz="2100" dirty="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cs typeface="Courier New" charset="0"/>
              </a:rPr>
              <a:t>Could omit </a:t>
            </a:r>
            <a:r>
              <a:rPr lang="en-US" sz="1800" dirty="0" err="1">
                <a:latin typeface="Courier New" charset="0"/>
                <a:cs typeface="Courier New" charset="0"/>
              </a:rPr>
              <a:t>typedef</a:t>
            </a:r>
            <a:r>
              <a:rPr lang="en-US" sz="1800" dirty="0">
                <a:latin typeface="Arial" charset="0"/>
                <a:cs typeface="Courier New" charset="0"/>
              </a:rPr>
              <a:t>, but would need </a:t>
            </a:r>
            <a:r>
              <a:rPr lang="ja-JP" altLang="en-US" sz="1800" dirty="0">
                <a:latin typeface="Arial" charset="0"/>
                <a:cs typeface="Courier New" charset="0"/>
              </a:rPr>
              <a:t>“</a:t>
            </a:r>
            <a:r>
              <a:rPr lang="en-US" altLang="ja-JP" sz="1800" dirty="0" err="1">
                <a:latin typeface="Courier New" charset="0"/>
                <a:cs typeface="Courier New" charset="0"/>
              </a:rPr>
              <a:t>struct</a:t>
            </a:r>
            <a:r>
              <a:rPr lang="ja-JP" altLang="en-US" sz="1800" dirty="0">
                <a:latin typeface="Arial" charset="0"/>
                <a:cs typeface="Courier New" charset="0"/>
              </a:rPr>
              <a:t>”</a:t>
            </a:r>
            <a:r>
              <a:rPr lang="en-US" altLang="ja-JP" sz="1800" dirty="0">
                <a:latin typeface="Arial" charset="0"/>
                <a:cs typeface="Courier New" charset="0"/>
              </a:rPr>
              <a:t> before type name</a:t>
            </a:r>
          </a:p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  <a:cs typeface="Courier New" charset="0"/>
              </a:rPr>
              <a:t>Syntax:  	</a:t>
            </a:r>
            <a:r>
              <a:rPr lang="en-US" sz="2100" dirty="0" err="1">
                <a:latin typeface="Courier New" charset="0"/>
                <a:cs typeface="Courier New" charset="0"/>
              </a:rPr>
              <a:t>typedef</a:t>
            </a:r>
            <a:r>
              <a:rPr lang="en-US" sz="2100" dirty="0">
                <a:latin typeface="Courier New" charset="0"/>
                <a:cs typeface="Courier New" charset="0"/>
              </a:rPr>
              <a:t> </a:t>
            </a:r>
            <a:r>
              <a:rPr lang="en-US" sz="2100" dirty="0" err="1">
                <a:latin typeface="Courier New" charset="0"/>
                <a:cs typeface="Courier New" charset="0"/>
              </a:rPr>
              <a:t>struct</a:t>
            </a:r>
            <a:r>
              <a:rPr lang="en-US" sz="2100" dirty="0">
                <a:latin typeface="Courier New" charset="0"/>
                <a:cs typeface="Courier New" charset="0"/>
              </a:rPr>
              <a:t>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  &lt;list </a:t>
            </a:r>
            <a:r>
              <a:rPr lang="en-US" sz="2100">
                <a:latin typeface="Courier New" charset="0"/>
                <a:cs typeface="Courier New" charset="0"/>
              </a:rPr>
              <a:t>of members&gt;</a:t>
            </a:r>
            <a:endParaRPr lang="en-US" sz="2100" dirty="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} &lt;</a:t>
            </a:r>
            <a:r>
              <a:rPr lang="en-US" sz="2100" dirty="0" err="1">
                <a:latin typeface="Courier New" charset="0"/>
                <a:cs typeface="Courier New" charset="0"/>
              </a:rPr>
              <a:t>typeName</a:t>
            </a:r>
            <a:r>
              <a:rPr lang="en-US" sz="2100" dirty="0">
                <a:latin typeface="Courier New" charset="0"/>
                <a:cs typeface="Courier New" charset="0"/>
              </a:rPr>
              <a:t>&gt;;</a:t>
            </a:r>
          </a:p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  <a:cs typeface="Courier New" charset="0"/>
              </a:rPr>
              <a:t>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 dirty="0">
                <a:latin typeface="Arial" charset="0"/>
                <a:cs typeface="Courier New" charset="0"/>
              </a:rPr>
              <a:t>		</a:t>
            </a:r>
            <a:r>
              <a:rPr lang="en-US" sz="2100" dirty="0" err="1">
                <a:latin typeface="Courier New" charset="0"/>
                <a:cs typeface="Courier New" charset="0"/>
              </a:rPr>
              <a:t>typedef</a:t>
            </a:r>
            <a:r>
              <a:rPr lang="en-US" sz="2100" dirty="0">
                <a:latin typeface="Courier New" charset="0"/>
                <a:cs typeface="Courier New" charset="0"/>
              </a:rPr>
              <a:t> </a:t>
            </a:r>
            <a:r>
              <a:rPr lang="en-US" sz="2100" dirty="0" err="1">
                <a:latin typeface="Courier New" charset="0"/>
                <a:cs typeface="Courier New" charset="0"/>
              </a:rPr>
              <a:t>struct</a:t>
            </a:r>
            <a:r>
              <a:rPr lang="en-US" sz="2100" dirty="0">
                <a:latin typeface="Courier New" charset="0"/>
                <a:cs typeface="Courier New" charset="0"/>
              </a:rPr>
              <a:t>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char first[50];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char middle;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char last[50];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unsigned </a:t>
            </a:r>
            <a:r>
              <a:rPr lang="en-US" sz="2100" dirty="0" err="1">
                <a:latin typeface="Courier New" charset="0"/>
                <a:cs typeface="Courier New" charset="0"/>
              </a:rPr>
              <a:t>int</a:t>
            </a:r>
            <a:r>
              <a:rPr lang="en-US" sz="2100" dirty="0">
                <a:latin typeface="Courier New" charset="0"/>
                <a:cs typeface="Courier New" charset="0"/>
              </a:rPr>
              <a:t> ID;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double GPA;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} </a:t>
            </a:r>
            <a:r>
              <a:rPr lang="en-US" sz="2100" dirty="0" err="1">
                <a:latin typeface="Courier New" charset="0"/>
                <a:cs typeface="Courier New" charset="0"/>
              </a:rPr>
              <a:t>StudentInfo</a:t>
            </a:r>
            <a:r>
              <a:rPr lang="en-US" sz="2100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100" dirty="0" err="1">
                <a:latin typeface="Courier New" charset="0"/>
                <a:cs typeface="Courier New" charset="0"/>
              </a:rPr>
              <a:t>typedef</a:t>
            </a:r>
            <a:r>
              <a:rPr lang="en-US" sz="2100" dirty="0">
                <a:latin typeface="Arial" charset="0"/>
                <a:cs typeface="Courier New" charset="0"/>
              </a:rPr>
              <a:t> usually at program start (with #include, #define)</a:t>
            </a:r>
          </a:p>
          <a:p>
            <a:pPr>
              <a:lnSpc>
                <a:spcPct val="80000"/>
              </a:lnSpc>
            </a:pPr>
            <a:r>
              <a:rPr lang="en-US" sz="2100" dirty="0">
                <a:latin typeface="Courier New" charset="0"/>
                <a:cs typeface="Courier New" charset="0"/>
              </a:rPr>
              <a:t>&lt;</a:t>
            </a:r>
            <a:r>
              <a:rPr lang="en-US" sz="2100" dirty="0" err="1">
                <a:latin typeface="Courier New" charset="0"/>
                <a:cs typeface="Courier New" charset="0"/>
              </a:rPr>
              <a:t>typeName</a:t>
            </a:r>
            <a:r>
              <a:rPr lang="en-US" sz="2100" dirty="0">
                <a:latin typeface="Courier New" charset="0"/>
                <a:cs typeface="Courier New" charset="0"/>
              </a:rPr>
              <a:t>&gt; </a:t>
            </a:r>
            <a:r>
              <a:rPr lang="en-US" sz="2100" dirty="0">
                <a:latin typeface="Arial" charset="0"/>
                <a:cs typeface="Courier New" charset="0"/>
              </a:rPr>
              <a:t>usually starts with capital letter</a:t>
            </a:r>
            <a:r>
              <a:rPr lang="en-US" sz="2100" dirty="0">
                <a:latin typeface="Courier New" charset="0"/>
                <a:cs typeface="Courier New" charset="0"/>
              </a:rPr>
              <a:t>		</a:t>
            </a:r>
            <a:endParaRPr lang="en-US" sz="2100" dirty="0">
              <a:latin typeface="Arial" charset="0"/>
              <a:cs typeface="Courier New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6139A1-62E5-7444-84F2-B710CA7449EE}" type="datetime1">
              <a:rPr lang="en-US" sz="1200" smtClean="0">
                <a:latin typeface="Garamond" charset="0"/>
                <a:cs typeface="Arial" charset="0"/>
              </a:rPr>
              <a:t>4/12/2019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F99712-6033-8147-B63E-C6B704B9A63E}" type="slidenum">
              <a:rPr lang="en-US" sz="1200">
                <a:latin typeface="Garamond" charset="0"/>
                <a:cs typeface="Arial" charset="0"/>
              </a:rPr>
              <a:pPr eaLnBrk="1" hangingPunct="1"/>
              <a:t>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50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Using structure types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Once defined, can declare variables using that type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Scalar: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>
                <a:latin typeface="Courier New" charset="0"/>
                <a:cs typeface="Courier New" charset="0"/>
              </a:rPr>
              <a:t> student1;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Array: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>
                <a:latin typeface="Courier New" charset="0"/>
                <a:cs typeface="Courier New" charset="0"/>
              </a:rPr>
              <a:t> classList[10];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Pointer: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>
                <a:latin typeface="Courier New" charset="0"/>
                <a:cs typeface="Courier New" charset="0"/>
              </a:rPr>
              <a:t> *sPtr;</a:t>
            </a:r>
            <a:r>
              <a:rPr lang="en-US">
                <a:latin typeface="Arial" charset="0"/>
                <a:cs typeface="Courier New" charset="0"/>
              </a:rPr>
              <a:t> </a:t>
            </a: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452DE6-7EB3-8F43-A514-2863C449B915}" type="datetime1">
              <a:rPr lang="en-US" sz="1200" smtClean="0">
                <a:latin typeface="Garamond" charset="0"/>
                <a:cs typeface="Arial" charset="0"/>
              </a:rPr>
              <a:t>4/12/2019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AB407E-20DE-E048-94C0-42AEB73DEEF0}" type="slidenum">
              <a:rPr lang="en-US" sz="1200">
                <a:latin typeface="Garamond" charset="0"/>
                <a:cs typeface="Arial" charset="0"/>
              </a:rPr>
              <a:pPr eaLnBrk="1" hangingPunct="1"/>
              <a:t>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478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Using structure variables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Initialization very similar to array initialization: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StudentInfo student1 = 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{ “John”, ‘Q’, “Smith”, 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 12345678, 3.75 };</a:t>
            </a:r>
          </a:p>
          <a:p>
            <a:r>
              <a:rPr lang="en-US">
                <a:latin typeface="Arial" charset="0"/>
                <a:cs typeface="Courier New" charset="0"/>
              </a:rPr>
              <a:t>Accessing structure elements: . operator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Syntax: </a:t>
            </a:r>
            <a:r>
              <a:rPr lang="en-US">
                <a:latin typeface="Courier New" charset="0"/>
                <a:cs typeface="Courier New" charset="0"/>
              </a:rPr>
              <a:t>&lt;var name&gt;.&lt;element name&gt;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Examples: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printf(“%s %c %s”,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student1.first, student1.middle, student1.last</a:t>
            </a:r>
            <a:r>
              <a:rPr lang="en-US">
                <a:latin typeface="Courier New" charset="0"/>
                <a:cs typeface="Courier New" charset="0"/>
              </a:rPr>
              <a:t>);</a:t>
            </a:r>
          </a:p>
          <a:p>
            <a:pPr lvl="2"/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student1.GPA</a:t>
            </a:r>
            <a:r>
              <a:rPr lang="en-US">
                <a:latin typeface="Courier New" charset="0"/>
                <a:cs typeface="Courier New" charset="0"/>
              </a:rPr>
              <a:t> = 3.5;</a:t>
            </a: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8CB61C-66AC-DF4D-8E0C-A933DF9E3A68}" type="datetime1">
              <a:rPr lang="en-US" sz="1200" smtClean="0">
                <a:latin typeface="Garamond" charset="0"/>
                <a:cs typeface="Arial" charset="0"/>
              </a:rPr>
              <a:t>4/12/2019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7B53C1-4551-394A-93A9-3B39A806D4F1}" type="slidenum">
              <a:rPr lang="en-US" sz="1200">
                <a:latin typeface="Garamond" charset="0"/>
                <a:cs typeface="Arial" charset="0"/>
              </a:rPr>
              <a:pPr eaLnBrk="1" hangingPunct="1"/>
              <a:t>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04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bg2"/>
            </a:solidFill>
          </a:ln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nsolas"/>
                <a:ea typeface="+mn-ea"/>
              </a:rPr>
              <a:t>typedef</a:t>
            </a:r>
            <a:r>
              <a:rPr lang="en-US" dirty="0">
                <a:latin typeface="Consolas"/>
                <a:ea typeface="+mn-ea"/>
              </a:rPr>
              <a:t> </a:t>
            </a:r>
            <a:r>
              <a:rPr lang="en-US" dirty="0" err="1">
                <a:latin typeface="Consolas"/>
                <a:ea typeface="+mn-ea"/>
              </a:rPr>
              <a:t>struct</a:t>
            </a:r>
            <a:r>
              <a:rPr lang="en-US" dirty="0">
                <a:latin typeface="Consolas"/>
                <a:ea typeface="+mn-ea"/>
              </a:rPr>
              <a:t>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nsolas"/>
                <a:ea typeface="+mn-ea"/>
              </a:rPr>
              <a:t>	double real;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nsolas"/>
                <a:ea typeface="+mn-ea"/>
              </a:rPr>
              <a:t>	double </a:t>
            </a:r>
            <a:r>
              <a:rPr lang="en-US" dirty="0" err="1">
                <a:latin typeface="Consolas"/>
                <a:ea typeface="+mn-ea"/>
              </a:rPr>
              <a:t>imag</a:t>
            </a:r>
            <a:r>
              <a:rPr lang="en-US" dirty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nsolas"/>
                <a:ea typeface="+mn-ea"/>
              </a:rPr>
              <a:t>} Complex;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nsolas"/>
                <a:ea typeface="+mn-ea"/>
              </a:rPr>
              <a:t>int</a:t>
            </a:r>
            <a:r>
              <a:rPr lang="en-US" dirty="0">
                <a:latin typeface="Consolas"/>
                <a:ea typeface="+mn-ea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nsolas"/>
                <a:ea typeface="+mn-ea"/>
              </a:rPr>
              <a:t>	Complex a = {1, 2};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nsolas"/>
                <a:ea typeface="+mn-ea"/>
              </a:rPr>
              <a:t>	Complex b = {3.4, 5.6};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nsolas"/>
                <a:ea typeface="+mn-ea"/>
              </a:rPr>
              <a:t>	Complex c, d, e;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pt-BR" dirty="0">
                <a:latin typeface="Consolas"/>
                <a:ea typeface="+mn-ea"/>
              </a:rPr>
              <a:t>	printf("A = %.2lf+%.2lfi\n", </a:t>
            </a:r>
          </a:p>
          <a:p>
            <a:pPr>
              <a:buFont typeface="Wingdings" pitchFamily="2" charset="2"/>
              <a:buNone/>
              <a:defRPr/>
            </a:pPr>
            <a:r>
              <a:rPr lang="pt-BR" dirty="0">
                <a:latin typeface="Consolas"/>
                <a:ea typeface="+mn-ea"/>
              </a:rPr>
              <a:t>		a.real, a.imag);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nsolas"/>
                <a:ea typeface="+mn-ea"/>
              </a:rPr>
              <a:t>	</a:t>
            </a:r>
            <a:r>
              <a:rPr lang="en-US" dirty="0" err="1">
                <a:latin typeface="Consolas"/>
                <a:ea typeface="+mn-ea"/>
              </a:rPr>
              <a:t>printf</a:t>
            </a:r>
            <a:r>
              <a:rPr lang="en-US" dirty="0">
                <a:latin typeface="Consolas"/>
                <a:ea typeface="+mn-ea"/>
              </a:rPr>
              <a:t>("B = %.2lf+%.2lfi\n", 	</a:t>
            </a:r>
            <a:r>
              <a:rPr lang="en-US" dirty="0" err="1">
                <a:latin typeface="Consolas"/>
                <a:ea typeface="+mn-ea"/>
              </a:rPr>
              <a:t>b.real</a:t>
            </a:r>
            <a:r>
              <a:rPr lang="en-US" dirty="0">
                <a:latin typeface="Consolas"/>
                <a:ea typeface="+mn-ea"/>
              </a:rPr>
              <a:t>, </a:t>
            </a:r>
            <a:r>
              <a:rPr lang="en-US" dirty="0" err="1">
                <a:latin typeface="Consolas"/>
                <a:ea typeface="+mn-ea"/>
              </a:rPr>
              <a:t>b.imag</a:t>
            </a:r>
            <a:r>
              <a:rPr lang="en-US" dirty="0">
                <a:latin typeface="Consolas"/>
                <a:ea typeface="+mn-ea"/>
              </a:rPr>
              <a:t>);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solidFill>
                <a:srgbClr val="A31515"/>
              </a:solidFill>
              <a:latin typeface="Consolas"/>
              <a:ea typeface="+mn-ea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ln>
            <a:solidFill>
              <a:schemeClr val="bg2"/>
            </a:solidFill>
          </a:ln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nsolas"/>
                <a:ea typeface="+mn-ea"/>
              </a:rPr>
              <a:t>	c = a;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nsolas"/>
                <a:ea typeface="+mn-ea"/>
              </a:rPr>
              <a:t>	</a:t>
            </a:r>
            <a:r>
              <a:rPr lang="en-US" dirty="0" err="1">
                <a:latin typeface="Consolas"/>
                <a:ea typeface="+mn-ea"/>
              </a:rPr>
              <a:t>d.real</a:t>
            </a:r>
            <a:r>
              <a:rPr lang="en-US" dirty="0">
                <a:latin typeface="Consolas"/>
                <a:ea typeface="+mn-ea"/>
              </a:rPr>
              <a:t> = </a:t>
            </a:r>
            <a:r>
              <a:rPr lang="en-US" dirty="0" err="1">
                <a:latin typeface="Consolas"/>
                <a:ea typeface="+mn-ea"/>
              </a:rPr>
              <a:t>a.real</a:t>
            </a:r>
            <a:r>
              <a:rPr lang="en-US" dirty="0">
                <a:latin typeface="Consolas"/>
                <a:ea typeface="+mn-ea"/>
              </a:rPr>
              <a:t> + </a:t>
            </a:r>
            <a:r>
              <a:rPr lang="en-US" dirty="0" err="1">
                <a:latin typeface="Consolas"/>
                <a:ea typeface="+mn-ea"/>
              </a:rPr>
              <a:t>b.real</a:t>
            </a:r>
            <a:r>
              <a:rPr lang="en-US" dirty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nsolas"/>
                <a:ea typeface="+mn-ea"/>
              </a:rPr>
              <a:t>	</a:t>
            </a:r>
            <a:r>
              <a:rPr lang="en-US" dirty="0" err="1">
                <a:latin typeface="Consolas"/>
                <a:ea typeface="+mn-ea"/>
              </a:rPr>
              <a:t>d.imag</a:t>
            </a:r>
            <a:r>
              <a:rPr lang="en-US" dirty="0">
                <a:latin typeface="Consolas"/>
                <a:ea typeface="+mn-ea"/>
              </a:rPr>
              <a:t> = </a:t>
            </a:r>
            <a:r>
              <a:rPr lang="en-US" dirty="0" err="1">
                <a:latin typeface="Consolas"/>
                <a:ea typeface="+mn-ea"/>
              </a:rPr>
              <a:t>a.imag</a:t>
            </a:r>
            <a:r>
              <a:rPr lang="en-US" dirty="0">
                <a:latin typeface="Consolas"/>
                <a:ea typeface="+mn-ea"/>
              </a:rPr>
              <a:t> + </a:t>
            </a:r>
            <a:r>
              <a:rPr lang="en-US" dirty="0" err="1">
                <a:latin typeface="Consolas"/>
                <a:ea typeface="+mn-ea"/>
              </a:rPr>
              <a:t>b.imag</a:t>
            </a:r>
            <a:r>
              <a:rPr lang="en-US" dirty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nsolas"/>
                <a:ea typeface="+mn-ea"/>
              </a:rPr>
              <a:t>	</a:t>
            </a:r>
            <a:r>
              <a:rPr lang="en-US" dirty="0" err="1">
                <a:latin typeface="Consolas"/>
                <a:ea typeface="+mn-ea"/>
              </a:rPr>
              <a:t>e.real</a:t>
            </a:r>
            <a:r>
              <a:rPr lang="en-US" dirty="0">
                <a:latin typeface="Consolas"/>
                <a:ea typeface="+mn-ea"/>
              </a:rPr>
              <a:t> = </a:t>
            </a:r>
            <a:r>
              <a:rPr lang="en-US" dirty="0" err="1">
                <a:latin typeface="Consolas"/>
                <a:ea typeface="+mn-ea"/>
              </a:rPr>
              <a:t>a.real</a:t>
            </a:r>
            <a:r>
              <a:rPr lang="en-US" dirty="0">
                <a:latin typeface="Consolas"/>
                <a:ea typeface="+mn-ea"/>
              </a:rPr>
              <a:t> - </a:t>
            </a:r>
            <a:r>
              <a:rPr lang="en-US" dirty="0" err="1">
                <a:latin typeface="Consolas"/>
                <a:ea typeface="+mn-ea"/>
              </a:rPr>
              <a:t>b.real</a:t>
            </a:r>
            <a:r>
              <a:rPr lang="en-US" dirty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nsolas"/>
                <a:ea typeface="+mn-ea"/>
              </a:rPr>
              <a:t>	</a:t>
            </a:r>
            <a:r>
              <a:rPr lang="en-US" dirty="0" err="1">
                <a:latin typeface="Consolas"/>
                <a:ea typeface="+mn-ea"/>
              </a:rPr>
              <a:t>e.imag</a:t>
            </a:r>
            <a:r>
              <a:rPr lang="en-US" dirty="0">
                <a:latin typeface="Consolas"/>
                <a:ea typeface="+mn-ea"/>
              </a:rPr>
              <a:t> = </a:t>
            </a:r>
            <a:r>
              <a:rPr lang="en-US" dirty="0" err="1">
                <a:latin typeface="Consolas"/>
                <a:ea typeface="+mn-ea"/>
              </a:rPr>
              <a:t>a.imag</a:t>
            </a:r>
            <a:r>
              <a:rPr lang="en-US" dirty="0">
                <a:latin typeface="Consolas"/>
                <a:ea typeface="+mn-ea"/>
              </a:rPr>
              <a:t> - </a:t>
            </a:r>
            <a:r>
              <a:rPr lang="en-US" dirty="0" err="1">
                <a:latin typeface="Consolas"/>
                <a:ea typeface="+mn-ea"/>
              </a:rPr>
              <a:t>b.imag</a:t>
            </a:r>
            <a:r>
              <a:rPr lang="en-US" dirty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nsolas"/>
                <a:ea typeface="+mn-ea"/>
              </a:rPr>
              <a:t>	</a:t>
            </a:r>
            <a:r>
              <a:rPr lang="en-US" dirty="0" err="1">
                <a:latin typeface="Consolas"/>
                <a:ea typeface="+mn-ea"/>
              </a:rPr>
              <a:t>printf</a:t>
            </a:r>
            <a:r>
              <a:rPr lang="en-US" dirty="0">
                <a:latin typeface="Consolas"/>
                <a:ea typeface="+mn-ea"/>
              </a:rPr>
              <a:t>("C = %.2lf+%.2lfi\n", 	</a:t>
            </a:r>
            <a:r>
              <a:rPr lang="en-US" dirty="0" err="1">
                <a:latin typeface="Consolas"/>
                <a:ea typeface="+mn-ea"/>
              </a:rPr>
              <a:t>c.real</a:t>
            </a:r>
            <a:r>
              <a:rPr lang="en-US" dirty="0">
                <a:latin typeface="Consolas"/>
                <a:ea typeface="+mn-ea"/>
              </a:rPr>
              <a:t>, </a:t>
            </a:r>
            <a:r>
              <a:rPr lang="en-US" dirty="0" err="1">
                <a:latin typeface="Consolas"/>
                <a:ea typeface="+mn-ea"/>
              </a:rPr>
              <a:t>c.imag</a:t>
            </a:r>
            <a:r>
              <a:rPr lang="en-US" dirty="0">
                <a:latin typeface="Consolas"/>
                <a:ea typeface="+mn-ea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nsolas"/>
                <a:ea typeface="+mn-ea"/>
              </a:rPr>
              <a:t>	</a:t>
            </a:r>
            <a:r>
              <a:rPr lang="en-US" dirty="0" err="1">
                <a:latin typeface="Consolas"/>
                <a:ea typeface="+mn-ea"/>
              </a:rPr>
              <a:t>printf</a:t>
            </a:r>
            <a:r>
              <a:rPr lang="en-US" dirty="0">
                <a:latin typeface="Consolas"/>
                <a:ea typeface="+mn-ea"/>
              </a:rPr>
              <a:t>("D = %.2lf+%.2lfi\n", 	</a:t>
            </a:r>
            <a:r>
              <a:rPr lang="en-US" dirty="0" err="1">
                <a:latin typeface="Consolas"/>
                <a:ea typeface="+mn-ea"/>
              </a:rPr>
              <a:t>d.real</a:t>
            </a:r>
            <a:r>
              <a:rPr lang="en-US" dirty="0">
                <a:latin typeface="Consolas"/>
                <a:ea typeface="+mn-ea"/>
              </a:rPr>
              <a:t>, </a:t>
            </a:r>
            <a:r>
              <a:rPr lang="en-US" dirty="0" err="1">
                <a:latin typeface="Consolas"/>
                <a:ea typeface="+mn-ea"/>
              </a:rPr>
              <a:t>d.imag</a:t>
            </a:r>
            <a:r>
              <a:rPr lang="en-US" dirty="0">
                <a:latin typeface="Consolas"/>
                <a:ea typeface="+mn-ea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pt-BR" dirty="0">
                <a:latin typeface="Consolas"/>
                <a:ea typeface="+mn-ea"/>
              </a:rPr>
              <a:t>	printf("E = %.2lf+%.2lfi\n", 	e.real, e.imag);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nsolas"/>
                <a:ea typeface="+mn-ea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nsolas"/>
                <a:ea typeface="+mn-ea"/>
              </a:rPr>
              <a:t>}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266148-1C4B-AD4A-934C-FA82D7F39619}" type="datetime1">
              <a:rPr lang="en-US" sz="1200" smtClean="0">
                <a:latin typeface="Garamond" charset="0"/>
                <a:cs typeface="Arial" charset="0"/>
              </a:rPr>
              <a:t>4/12/2019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9DE430-9E1F-F646-BF94-190F7DB571AC}" type="slidenum">
              <a:rPr lang="en-US" sz="1200">
                <a:latin typeface="Garamond" charset="0"/>
                <a:cs typeface="Arial" charset="0"/>
              </a:rPr>
              <a:pPr eaLnBrk="1" hangingPunct="1"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68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0722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A = 1.00 + 2.00i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B = 3.40 + 5.60i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C = 1.00 + 2.00i		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D = 4.40 + 7.60i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E = -2.40 + -3.60i</a:t>
            </a: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u="sng">
                <a:latin typeface="Arial" charset="0"/>
                <a:cs typeface="Courier New" charset="0"/>
              </a:rPr>
              <a:t>Note:</a:t>
            </a:r>
            <a:r>
              <a:rPr lang="en-US">
                <a:latin typeface="Arial" charset="0"/>
                <a:cs typeface="Courier New" charset="0"/>
              </a:rPr>
              <a:t> code in handout has spaces before and after ‘+’ for readability; code on previous slide doesn’t because it wouldn’t fit!</a:t>
            </a:r>
          </a:p>
        </p:txBody>
      </p:sp>
      <p:sp>
        <p:nvSpPr>
          <p:cNvPr id="30723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831E438-C7B5-5C48-B96A-A2CADF4A8981}" type="datetime1">
              <a:rPr lang="en-US" sz="1200" smtClean="0">
                <a:latin typeface="Garamond" charset="0"/>
                <a:cs typeface="Arial" charset="0"/>
              </a:rPr>
              <a:t>4/12/2019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3072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6BABF3-72AE-0242-B439-617BEE0588B1}" type="slidenum">
              <a:rPr lang="en-US" sz="1200">
                <a:latin typeface="Garamond" charset="0"/>
                <a:cs typeface="Arial" charset="0"/>
              </a:rPr>
              <a:pPr eaLnBrk="1" hangingPunct="1"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8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Structures and functions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Can pass structures to functions</a:t>
            </a:r>
          </a:p>
          <a:p>
            <a:pPr lvl="1"/>
            <a:r>
              <a:rPr lang="en-US" dirty="0" err="1">
                <a:latin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cs typeface="Courier New" charset="0"/>
              </a:rPr>
              <a:t> f(</a:t>
            </a:r>
            <a:r>
              <a:rPr lang="en-US" dirty="0" err="1">
                <a:latin typeface="Courier New" charset="0"/>
                <a:cs typeface="Courier New" charset="0"/>
              </a:rPr>
              <a:t>StudentInfo</a:t>
            </a:r>
            <a:r>
              <a:rPr lang="en-US" dirty="0">
                <a:latin typeface="Courier New" charset="0"/>
                <a:cs typeface="Courier New" charset="0"/>
              </a:rPr>
              <a:t> s);</a:t>
            </a:r>
          </a:p>
          <a:p>
            <a:r>
              <a:rPr lang="en-US" dirty="0">
                <a:latin typeface="Arial" charset="0"/>
              </a:rPr>
              <a:t>Structures consume significant memory</a:t>
            </a:r>
          </a:p>
          <a:p>
            <a:pPr lvl="1"/>
            <a:r>
              <a:rPr lang="en-US" dirty="0">
                <a:latin typeface="Arial" charset="0"/>
              </a:rPr>
              <a:t>Usually much more efficient to simply pass pointer</a:t>
            </a:r>
          </a:p>
          <a:p>
            <a:pPr lvl="1"/>
            <a:r>
              <a:rPr lang="en-US" dirty="0" err="1">
                <a:latin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cs typeface="Courier New" charset="0"/>
              </a:rPr>
              <a:t> g(</a:t>
            </a:r>
            <a:r>
              <a:rPr lang="en-US" dirty="0" err="1">
                <a:latin typeface="Courier New" charset="0"/>
                <a:cs typeface="Courier New" charset="0"/>
              </a:rPr>
              <a:t>StudentInfo</a:t>
            </a:r>
            <a:r>
              <a:rPr lang="en-US" dirty="0">
                <a:latin typeface="Courier New" charset="0"/>
                <a:cs typeface="Courier New" charset="0"/>
              </a:rPr>
              <a:t> *p);</a:t>
            </a:r>
          </a:p>
          <a:p>
            <a:r>
              <a:rPr lang="en-US" dirty="0">
                <a:cs typeface="Courier New" charset="0"/>
              </a:rPr>
              <a:t>Access structure through pointer: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>
                <a:cs typeface="Courier New" charset="0"/>
              </a:rPr>
              <a:t> operator</a:t>
            </a:r>
          </a:p>
          <a:p>
            <a:pPr lvl="1"/>
            <a:r>
              <a:rPr lang="en-US" dirty="0">
                <a:cs typeface="Courier New" charset="0"/>
              </a:rPr>
              <a:t>Handles dereferencing and field access</a:t>
            </a:r>
          </a:p>
          <a:p>
            <a:pPr lvl="1"/>
            <a:r>
              <a:rPr lang="en-US" dirty="0">
                <a:cs typeface="Courier New" charset="0"/>
              </a:rPr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p-&gt;GPA = 3.0;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71645B-CD8D-5648-A248-497320698EC8}" type="datetime1">
              <a:rPr lang="en-US" sz="1200" smtClean="0">
                <a:latin typeface="Garamond" charset="0"/>
                <a:cs typeface="Arial" charset="0"/>
              </a:rPr>
              <a:t>4/12/2019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26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11C93D-A3D5-2C4A-9799-44177A00CFC8}" type="slidenum">
              <a:rPr lang="en-US" sz="1200">
                <a:latin typeface="Garamond" charset="0"/>
                <a:cs typeface="Arial" charset="0"/>
              </a:rPr>
              <a:pPr eaLnBrk="1" hangingPunct="1"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97119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17348</TotalTime>
  <Words>533</Words>
  <Application>Microsoft Office PowerPoint</Application>
  <PresentationFormat>On-screen Show (4:3)</PresentationFormat>
  <Paragraphs>188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Consolas</vt:lpstr>
      <vt:lpstr>Courier New</vt:lpstr>
      <vt:lpstr>Garamond</vt:lpstr>
      <vt:lpstr>Wingdings</vt:lpstr>
      <vt:lpstr>Edge</vt:lpstr>
      <vt:lpstr>EECE.2160 ECE Application Programming</vt:lpstr>
      <vt:lpstr>Lecture outline</vt:lpstr>
      <vt:lpstr>Structures</vt:lpstr>
      <vt:lpstr>Declaring structure types</vt:lpstr>
      <vt:lpstr>Using structure types</vt:lpstr>
      <vt:lpstr>Using structure variables</vt:lpstr>
      <vt:lpstr>Example: Using structures</vt:lpstr>
      <vt:lpstr>Example solution</vt:lpstr>
      <vt:lpstr>Structures and functions</vt:lpstr>
      <vt:lpstr>Example: Structures and functions</vt:lpstr>
      <vt:lpstr>Example solution</vt:lpstr>
      <vt:lpstr>Example solution (cont.)</vt:lpstr>
      <vt:lpstr>Example solution (cont.)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1757</cp:revision>
  <dcterms:created xsi:type="dcterms:W3CDTF">2006-04-03T05:03:01Z</dcterms:created>
  <dcterms:modified xsi:type="dcterms:W3CDTF">2019-04-12T13:26:26Z</dcterms:modified>
</cp:coreProperties>
</file>