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518" r:id="rId3"/>
    <p:sldId id="521" r:id="rId4"/>
    <p:sldId id="522" r:id="rId5"/>
    <p:sldId id="519" r:id="rId6"/>
    <p:sldId id="520" r:id="rId7"/>
    <p:sldId id="513" r:id="rId8"/>
    <p:sldId id="514" r:id="rId9"/>
    <p:sldId id="515" r:id="rId10"/>
    <p:sldId id="516" r:id="rId11"/>
    <p:sldId id="517" r:id="rId12"/>
    <p:sldId id="507" r:id="rId13"/>
    <p:sldId id="508" r:id="rId14"/>
    <p:sldId id="410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2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5E8251-A0E9-634C-9599-3DFF0431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73D6B-9D99-FE44-89F3-2F1DFD60C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3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C53314-0FB4-9F48-AB9B-590D0D157153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DF28D-4D3D-334B-8A80-0EF4EF3472BC}" type="datetime1">
              <a:rPr lang="en-US" smtClean="0"/>
              <a:t>3/25/18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4889-257B-6F47-8AFB-CBF8C43A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A03DF-81D7-1845-AED8-49D782D4595A}" type="datetime1">
              <a:rPr lang="en-US" smtClean="0"/>
              <a:t>3/25/18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41A5-6E24-924E-9D08-160ABAB7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911B2-7668-2542-8852-A393BD279917}" type="datetime1">
              <a:rPr lang="en-US" smtClean="0"/>
              <a:t>3/25/18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BF9E-C34E-FF45-A3E5-B3D968EB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512EF-0C1B-F34D-A52E-52E9DADCA0CC}" type="datetime1">
              <a:rPr lang="en-US" smtClean="0"/>
              <a:t>3/25/18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AFB1-79C3-B348-9C1A-B976DA6D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A91C3-6A42-5840-8B1B-E58E3C44C813}" type="datetime1">
              <a:rPr lang="en-US" smtClean="0"/>
              <a:t>3/25/18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23D-64F0-3E41-A96E-BB7A1CC1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9B1CE-253C-3746-B6BC-4EBD52F4C35C}" type="datetime1">
              <a:rPr lang="en-US" smtClean="0"/>
              <a:t>3/25/18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CFE6-C5D5-024F-8CE3-7E4D4E10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49428-5EF9-2F4F-A58A-C552EC4433F7}" type="datetime1">
              <a:rPr lang="en-US" smtClean="0"/>
              <a:t>3/25/18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F8AF-611E-B842-9EB7-41DB0AAF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07804-A983-4B4A-BDBF-D75D381C06B0}" type="datetime1">
              <a:rPr lang="en-US" smtClean="0"/>
              <a:t>3/25/18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F30-D49A-B24E-8C89-E3132157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6B39C-7B0D-4242-AB1F-79A6C86F1ADE}" type="datetime1">
              <a:rPr lang="en-US" smtClean="0"/>
              <a:t>3/25/18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432F-E896-354B-A4DB-FE5EA787C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9D24D-10B6-6F4B-A599-7427A397FBAC}" type="datetime1">
              <a:rPr lang="en-US" smtClean="0"/>
              <a:t>3/25/18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166D-38EE-AF43-9327-8BEBD489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8CA99-09F6-3641-8C55-DD842034E2E8}" type="datetime1">
              <a:rPr lang="en-US" smtClean="0"/>
              <a:t>3/25/18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8AB0-AD99-1649-A3F7-7918F018A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EC72E-5931-3F47-85B7-C449C72B1500}" type="datetime1">
              <a:rPr lang="en-US" smtClean="0"/>
              <a:t>3/25/18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44F4-6149-4045-9258-0B4842A5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88FB0-ABE4-814D-8E25-7819734967CE}" type="datetime1">
              <a:rPr lang="en-US" smtClean="0"/>
              <a:t>3/25/18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5B5-8D45-6348-9427-E215CC138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pPr>
              <a:defRPr/>
            </a:pPr>
            <a:fld id="{A1425259-6C15-C341-9B88-9A6730407357}" type="datetime1">
              <a:rPr lang="en-US" smtClean="0"/>
              <a:t>3/25/18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B83408AC-AA72-3347-9A60-99EAAD7C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  <p:sldLayoutId id="2147484799" r:id="rId12"/>
    <p:sldLayoutId id="214748480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22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Character arrays and strings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 (cont.)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In </a:t>
            </a:r>
            <a:r>
              <a:rPr lang="en-US" sz="2800">
                <a:latin typeface="Courier New" charset="0"/>
                <a:cs typeface="Courier New" charset="0"/>
              </a:rPr>
              <a:t>&lt;string.h&gt;</a:t>
            </a:r>
            <a:r>
              <a:rPr lang="en-US" sz="2800">
                <a:latin typeface="Arial" charset="0"/>
              </a:rPr>
              <a:t> library: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Copying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const char *source);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*strncpy(char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const char *source,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Return </a:t>
            </a:r>
            <a:r>
              <a:rPr lang="en-US" sz="2000">
                <a:latin typeface="Courier New" charset="0"/>
                <a:cs typeface="Courier New" charset="0"/>
              </a:rPr>
              <a:t>dest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Does not append </a:t>
            </a:r>
            <a:r>
              <a:rPr lang="ja-JP" altLang="en-US" sz="2000">
                <a:latin typeface="Arial" charset="0"/>
                <a:cs typeface="Courier New" charset="0"/>
              </a:rPr>
              <a:t>‘</a:t>
            </a:r>
            <a:r>
              <a:rPr lang="en-US" altLang="ja-JP" sz="2000">
                <a:latin typeface="Arial" charset="0"/>
                <a:cs typeface="Courier New" charset="0"/>
              </a:rPr>
              <a:t>\0</a:t>
            </a:r>
            <a:r>
              <a:rPr lang="ja-JP" altLang="en-US" sz="2000">
                <a:latin typeface="Arial" charset="0"/>
                <a:cs typeface="Courier New" charset="0"/>
              </a:rPr>
              <a:t>’</a:t>
            </a:r>
            <a:r>
              <a:rPr lang="en-US" altLang="ja-JP" sz="2000">
                <a:latin typeface="Arial" charset="0"/>
                <a:cs typeface="Courier New" charset="0"/>
              </a:rPr>
              <a:t> unless length of </a:t>
            </a:r>
            <a:r>
              <a:rPr lang="en-US" altLang="ja-JP" sz="2000">
                <a:latin typeface="Courier New" charset="0"/>
                <a:cs typeface="Courier New" charset="0"/>
              </a:rPr>
              <a:t>source</a:t>
            </a:r>
            <a:r>
              <a:rPr lang="en-US" altLang="ja-JP" sz="2000">
                <a:latin typeface="Arial" charset="0"/>
                <a:cs typeface="Courier New" charset="0"/>
              </a:rPr>
              <a:t> &lt; </a:t>
            </a:r>
            <a:r>
              <a:rPr lang="en-US" altLang="ja-JP" sz="2000">
                <a:latin typeface="Courier New" charset="0"/>
                <a:cs typeface="Courier New" charset="0"/>
              </a:rPr>
              <a:t>num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Comparing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strcmp(const char *s1, const char *s2);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strncmp(const char *s1, const char *s2, 		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Character-by-character comparison of character values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Returns 0 if s1 == s2, &gt;0 if s1 &gt; s2, &lt;0 if s1 &lt; s2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5C16ED-4735-8541-BA1D-00BD2F0CFA37}" type="datetime1">
              <a:rPr lang="en-US" sz="1200" smtClean="0">
                <a:latin typeface="Garamond" charset="0"/>
                <a:cs typeface="Arial" charset="0"/>
              </a:rPr>
              <a:t>3/25/18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CD81D62-82F2-7344-B049-4ED08255A5DC}" type="slidenum">
              <a:rPr lang="en-US" sz="1200">
                <a:latin typeface="Garamond" charset="0"/>
                <a:cs typeface="Arial" charset="0"/>
              </a:rPr>
              <a:pPr eaLnBrk="1" hangingPunct="1"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73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 (cont.)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Find # of characters in a string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size_t strlen(const char *s1);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Returns # characters before </a:t>
            </a:r>
            <a:r>
              <a:rPr lang="ja-JP" altLang="en-US">
                <a:latin typeface="Courier New" charset="0"/>
                <a:cs typeface="Courier New" charset="0"/>
              </a:rPr>
              <a:t>‘</a:t>
            </a:r>
            <a:r>
              <a:rPr lang="en-US" altLang="ja-JP">
                <a:latin typeface="Courier New" charset="0"/>
                <a:cs typeface="Courier New" charset="0"/>
              </a:rPr>
              <a:t>\0</a:t>
            </a:r>
            <a:r>
              <a:rPr lang="ja-JP" altLang="en-US">
                <a:latin typeface="Courier New" charset="0"/>
                <a:cs typeface="Courier New" charset="0"/>
              </a:rPr>
              <a:t>’</a:t>
            </a:r>
            <a:endParaRPr lang="en-US" altLang="ja-JP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Not necessarily size of array</a:t>
            </a:r>
          </a:p>
          <a:p>
            <a:pPr>
              <a:lnSpc>
                <a:spcPct val="90000"/>
              </a:lnSpc>
            </a:pPr>
            <a:r>
              <a:rPr lang="ja-JP" altLang="en-US">
                <a:latin typeface="Arial" charset="0"/>
                <a:cs typeface="Courier New" charset="0"/>
              </a:rPr>
              <a:t>“</a:t>
            </a:r>
            <a:r>
              <a:rPr lang="en-US" altLang="ja-JP">
                <a:latin typeface="Arial" charset="0"/>
                <a:cs typeface="Courier New" charset="0"/>
              </a:rPr>
              <a:t>Add</a:t>
            </a:r>
            <a:r>
              <a:rPr lang="ja-JP" altLang="en-US">
                <a:latin typeface="Arial" charset="0"/>
                <a:cs typeface="Courier New" charset="0"/>
              </a:rPr>
              <a:t>”</a:t>
            </a:r>
            <a:r>
              <a:rPr lang="en-US" altLang="ja-JP">
                <a:latin typeface="Arial" charset="0"/>
                <a:cs typeface="Courier New" charset="0"/>
              </a:rPr>
              <a:t> strings together—string concatenation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const char *source);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*strncat(char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const char *source,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size_t num);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Returns </a:t>
            </a:r>
            <a:r>
              <a:rPr lang="en-US">
                <a:latin typeface="Courier New" charset="0"/>
                <a:cs typeface="Courier New" charset="0"/>
              </a:rPr>
              <a:t>dest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0B038E-A88C-B840-953F-8277E78A97AE}" type="datetime1">
              <a:rPr lang="en-US" sz="1200" smtClean="0">
                <a:latin typeface="Garamond" charset="0"/>
                <a:cs typeface="Arial" charset="0"/>
              </a:rPr>
              <a:t>3/25/18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A4E562-9E91-1D48-8FB4-F5CF7960CF23}" type="slidenum">
              <a:rPr lang="en-US" sz="1200">
                <a:latin typeface="Garamond" charset="0"/>
                <a:cs typeface="Arial" charset="0"/>
              </a:rPr>
              <a:pPr eaLnBrk="1" hangingPunct="1"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20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Strings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sz="half" idx="1"/>
          </p:nvPr>
        </p:nvSpPr>
        <p:spPr>
          <a:xfrm>
            <a:off x="0" y="1143000"/>
            <a:ext cx="4572000" cy="49879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What does the following program print?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char s1[15];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n1;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char s2[10] = 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.216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n;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strncpy(s1, 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16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15);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n1 = strlen(s1);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s1 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Length of s1 = %d\n\n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n1);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%c\n\n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s1[1]);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</p:txBody>
      </p:sp>
      <p:sp>
        <p:nvSpPr>
          <p:cNvPr id="25603" name="Content Placeholder 6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495800" cy="49879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strncat(s1,s2,10);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n1 = strlen(s1);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s1 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Length of s1 = %d\n\n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n1);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// Assume user inputs: ABC ABD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Enter two strings: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scanf(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%s%s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 = strncmp(s1, s2, 15);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if (n &gt; 0)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&gt;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else if (n &lt; 0)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&lt;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else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==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return 0;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Courier New" charset="0"/>
              <a:cs typeface="Courier New" charset="0"/>
            </a:endParaRP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46FC49-5C90-9C41-8D7B-49DC197C5B4D}" type="datetime1">
              <a:rPr lang="en-US" sz="1200" smtClean="0">
                <a:latin typeface="Garamond" charset="0"/>
                <a:cs typeface="Arial" charset="0"/>
              </a:rPr>
              <a:t>3/25/18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ACC0434-5536-4F45-8975-FAE2D3EC70DD}" type="slidenum">
              <a:rPr lang="en-US" sz="1200">
                <a:latin typeface="Garamond" charset="0"/>
                <a:cs typeface="Arial" charset="0"/>
              </a:rPr>
              <a:pPr eaLnBrk="1" hangingPunct="1"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74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s1 = 16	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Initial value of s1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Length of s1 = 2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6			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s1[1]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s1 = 16.216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s1 after </a:t>
            </a:r>
            <a:r>
              <a:rPr lang="en-US" dirty="0" err="1" smtClean="0">
                <a:ea typeface="+mn-ea"/>
                <a:cs typeface="Courier New" pitchFamily="49" charset="0"/>
                <a:sym typeface="Wingdings" pitchFamily="2" charset="2"/>
              </a:rPr>
              <a:t>strncat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Length of s1 = 6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Enter two strings: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ABC ABD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ABC &lt; ABD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Result of </a:t>
            </a:r>
            <a:r>
              <a:rPr lang="en-US" dirty="0" err="1" smtClean="0">
                <a:ea typeface="+mn-ea"/>
                <a:cs typeface="Courier New" pitchFamily="49" charset="0"/>
                <a:sym typeface="Wingdings" pitchFamily="2" charset="2"/>
              </a:rPr>
              <a:t>strncmp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()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6627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76914C-DE93-8847-B71C-C6C6938A1699}" type="datetime1">
              <a:rPr lang="en-US" sz="1200" smtClean="0">
                <a:latin typeface="Garamond" charset="0"/>
                <a:cs typeface="Arial" charset="0"/>
              </a:rPr>
              <a:t>3/25/18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662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A00BFF-6F30-D348-9DEE-A61DE5213C31}" type="slidenum">
              <a:rPr lang="en-US" sz="1200">
                <a:latin typeface="Garamond" charset="0"/>
                <a:cs typeface="Arial" charset="0"/>
              </a:rPr>
              <a:pPr eaLnBrk="1" hangingPunct="1"/>
              <a:t>13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67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Exam 2 Preview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4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today</a:t>
            </a:r>
          </a:p>
          <a:p>
            <a:pPr lvl="1"/>
            <a:r>
              <a:rPr lang="en-US" dirty="0">
                <a:latin typeface="Arial" charset="0"/>
              </a:rPr>
              <a:t>Program 6 due 4/4</a:t>
            </a:r>
          </a:p>
          <a:p>
            <a:pPr lvl="1"/>
            <a:r>
              <a:rPr lang="en-US" dirty="0">
                <a:latin typeface="Arial" charset="0"/>
              </a:rPr>
              <a:t>Exam 2 in class Friday, 3/30</a:t>
            </a:r>
          </a:p>
          <a:p>
            <a:pPr lvl="2"/>
            <a:r>
              <a:rPr lang="en-US" dirty="0">
                <a:latin typeface="Arial" charset="0"/>
              </a:rPr>
              <a:t>Will cover lectures 14-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21 (strings not on exam)</a:t>
            </a:r>
          </a:p>
          <a:p>
            <a:pPr lvl="2"/>
            <a:r>
              <a:rPr lang="en-US" dirty="0" err="1">
                <a:latin typeface="Arial" charset="0"/>
              </a:rPr>
              <a:t>Lec</a:t>
            </a:r>
            <a:r>
              <a:rPr lang="en-US" dirty="0">
                <a:latin typeface="Arial" charset="0"/>
              </a:rPr>
              <a:t>. 23: Exam 2 Preview (Wed. </a:t>
            </a:r>
            <a:r>
              <a:rPr lang="en-US">
                <a:latin typeface="Arial" charset="0"/>
              </a:rPr>
              <a:t>3/28)</a:t>
            </a:r>
            <a:endParaRPr lang="en-US" dirty="0">
              <a:latin typeface="Arial" charset="0"/>
            </a:endParaRP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226DC09-2DC0-C649-9B28-2BA49C762235}" type="datetime1">
              <a:rPr lang="en-US" sz="1200" smtClean="0">
                <a:latin typeface="Garamond" charset="0"/>
              </a:rPr>
              <a:t>3/25/18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5840FA-E6F5-0343-A066-8FDDE6435D57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4 </a:t>
            </a:r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 due </a:t>
            </a:r>
            <a:r>
              <a:rPr lang="en-US" dirty="0" smtClean="0">
                <a:latin typeface="Arial" charset="0"/>
              </a:rPr>
              <a:t>today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Program 6 due 4/4</a:t>
            </a:r>
          </a:p>
          <a:p>
            <a:pPr lvl="1"/>
            <a:r>
              <a:rPr lang="en-US" dirty="0" smtClean="0">
                <a:latin typeface="Arial" charset="0"/>
              </a:rPr>
              <a:t>Exam 2 in class Friday, 3/30</a:t>
            </a:r>
          </a:p>
          <a:p>
            <a:pPr lvl="2"/>
            <a:r>
              <a:rPr lang="en-US" dirty="0" smtClean="0">
                <a:latin typeface="Arial" charset="0"/>
              </a:rPr>
              <a:t>Will cover lectures 14</a:t>
            </a:r>
            <a:r>
              <a:rPr lang="en-US" dirty="0" smtClean="0">
                <a:latin typeface="Arial" charset="0"/>
              </a:rPr>
              <a:t>-</a:t>
            </a:r>
            <a:r>
              <a:rPr lang="en-US" b="1" dirty="0" smtClean="0">
                <a:solidFill>
                  <a:srgbClr val="FF0000"/>
                </a:solidFill>
                <a:latin typeface="Arial" charset="0"/>
              </a:rPr>
              <a:t>21 (strings not on exam)</a:t>
            </a:r>
            <a:endParaRPr lang="en-US" b="1" dirty="0" smtClean="0">
              <a:solidFill>
                <a:srgbClr val="FF0000"/>
              </a:solidFill>
              <a:latin typeface="Arial" charset="0"/>
            </a:endParaRPr>
          </a:p>
          <a:p>
            <a:pPr lvl="2"/>
            <a:r>
              <a:rPr lang="en-US" dirty="0" err="1" smtClean="0">
                <a:latin typeface="Arial" charset="0"/>
              </a:rPr>
              <a:t>Lec</a:t>
            </a:r>
            <a:r>
              <a:rPr lang="en-US" dirty="0" smtClean="0">
                <a:latin typeface="Arial" charset="0"/>
              </a:rPr>
              <a:t>. 23: Exam 2 Preview (Wed. 3/28)</a:t>
            </a:r>
          </a:p>
          <a:p>
            <a:r>
              <a:rPr lang="en-US" dirty="0" smtClean="0">
                <a:latin typeface="Arial" charset="0"/>
              </a:rPr>
              <a:t>Today’s lecture</a:t>
            </a:r>
          </a:p>
          <a:p>
            <a:pPr lvl="1"/>
            <a:r>
              <a:rPr lang="en-US" dirty="0" smtClean="0">
                <a:latin typeface="Arial" charset="0"/>
              </a:rPr>
              <a:t>Review: Arrays </a:t>
            </a:r>
            <a:r>
              <a:rPr lang="en-US" dirty="0" smtClean="0">
                <a:latin typeface="Arial" charset="0"/>
              </a:rPr>
              <a:t>and functions</a:t>
            </a:r>
          </a:p>
          <a:p>
            <a:pPr lvl="1"/>
            <a:r>
              <a:rPr lang="en-US" dirty="0" smtClean="0">
                <a:latin typeface="Arial" charset="0"/>
              </a:rPr>
              <a:t>Finish Program </a:t>
            </a:r>
            <a:r>
              <a:rPr lang="en-US" dirty="0" smtClean="0">
                <a:latin typeface="Arial" charset="0"/>
              </a:rPr>
              <a:t>6 </a:t>
            </a:r>
            <a:r>
              <a:rPr lang="en-US" dirty="0" smtClean="0">
                <a:latin typeface="Arial" charset="0"/>
              </a:rPr>
              <a:t>overview</a:t>
            </a:r>
          </a:p>
          <a:p>
            <a:pPr lvl="1"/>
            <a:r>
              <a:rPr lang="en-US" dirty="0" smtClean="0">
                <a:latin typeface="Arial" charset="0"/>
              </a:rPr>
              <a:t>Character arrays and strings </a:t>
            </a:r>
            <a:r>
              <a:rPr lang="en-US" b="1" dirty="0" smtClean="0">
                <a:solidFill>
                  <a:srgbClr val="FF0000"/>
                </a:solidFill>
                <a:latin typeface="Arial" charset="0"/>
              </a:rPr>
              <a:t>(not used in P6)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B258D0-D576-1940-A26A-3AA2CC1DEBC0}" type="datetime1">
              <a:rPr lang="en-US" sz="1200" smtClean="0">
                <a:latin typeface="Garamond" charset="0"/>
              </a:rPr>
              <a:t>3/25/18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1580F-54AA-BC4F-9D01-A70E5EDFC21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169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arrays &amp; pointers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 charset="0"/>
                <a:cs typeface="Courier New" charset="0"/>
              </a:rPr>
              <a:t>Array </a:t>
            </a:r>
            <a:r>
              <a:rPr lang="en-US" dirty="0">
                <a:latin typeface="Arial" charset="0"/>
                <a:cs typeface="Courier New" charset="0"/>
              </a:rPr>
              <a:t>name </a:t>
            </a:r>
            <a:r>
              <a:rPr lang="en-US" u="sng" dirty="0">
                <a:latin typeface="Arial" charset="0"/>
                <a:cs typeface="Courier New" charset="0"/>
              </a:rPr>
              <a:t>is</a:t>
            </a:r>
            <a:r>
              <a:rPr lang="en-US" dirty="0">
                <a:latin typeface="Arial" charset="0"/>
                <a:cs typeface="Courier New" charset="0"/>
              </a:rPr>
              <a:t> a pointer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Arrays are always passed by address to </a:t>
            </a:r>
            <a:r>
              <a:rPr lang="en-US" dirty="0" smtClean="0">
                <a:latin typeface="Arial" charset="0"/>
                <a:cs typeface="Courier New" charset="0"/>
              </a:rPr>
              <a:t>functions</a:t>
            </a:r>
            <a:endParaRPr lang="en-US" dirty="0">
              <a:latin typeface="Arial" charset="0"/>
              <a:cs typeface="Courier New" charset="0"/>
            </a:endParaRP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Should pass size of array as additional argument</a:t>
            </a:r>
          </a:p>
          <a:p>
            <a:pPr lvl="2"/>
            <a:r>
              <a:rPr lang="en-US" dirty="0">
                <a:latin typeface="Arial" charset="0"/>
                <a:cs typeface="Courier New" charset="0"/>
              </a:rPr>
              <a:t>e.g. </a:t>
            </a:r>
            <a:r>
              <a:rPr lang="en-US" dirty="0">
                <a:latin typeface="Courier New"/>
                <a:cs typeface="Courier New"/>
              </a:rPr>
              <a:t>void f(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arr</a:t>
            </a:r>
            <a:r>
              <a:rPr lang="en-US" dirty="0">
                <a:latin typeface="Courier New"/>
                <a:cs typeface="Courier New"/>
              </a:rPr>
              <a:t>[],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n)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lvl="2"/>
            <a:r>
              <a:rPr lang="en-US" dirty="0" smtClean="0">
                <a:latin typeface="Arial" charset="0"/>
                <a:cs typeface="Courier New" charset="0"/>
              </a:rPr>
              <a:t>Size of array does not need to be specified in brackets (and will be ignored by compiler)</a:t>
            </a:r>
          </a:p>
          <a:p>
            <a:r>
              <a:rPr lang="en-US" dirty="0" smtClean="0">
                <a:latin typeface="Arial" charset="0"/>
                <a:cs typeface="Courier New" charset="0"/>
              </a:rPr>
              <a:t>Calling functions with array arguments: simply specify name of array</a:t>
            </a:r>
          </a:p>
          <a:p>
            <a:pPr lvl="1"/>
            <a:r>
              <a:rPr lang="en-US" dirty="0" smtClean="0">
                <a:latin typeface="Arial" charset="0"/>
                <a:cs typeface="Courier New" charset="0"/>
              </a:rPr>
              <a:t>For example, given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x[20]</a:t>
            </a:r>
            <a:r>
              <a:rPr lang="en-US" dirty="0" smtClean="0">
                <a:latin typeface="Arial" charset="0"/>
                <a:cs typeface="Courier New" charset="0"/>
              </a:rPr>
              <a:t>; pass that array to </a:t>
            </a:r>
            <a:r>
              <a:rPr lang="en-US" dirty="0" smtClean="0">
                <a:latin typeface="Courier New"/>
                <a:cs typeface="Courier New"/>
              </a:rPr>
              <a:t>f()</a:t>
            </a:r>
            <a:r>
              <a:rPr lang="en-US" dirty="0" smtClean="0">
                <a:latin typeface="Arial" charset="0"/>
                <a:cs typeface="Courier New" charset="0"/>
              </a:rPr>
              <a:t>:  </a:t>
            </a:r>
            <a:r>
              <a:rPr lang="en-US" dirty="0" smtClean="0">
                <a:latin typeface="Courier New"/>
                <a:cs typeface="Courier New"/>
              </a:rPr>
              <a:t>f(x, 20);</a:t>
            </a:r>
          </a:p>
          <a:p>
            <a:pPr lvl="1"/>
            <a:r>
              <a:rPr lang="en-US" dirty="0" smtClean="0">
                <a:latin typeface="Arial" charset="0"/>
                <a:cs typeface="Courier New" charset="0"/>
              </a:rPr>
              <a:t>Array name is pointer to first element: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Arial" charset="0"/>
                <a:cs typeface="Courier New" charset="0"/>
              </a:rPr>
              <a:t> </a:t>
            </a:r>
            <a:r>
              <a:rPr lang="en-US" dirty="0" smtClean="0">
                <a:latin typeface="Arial" charset="0"/>
                <a:cs typeface="Courier New" charset="0"/>
                <a:sym typeface="Wingdings"/>
              </a:rPr>
              <a:t>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&amp;x[0]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F1EDA6-B1AA-8049-8F54-D2A5C7A0B6C8}" type="datetime1">
              <a:rPr lang="en-US" sz="1200" smtClean="0">
                <a:latin typeface="Garamond" charset="0"/>
              </a:rPr>
              <a:t>3/25/18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06127C-A09E-8F42-BDE3-4E2FAF94D70B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964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Overall P6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main() should contain</a:t>
            </a:r>
          </a:p>
          <a:p>
            <a:pPr lvl="1"/>
            <a:r>
              <a:rPr lang="en-US" dirty="0" smtClean="0"/>
              <a:t>Array to track letter frequency: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myHist</a:t>
            </a:r>
            <a:r>
              <a:rPr lang="en-US" dirty="0" smtClean="0">
                <a:latin typeface="Courier New"/>
                <a:cs typeface="Courier New"/>
              </a:rPr>
              <a:t>[26]</a:t>
            </a:r>
          </a:p>
          <a:p>
            <a:pPr lvl="1"/>
            <a:r>
              <a:rPr lang="en-US" dirty="0" smtClean="0"/>
              <a:t>Maximum value in array: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myMax</a:t>
            </a:r>
            <a:endParaRPr lang="en-US" dirty="0">
              <a:latin typeface="Courier New"/>
              <a:cs typeface="Courier New"/>
            </a:endParaRPr>
          </a:p>
          <a:p>
            <a:pPr lvl="2"/>
            <a:r>
              <a:rPr lang="en-US" dirty="0" smtClean="0"/>
              <a:t>Used to determine height of histogram output</a:t>
            </a:r>
          </a:p>
          <a:p>
            <a:r>
              <a:rPr lang="en-US" dirty="0" smtClean="0"/>
              <a:t>Program uses four commands</a:t>
            </a:r>
          </a:p>
          <a:p>
            <a:pPr lvl="1"/>
            <a:r>
              <a:rPr lang="en-US" dirty="0" smtClean="0"/>
              <a:t>‘R’, ‘r’: Read a single line of input</a:t>
            </a:r>
          </a:p>
          <a:p>
            <a:pPr lvl="2"/>
            <a:r>
              <a:rPr lang="en-US" dirty="0" smtClean="0"/>
              <a:t>Call </a:t>
            </a:r>
            <a:r>
              <a:rPr lang="en-US" dirty="0" err="1" smtClean="0">
                <a:latin typeface="Courier New"/>
                <a:cs typeface="Courier New"/>
              </a:rPr>
              <a:t>ReadText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myHist</a:t>
            </a:r>
            <a:r>
              <a:rPr lang="en-US" dirty="0" smtClean="0">
                <a:latin typeface="Courier New"/>
                <a:cs typeface="Courier New"/>
              </a:rPr>
              <a:t>, &amp;</a:t>
            </a:r>
            <a:r>
              <a:rPr lang="en-US" dirty="0" err="1" smtClean="0">
                <a:latin typeface="Courier New"/>
                <a:cs typeface="Courier New"/>
              </a:rPr>
              <a:t>myMax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; to read line</a:t>
            </a:r>
          </a:p>
          <a:p>
            <a:pPr lvl="1"/>
            <a:r>
              <a:rPr lang="en-US" dirty="0" smtClean="0"/>
              <a:t>‘P’, ‘p’: Print histogram</a:t>
            </a:r>
          </a:p>
          <a:p>
            <a:pPr lvl="2"/>
            <a:r>
              <a:rPr lang="en-US" dirty="0" smtClean="0"/>
              <a:t>Call </a:t>
            </a:r>
            <a:r>
              <a:rPr lang="en-US" dirty="0" err="1" smtClean="0">
                <a:latin typeface="Courier New"/>
                <a:cs typeface="Courier New"/>
              </a:rPr>
              <a:t>DrawHist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myHist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myMax</a:t>
            </a:r>
            <a:r>
              <a:rPr lang="en-US" dirty="0" smtClean="0">
                <a:latin typeface="Courier New"/>
                <a:cs typeface="Courier New"/>
              </a:rPr>
              <a:t>);</a:t>
            </a:r>
            <a:r>
              <a:rPr lang="en-US" dirty="0" smtClean="0"/>
              <a:t> to print histogram</a:t>
            </a:r>
          </a:p>
          <a:p>
            <a:pPr lvl="1"/>
            <a:r>
              <a:rPr lang="en-US" dirty="0" smtClean="0"/>
              <a:t>‘C’, ‘c’: Clear histogram (and max value)</a:t>
            </a:r>
          </a:p>
          <a:p>
            <a:pPr lvl="1"/>
            <a:r>
              <a:rPr lang="en-US" dirty="0" smtClean="0"/>
              <a:t>‘Q’, ‘q’: Quit program</a:t>
            </a:r>
          </a:p>
          <a:p>
            <a:r>
              <a:rPr lang="en-US" dirty="0" smtClean="0"/>
              <a:t>Only error checking: invalid command</a:t>
            </a:r>
          </a:p>
          <a:p>
            <a:pPr lvl="1"/>
            <a:r>
              <a:rPr lang="en-US" dirty="0" smtClean="0"/>
              <a:t>All other input: reading characters, so no formatting errors</a:t>
            </a:r>
          </a:p>
          <a:p>
            <a:pPr lvl="1"/>
            <a:r>
              <a:rPr lang="en-US" dirty="0" smtClean="0"/>
              <a:t>You may ignore some characters, but they’re not errors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B452E4-45EE-514A-A2D4-CF7A3342E0E6}" type="datetime1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52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</a:t>
            </a:r>
            <a:r>
              <a:rPr lang="en-US" dirty="0" err="1" smtClean="0"/>
              <a:t>ReadText</a:t>
            </a:r>
            <a:r>
              <a:rPr lang="en-US" dirty="0" smtClean="0"/>
              <a:t>()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a single </a:t>
            </a:r>
            <a:r>
              <a:rPr lang="en-US" dirty="0" smtClean="0"/>
              <a:t>character </a:t>
            </a:r>
            <a:r>
              <a:rPr lang="en-US" b="1" dirty="0" smtClean="0">
                <a:solidFill>
                  <a:srgbClr val="FF0000"/>
                </a:solidFill>
              </a:rPr>
              <a:t>(not a string)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that character is a letter, update the appropriate entry in the histogram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that character is </a:t>
            </a:r>
            <a:r>
              <a:rPr lang="en-US" u="sng" dirty="0" smtClean="0"/>
              <a:t>not</a:t>
            </a:r>
            <a:r>
              <a:rPr lang="en-US" dirty="0" smtClean="0"/>
              <a:t> a newline, return to step 1 and read another character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Function should also update max value, either as it reads characters or after reading all input characters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96B9A9-5E1A-BE49-9BCD-1BC3C680AD9B}" type="datetime1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1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DrawText</a:t>
            </a:r>
            <a:r>
              <a:rPr lang="en-US" dirty="0" smtClean="0"/>
              <a:t>()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each row of output</a:t>
            </a:r>
          </a:p>
          <a:p>
            <a:pPr marL="841375" lvl="1" indent="-514350">
              <a:buFont typeface="+mj-lt"/>
              <a:buAutoNum type="alphaUcPeriod"/>
            </a:pPr>
            <a:r>
              <a:rPr lang="en-US" dirty="0"/>
              <a:t>For each entry in histogram</a:t>
            </a:r>
          </a:p>
          <a:p>
            <a:pPr marL="1193800" lvl="2" indent="-514350">
              <a:buFont typeface="+mj-lt"/>
              <a:buAutoNum type="romanLcPeriod"/>
            </a:pPr>
            <a:r>
              <a:rPr lang="en-US" dirty="0"/>
              <a:t>If current entry is at least row #, print “| “ (bar &amp; space)</a:t>
            </a:r>
          </a:p>
          <a:p>
            <a:pPr marL="1193800" lvl="2" indent="-514350">
              <a:buFont typeface="+mj-lt"/>
              <a:buAutoNum type="romanLcPeriod"/>
            </a:pPr>
            <a:r>
              <a:rPr lang="en-US" dirty="0"/>
              <a:t>Otherwise, print “  “ (two spaces)</a:t>
            </a:r>
          </a:p>
          <a:p>
            <a:endParaRPr lang="en-US" dirty="0"/>
          </a:p>
          <a:p>
            <a:r>
              <a:rPr lang="en-US" dirty="0" smtClean="0"/>
              <a:t>Must print bar graph from top to bottom</a:t>
            </a:r>
          </a:p>
          <a:p>
            <a:r>
              <a:rPr lang="en-US" dirty="0" smtClean="0"/>
              <a:t># rows based on max value in histogram</a:t>
            </a:r>
          </a:p>
          <a:p>
            <a:r>
              <a:rPr lang="en-US" dirty="0" smtClean="0"/>
              <a:t>Printing </a:t>
            </a:r>
            <a:r>
              <a:rPr lang="en-US" smtClean="0"/>
              <a:t>spaces necessary to </a:t>
            </a:r>
            <a:r>
              <a:rPr lang="en-US" dirty="0" smtClean="0"/>
              <a:t>get everything to line up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FF298B-8974-BE4C-A8D1-1516E3683B89}" type="datetime1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7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Strings in C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Strings in C: null-terminated arrays of characters</a:t>
            </a:r>
          </a:p>
          <a:p>
            <a:pPr lvl="1">
              <a:lnSpc>
                <a:spcPct val="80000"/>
              </a:lnSpc>
            </a:pP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altLang="ja-JP" sz="2000">
                <a:latin typeface="Courier New" charset="0"/>
                <a:cs typeface="Courier New" charset="0"/>
              </a:rPr>
              <a:t>Hello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{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e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0}</a:t>
            </a:r>
            <a:endParaRPr lang="en-US" altLang="ja-JP" sz="20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Null character = 0 =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</a:rPr>
              <a:t>\0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endParaRPr lang="en-US" altLang="ja-JP" sz="20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Can declare array to hold string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Need space to hold null: </a:t>
            </a:r>
            <a:r>
              <a:rPr lang="en-US" sz="2000">
                <a:latin typeface="Courier New" charset="0"/>
                <a:cs typeface="Courier New" charset="0"/>
              </a:rPr>
              <a:t>char hello[5]</a:t>
            </a:r>
            <a:r>
              <a:rPr lang="en-US" sz="2000">
                <a:latin typeface="Arial" charset="0"/>
                <a:cs typeface="Courier New" charset="0"/>
              </a:rPr>
              <a:t> would be </a:t>
            </a:r>
            <a:r>
              <a:rPr lang="en-US" sz="2000">
                <a:latin typeface="Arial" charset="0"/>
                <a:sym typeface="Wingdings" charset="0"/>
              </a:rPr>
              <a:t>too small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Can use string constants to directly initialize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char hello[]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Hello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”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altLang="ja-JP" sz="20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Equivalent to: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char hello[6];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hello[0]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hello[1]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e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hello[2]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hello[3]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hello[4]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hello[5] = 0	   --OR--	hello[5]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\0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sz="2000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4E5931-1D03-7C4B-B916-EC456C32E415}" type="datetime1">
              <a:rPr lang="en-US" sz="1200" smtClean="0">
                <a:latin typeface="Garamond" charset="0"/>
                <a:cs typeface="Arial" charset="0"/>
              </a:rPr>
              <a:t>3/25/18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D82A59-3716-D24B-9BF5-562DCA8E0DCF}" type="slidenum">
              <a:rPr lang="en-US" sz="1200"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88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Strings</a:t>
            </a:r>
            <a:r>
              <a:rPr lang="en-US" dirty="0">
                <a:latin typeface="Garamond" charset="0"/>
              </a:rPr>
              <a:t> </a:t>
            </a:r>
            <a:r>
              <a:rPr lang="en-US" dirty="0" smtClean="0">
                <a:latin typeface="Garamond" charset="0"/>
              </a:rPr>
              <a:t>and I/O functions</a:t>
            </a:r>
            <a:endParaRPr lang="en-US" dirty="0">
              <a:latin typeface="Garamond" charset="0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</a:rPr>
              <a:t>Can pass string as array or pointer: </a:t>
            </a:r>
            <a:r>
              <a:rPr lang="en-US" dirty="0">
                <a:latin typeface="Courier New" charset="0"/>
                <a:cs typeface="Courier New" charset="0"/>
              </a:rPr>
              <a:t>char *</a:t>
            </a:r>
          </a:p>
          <a:p>
            <a:pPr lvl="1"/>
            <a:r>
              <a:rPr lang="en-US" dirty="0" err="1">
                <a:latin typeface="Courier New" charset="0"/>
                <a:cs typeface="Courier New" charset="0"/>
              </a:rPr>
              <a:t>printf</a:t>
            </a:r>
            <a:r>
              <a:rPr lang="en-US" dirty="0">
                <a:latin typeface="Courier New" charset="0"/>
                <a:cs typeface="Courier New" charset="0"/>
              </a:rPr>
              <a:t>()</a:t>
            </a:r>
            <a:r>
              <a:rPr lang="en-US" dirty="0">
                <a:latin typeface="Arial" charset="0"/>
              </a:rPr>
              <a:t>, </a:t>
            </a:r>
            <a:r>
              <a:rPr lang="en-US" dirty="0" err="1">
                <a:latin typeface="Courier New" charset="0"/>
                <a:cs typeface="Courier New" charset="0"/>
              </a:rPr>
              <a:t>scanf</a:t>
            </a:r>
            <a:r>
              <a:rPr lang="en-US" dirty="0">
                <a:latin typeface="Courier New" charset="0"/>
                <a:cs typeface="Courier New" charset="0"/>
              </a:rPr>
              <a:t>()</a:t>
            </a:r>
            <a:r>
              <a:rPr lang="en-US" dirty="0">
                <a:latin typeface="Arial" charset="0"/>
              </a:rPr>
              <a:t> take </a:t>
            </a:r>
            <a:r>
              <a:rPr lang="en-US" dirty="0">
                <a:latin typeface="Courier New" charset="0"/>
                <a:cs typeface="Courier New" charset="0"/>
              </a:rPr>
              <a:t>char *</a:t>
            </a:r>
            <a:r>
              <a:rPr lang="en-US" dirty="0">
                <a:latin typeface="Arial" charset="0"/>
              </a:rPr>
              <a:t> as first argument</a:t>
            </a:r>
          </a:p>
          <a:p>
            <a:r>
              <a:rPr lang="en-US" dirty="0">
                <a:latin typeface="Arial" charset="0"/>
              </a:rPr>
              <a:t>Given string </a:t>
            </a:r>
            <a:r>
              <a:rPr lang="en-US" dirty="0">
                <a:latin typeface="Courier New" charset="0"/>
                <a:cs typeface="Courier New" charset="0"/>
              </a:rPr>
              <a:t>char hello[]</a:t>
            </a:r>
            <a:r>
              <a:rPr lang="en-US" dirty="0">
                <a:latin typeface="Arial" charset="0"/>
              </a:rPr>
              <a:t> from previous slide:</a:t>
            </a:r>
          </a:p>
          <a:p>
            <a:pPr lvl="1"/>
            <a:r>
              <a:rPr lang="en-US" dirty="0">
                <a:latin typeface="Arial" charset="0"/>
              </a:rPr>
              <a:t>Print directly: </a:t>
            </a:r>
            <a:r>
              <a:rPr lang="en-US" dirty="0" err="1">
                <a:latin typeface="Courier New" charset="0"/>
                <a:cs typeface="Courier New" charset="0"/>
              </a:rPr>
              <a:t>printf</a:t>
            </a:r>
            <a:r>
              <a:rPr lang="en-US" dirty="0">
                <a:latin typeface="Courier New" charset="0"/>
                <a:cs typeface="Courier New" charset="0"/>
              </a:rPr>
              <a:t>(hello);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Print w/formatting using %s: </a:t>
            </a:r>
            <a:r>
              <a:rPr lang="en-US" dirty="0" err="1">
                <a:latin typeface="Courier New" charset="0"/>
                <a:cs typeface="Courier New" charset="0"/>
              </a:rPr>
              <a:t>printf</a:t>
            </a:r>
            <a:r>
              <a:rPr lang="en-US" dirty="0">
                <a:latin typeface="Courier New" charset="0"/>
                <a:cs typeface="Courier New" charset="0"/>
              </a:rPr>
              <a:t>(“%s\n”, 					</a:t>
            </a:r>
            <a:r>
              <a:rPr lang="en-US" dirty="0" smtClean="0">
                <a:latin typeface="Courier New" charset="0"/>
                <a:cs typeface="Courier New" charset="0"/>
              </a:rPr>
              <a:t>	hello</a:t>
            </a:r>
            <a:r>
              <a:rPr lang="en-US" dirty="0">
                <a:latin typeface="Courier New" charset="0"/>
                <a:cs typeface="Courier New" charset="0"/>
              </a:rPr>
              <a:t>);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Print individual character:  </a:t>
            </a:r>
            <a:r>
              <a:rPr lang="en-US" dirty="0" err="1">
                <a:latin typeface="Courier New" charset="0"/>
                <a:cs typeface="Courier New" charset="0"/>
              </a:rPr>
              <a:t>printf</a:t>
            </a:r>
            <a:r>
              <a:rPr lang="en-US" dirty="0">
                <a:latin typeface="Courier New" charset="0"/>
                <a:cs typeface="Courier New" charset="0"/>
              </a:rPr>
              <a:t>(“%c\n”, 					hello[1</a:t>
            </a:r>
            <a:r>
              <a:rPr lang="en-US" dirty="0" smtClean="0">
                <a:latin typeface="Courier New" charset="0"/>
                <a:cs typeface="Courier New" charset="0"/>
              </a:rPr>
              <a:t>]);</a:t>
            </a:r>
          </a:p>
          <a:p>
            <a:pPr lvl="1"/>
            <a:r>
              <a:rPr lang="en-US" dirty="0" smtClean="0">
                <a:cs typeface="Courier New" charset="0"/>
              </a:rPr>
              <a:t>Overwrite with new string:</a:t>
            </a:r>
            <a:r>
              <a:rPr lang="en-US" dirty="0" smtClean="0">
                <a:latin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cs typeface="Courier New" charset="0"/>
              </a:rPr>
              <a:t>scanf</a:t>
            </a:r>
            <a:r>
              <a:rPr lang="en-US" dirty="0" smtClean="0">
                <a:latin typeface="Courier New" charset="0"/>
                <a:cs typeface="Courier New" charset="0"/>
              </a:rPr>
              <a:t>(“%s”, hello);</a:t>
            </a:r>
          </a:p>
          <a:p>
            <a:pPr lvl="2"/>
            <a:r>
              <a:rPr lang="en-US" dirty="0" smtClean="0">
                <a:cs typeface="Courier New" charset="0"/>
              </a:rPr>
              <a:t>Ampersand is unnecessary </a:t>
            </a:r>
            <a:r>
              <a:rPr lang="en-US" dirty="0" smtClean="0">
                <a:cs typeface="Courier New" charset="0"/>
                <a:sym typeface="Wingdings" panose="05000000000000000000" pitchFamily="2" charset="2"/>
              </a:rPr>
              <a:t> array name is already address</a:t>
            </a:r>
          </a:p>
          <a:p>
            <a:pPr lvl="2"/>
            <a:r>
              <a:rPr lang="en-US" dirty="0" err="1" smtClean="0">
                <a:cs typeface="Courier New" charset="0"/>
                <a:sym typeface="Wingdings" panose="05000000000000000000" pitchFamily="2" charset="2"/>
              </a:rPr>
              <a:t>scanf</a:t>
            </a:r>
            <a:r>
              <a:rPr lang="en-US" dirty="0" smtClean="0">
                <a:cs typeface="Courier New" charset="0"/>
                <a:sym typeface="Wingdings" panose="05000000000000000000" pitchFamily="2" charset="2"/>
              </a:rPr>
              <a:t>() will read up to first </a:t>
            </a:r>
            <a:r>
              <a:rPr lang="en-US" smtClean="0">
                <a:cs typeface="Courier New" charset="0"/>
                <a:sym typeface="Wingdings" panose="05000000000000000000" pitchFamily="2" charset="2"/>
              </a:rPr>
              <a:t>whitespace character</a:t>
            </a:r>
            <a:endParaRPr lang="en-US" dirty="0">
              <a:cs typeface="Courier New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BF3E9F-BAD4-5B4E-A20D-7C70A01EC795}" type="datetime1">
              <a:rPr lang="en-US" sz="1200" smtClean="0">
                <a:latin typeface="Garamond" charset="0"/>
                <a:cs typeface="Arial" charset="0"/>
              </a:rPr>
              <a:t>3/25/18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AC0AE3-EF86-5341-A8BC-D36450E83481}" type="slidenum">
              <a:rPr lang="en-US" sz="1200"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4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Things we’d like to do with strings:</a:t>
            </a:r>
          </a:p>
          <a:p>
            <a:pPr lvl="1"/>
            <a:r>
              <a:rPr lang="en-US">
                <a:latin typeface="Arial" charset="0"/>
              </a:rPr>
              <a:t>Set one equal to another</a:t>
            </a:r>
          </a:p>
          <a:p>
            <a:pPr lvl="1"/>
            <a:r>
              <a:rPr lang="en-US">
                <a:latin typeface="Arial" charset="0"/>
              </a:rPr>
              <a:t>Compare two strings</a:t>
            </a:r>
          </a:p>
          <a:p>
            <a:pPr lvl="1"/>
            <a:r>
              <a:rPr lang="en-US">
                <a:latin typeface="Arial" charset="0"/>
              </a:rPr>
              <a:t>Find # characters in string</a:t>
            </a:r>
          </a:p>
          <a:p>
            <a:pPr lvl="2"/>
            <a:r>
              <a:rPr lang="en-US">
                <a:latin typeface="Arial" charset="0"/>
              </a:rPr>
              <a:t>String may not fill array (“buffer”) allocated for it</a:t>
            </a:r>
          </a:p>
          <a:p>
            <a:pPr lvl="1"/>
            <a:r>
              <a:rPr lang="en-US">
                <a:latin typeface="Arial" charset="0"/>
              </a:rPr>
              <a:t>“Add” two strings together</a:t>
            </a:r>
          </a:p>
          <a:p>
            <a:pPr lvl="2"/>
            <a:r>
              <a:rPr lang="en-US">
                <a:latin typeface="Arial" charset="0"/>
              </a:rPr>
              <a:t>“abc” + “def” = “abcdef”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19A6FF0-B78A-C84E-8CBE-9591AAEE1AD2}" type="datetime1">
              <a:rPr lang="en-US" sz="1200" smtClean="0">
                <a:latin typeface="Garamond" charset="0"/>
                <a:cs typeface="Arial" charset="0"/>
              </a:rPr>
              <a:t>3/25/18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301CE6-3F17-A846-BA25-0D6463054381}" type="slidenum">
              <a:rPr lang="en-US" sz="1200">
                <a:latin typeface="Garamond" charset="0"/>
                <a:cs typeface="Arial" charset="0"/>
              </a:rPr>
              <a:pPr eaLnBrk="1" hangingPunct="1"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80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17125</TotalTime>
  <Words>1009</Words>
  <Application>Microsoft Macintosh PowerPoint</Application>
  <PresentationFormat>On-screen Show (4:3)</PresentationFormat>
  <Paragraphs>210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Edge</vt:lpstr>
      <vt:lpstr>EECE.2160 ECE Application Programming</vt:lpstr>
      <vt:lpstr>Lecture outline</vt:lpstr>
      <vt:lpstr>Review: arrays &amp; pointers</vt:lpstr>
      <vt:lpstr>Review: Overall P6 structure</vt:lpstr>
      <vt:lpstr>Review: ReadText() algorithm</vt:lpstr>
      <vt:lpstr>DrawText() algorithm</vt:lpstr>
      <vt:lpstr>Strings in C</vt:lpstr>
      <vt:lpstr>Strings and I/O functions</vt:lpstr>
      <vt:lpstr>String functions</vt:lpstr>
      <vt:lpstr>String functions (cont.)</vt:lpstr>
      <vt:lpstr>String functions (cont.)</vt:lpstr>
      <vt:lpstr>Example: Strings</vt:lpstr>
      <vt:lpstr>Example 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1731</cp:revision>
  <dcterms:created xsi:type="dcterms:W3CDTF">2006-04-03T05:03:01Z</dcterms:created>
  <dcterms:modified xsi:type="dcterms:W3CDTF">2018-03-26T03:01:15Z</dcterms:modified>
</cp:coreProperties>
</file>