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422" r:id="rId3"/>
    <p:sldId id="523" r:id="rId4"/>
    <p:sldId id="524" r:id="rId5"/>
    <p:sldId id="525" r:id="rId6"/>
    <p:sldId id="519" r:id="rId7"/>
    <p:sldId id="538" r:id="rId8"/>
    <p:sldId id="520" r:id="rId9"/>
    <p:sldId id="521" r:id="rId10"/>
    <p:sldId id="522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447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>
        <p:scale>
          <a:sx n="66" d="100"/>
          <a:sy n="66" d="100"/>
        </p:scale>
        <p:origin x="242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978633C-2812-AF4D-9F5F-329FCF04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56DCEA7-EB52-8D45-B0D5-8A2BCF1B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52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9094-D6C5-9D49-A78C-6A3000344D2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ECE 160 - Introduction to Computer Engineering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02/09/2005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/>
              <a:t>(c) 2005, P. H. Viall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F79140D-4037-1046-89A4-3DB36553561D}" type="slidenum">
              <a:rPr lang="en-US"/>
              <a:pPr/>
              <a:t>20</a:t>
            </a:fld>
            <a:endParaRPr lang="en-US"/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01CB7-7A1C-6C42-8377-F608225A5B6D}" type="datetime1">
              <a:rPr lang="en-US" smtClean="0"/>
              <a:t>10/15/18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66919-4BC3-2A47-88AD-1FC39EA40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C938F-C97C-6443-A6D4-EAB6B8E3A8DB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16A0A-9ECB-D04E-B05D-F236A1BA3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8AD0-B3DB-F14C-8528-0BCAA81AF1C9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2ADF6-9CB4-4F4D-BE4E-4FE70315B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E08A9-FAA6-AB45-9FA6-6FFBE3653E6A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3947D-4DA8-C946-9094-871581B2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6A031-C7F6-064E-8558-AB3567E919F1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1F23F-0D07-134F-866B-B75AF1366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D5D98-F20C-3541-BE88-86FFE81A175D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77B84-F749-3C45-A1F7-9DA5F8517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5139-8B81-064E-97D6-731699429A50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A14C9-A367-014B-B764-61D5AD5B4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A38A7-74C1-5345-9C43-CA12E3EBB5E2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E6CFA-3B45-4342-A3C3-F3E850297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49EC8-3473-4948-A321-DEC1E6DC965C}" type="datetime1">
              <a:rPr lang="en-US" smtClean="0"/>
              <a:t>10/15/18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3C9B-1AD7-6C49-80A5-78509173C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9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4A33B-1A73-6C4E-A63D-EC4015E42961}" type="datetime1">
              <a:rPr lang="en-US" smtClean="0"/>
              <a:t>10/15/18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B68EF-7916-7049-8FA1-2ADAD8C73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93FA4-93F0-9047-B051-D521A5097A79}" type="datetime1">
              <a:rPr lang="en-US" smtClean="0"/>
              <a:t>10/15/18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18213-BC49-434F-B53A-118950A2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6C00B-BFD9-0243-8588-2D7D5A431A8E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536B3-A8D9-EB47-8EA3-04E17D666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5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A54B8-37F8-A14D-A819-009324D61FAF}" type="datetime1">
              <a:rPr lang="en-US" smtClean="0"/>
              <a:t>10/15/18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10BB-4292-A245-86A6-3FE7A028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E8A9390A-7749-8044-B38C-75408E9E2C8F}" type="datetime1">
              <a:rPr lang="en-US" smtClean="0"/>
              <a:t>10/15/18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490A41D0-8994-D54B-B17B-96F2F68AB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1" r:id="rId1"/>
    <p:sldLayoutId id="2147484689" r:id="rId2"/>
    <p:sldLayoutId id="2147484690" r:id="rId3"/>
    <p:sldLayoutId id="2147484691" r:id="rId4"/>
    <p:sldLayoutId id="2147484692" r:id="rId5"/>
    <p:sldLayoutId id="2147484693" r:id="rId6"/>
    <p:sldLayoutId id="2147484694" r:id="rId7"/>
    <p:sldLayoutId id="2147484695" r:id="rId8"/>
    <p:sldLayoutId id="2147484696" r:id="rId9"/>
    <p:sldLayoutId id="2147484697" r:id="rId10"/>
    <p:sldLayoutId id="2147484698" r:id="rId11"/>
    <p:sldLayoutId id="2147484699" r:id="rId12"/>
    <p:sldLayoutId id="2147484700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ECE </a:t>
            </a:r>
            <a:r>
              <a:rPr lang="en-US" sz="4600" dirty="0">
                <a:latin typeface="Garamond" charset="0"/>
              </a:rPr>
              <a:t>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2018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17: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More function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>
                <a:latin typeface="Arial" charset="0"/>
              </a:rPr>
              <a:t>Write a function that: takes four </a:t>
            </a:r>
            <a:r>
              <a:rPr lang="en-US" u="sng">
                <a:latin typeface="Arial" charset="0"/>
              </a:rPr>
              <a:t>double-precision</a:t>
            </a:r>
            <a:r>
              <a:rPr lang="en-US">
                <a:latin typeface="Arial" charset="0"/>
              </a:rPr>
              <a:t> numbers as arguments and returns their average</a:t>
            </a:r>
          </a:p>
          <a:p>
            <a:pPr>
              <a:buFont typeface="Wingdings" charset="0"/>
              <a:buNone/>
            </a:pPr>
            <a:endParaRPr lang="en-US">
              <a:latin typeface="Aria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double avgFour(double a, double b,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				double c, double d)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	return (a + b + c + d) / 4.0;</a:t>
            </a:r>
          </a:p>
          <a:p>
            <a:pPr>
              <a:buFont typeface="Wingdings" charset="0"/>
              <a:buNone/>
            </a:pPr>
            <a:r>
              <a:rPr lang="en-US" b="1">
                <a:latin typeface="Courier New" charset="0"/>
                <a:cs typeface="Courier New" charset="0"/>
              </a:rPr>
              <a:t>}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C7E937-17CF-284F-9521-05DD4E1D800F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F0D360-0832-184B-B5A4-554EC371029C}" type="slidenum">
              <a:rPr lang="en-US" sz="1200">
                <a:latin typeface="Garamond" charset="0"/>
              </a:rPr>
              <a:pPr eaLnBrk="1" hangingPunct="1"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Justifying pass by address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May want the ability to “return” multiple values from function</a:t>
            </a:r>
          </a:p>
          <a:p>
            <a:pPr lvl="1"/>
            <a:r>
              <a:rPr lang="en-US">
                <a:latin typeface="Arial" charset="0"/>
              </a:rPr>
              <a:t>Functions can only return at most one value</a:t>
            </a:r>
          </a:p>
          <a:p>
            <a:r>
              <a:rPr lang="en-US">
                <a:latin typeface="Arial" charset="0"/>
              </a:rPr>
              <a:t>Functions can take multiple arguments ...</a:t>
            </a:r>
          </a:p>
          <a:p>
            <a:pPr lvl="1"/>
            <a:r>
              <a:rPr lang="en-US">
                <a:latin typeface="Arial" charset="0"/>
              </a:rPr>
              <a:t>... but, as we’ve discussed so far, passing by value just copies arguments</a:t>
            </a:r>
          </a:p>
          <a:p>
            <a:pPr lvl="1"/>
            <a:r>
              <a:rPr lang="en-US">
                <a:latin typeface="Arial" charset="0"/>
              </a:rPr>
              <a:t>No way to change arguments and have change reflected outside of function</a:t>
            </a:r>
          </a:p>
          <a:p>
            <a:r>
              <a:rPr lang="en-US">
                <a:latin typeface="Arial" charset="0"/>
              </a:rPr>
              <a:t>Solution uses </a:t>
            </a:r>
            <a:r>
              <a:rPr lang="en-US">
                <a:solidFill>
                  <a:srgbClr val="FF0000"/>
                </a:solidFill>
                <a:latin typeface="Arial" charset="0"/>
              </a:rPr>
              <a:t>pointers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13758FD-9DDB-5B41-96CD-91D5E2321604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A3F00D4-CFE4-524F-BC69-7531037A155C}" type="slidenum">
              <a:rPr lang="en-US" sz="1200">
                <a:latin typeface="Garamond" charset="0"/>
                <a:cs typeface="Arial" charset="0"/>
              </a:rPr>
              <a:pPr/>
              <a:t>11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2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Pointer: address of a variable</a:t>
            </a:r>
          </a:p>
          <a:p>
            <a:pPr lvl="1"/>
            <a:r>
              <a:rPr lang="en-US">
                <a:latin typeface="Arial" charset="0"/>
              </a:rPr>
              <a:t>Can get address of existing object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&amp;</a:t>
            </a:r>
          </a:p>
          <a:p>
            <a:pPr lvl="1"/>
            <a:r>
              <a:rPr lang="en-US">
                <a:latin typeface="Arial" charset="0"/>
              </a:rPr>
              <a:t>Can get value of existing pointer using </a:t>
            </a:r>
            <a:r>
              <a:rPr lang="en-US" b="1">
                <a:solidFill>
                  <a:srgbClr val="FF0000"/>
                </a:solidFill>
                <a:latin typeface="Arial" charset="0"/>
              </a:rPr>
              <a:t>*</a:t>
            </a:r>
          </a:p>
          <a:p>
            <a:pPr lvl="1"/>
            <a:r>
              <a:rPr lang="en-US">
                <a:latin typeface="Arial" charset="0"/>
              </a:rPr>
              <a:t>Pointer declaration:</a:t>
            </a:r>
          </a:p>
          <a:p>
            <a:pPr lvl="1">
              <a:buFont typeface="Wingdings" charset="0"/>
              <a:buNone/>
            </a:pPr>
            <a:r>
              <a:rPr lang="en-US">
                <a:solidFill>
                  <a:srgbClr val="FF0000"/>
                </a:solidFill>
                <a:latin typeface="Courier New" charset="0"/>
                <a:cs typeface="Courier New" charset="0"/>
              </a:rPr>
              <a:t>	&lt;base type&gt;</a:t>
            </a:r>
            <a:r>
              <a:rPr lang="en-US">
                <a:latin typeface="Courier New" charset="0"/>
                <a:cs typeface="Courier New" charset="0"/>
              </a:rPr>
              <a:t>* </a:t>
            </a:r>
            <a:r>
              <a:rPr lang="en-US">
                <a:solidFill>
                  <a:srgbClr val="0000FF"/>
                </a:solidFill>
                <a:latin typeface="Courier New" charset="0"/>
                <a:cs typeface="Courier New" charset="0"/>
              </a:rPr>
              <a:t>&lt;pointer name&gt;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Base type determines how reference is interpreted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careful when declaring multiple pointers</a:t>
            </a:r>
          </a:p>
          <a:p>
            <a:pPr lvl="2"/>
            <a:r>
              <a:rPr lang="en-US">
                <a:latin typeface="Arial" charset="0"/>
                <a:cs typeface="Courier New" charset="0"/>
              </a:rPr>
              <a:t>Be sure to initialize pointer before use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019354-4440-664F-8EF7-A25C3A79A72D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FC0B5C9-11E6-B74B-8317-36A841C07D57}" type="slidenum">
              <a:rPr lang="en-US" sz="1200">
                <a:latin typeface="Garamond" charset="0"/>
                <a:cs typeface="Arial" charset="0"/>
              </a:rPr>
              <a:pPr/>
              <a:t>12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03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Pointer arguments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Passing pointer gives ability to modify data at that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 prototype/definition—argument has pointer type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For example: 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f(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 *</a:t>
            </a:r>
            <a:r>
              <a:rPr lang="en-US" b="1" dirty="0" err="1" smtClean="0">
                <a:latin typeface="Courier New" charset="0"/>
                <a:cs typeface="Courier New" charset="0"/>
              </a:rPr>
              <a:t>addr_y</a:t>
            </a:r>
            <a:r>
              <a:rPr lang="en-US" b="1" dirty="0" smtClean="0">
                <a:latin typeface="Courier New" charset="0"/>
                <a:cs typeface="Courier New" charset="0"/>
              </a:rPr>
              <a:t>);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When calling function, can pass explicit pointer or use address operator 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&amp;&lt;</a:t>
            </a:r>
            <a:r>
              <a:rPr lang="en-US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var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</a:t>
            </a:r>
            <a:r>
              <a:rPr lang="en-US" dirty="0">
                <a:latin typeface="Arial" charset="0"/>
                <a:cs typeface="Courier New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  <a:cs typeface="Courier New" charset="0"/>
              </a:rPr>
              <a:t>Examples</a:t>
            </a:r>
            <a:r>
              <a:rPr lang="en-US" dirty="0" smtClean="0">
                <a:latin typeface="Arial" charset="0"/>
                <a:cs typeface="Courier New" charset="0"/>
              </a:rPr>
              <a:t>: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y = 2;</a:t>
            </a: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result1;</a:t>
            </a:r>
            <a:endParaRPr lang="en-US" b="1" dirty="0">
              <a:latin typeface="Courier New" charset="0"/>
              <a:cs typeface="Courier New" charset="0"/>
            </a:endParaRPr>
          </a:p>
          <a:p>
            <a:pPr marL="1022350" lvl="3" indent="0">
              <a:lnSpc>
                <a:spcPct val="90000"/>
              </a:lnSpc>
              <a:buFont typeface="Wingdings" charset="0"/>
              <a:buNone/>
            </a:pPr>
            <a:r>
              <a:rPr lang="en-US" b="1" dirty="0" smtClean="0">
                <a:latin typeface="Courier New" charset="0"/>
                <a:cs typeface="Courier New" charset="0"/>
              </a:rPr>
              <a:t>result1 </a:t>
            </a:r>
            <a:r>
              <a:rPr lang="en-US" b="1" dirty="0">
                <a:latin typeface="Courier New" charset="0"/>
                <a:cs typeface="Courier New" charset="0"/>
              </a:rPr>
              <a:t>= f(</a:t>
            </a:r>
            <a:r>
              <a:rPr lang="en-US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&amp;y</a:t>
            </a:r>
            <a:r>
              <a:rPr lang="en-US" b="1" dirty="0">
                <a:latin typeface="Courier New" charset="0"/>
                <a:cs typeface="Courier New" charset="0"/>
              </a:rPr>
              <a:t>);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61D0429-8893-9546-B809-6A4B40E96E01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19886D-E67C-B942-BC6A-5E7E7955E96B}" type="slidenum">
              <a:rPr lang="en-US" sz="1200">
                <a:latin typeface="Garamond" charset="0"/>
                <a:cs typeface="Arial" charset="0"/>
              </a:rPr>
              <a:pPr/>
              <a:t>13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D35A99-5DDA-3746-9338-E8CE3110B51D}" type="slidenum">
              <a:rPr lang="en-US" sz="1200">
                <a:latin typeface="Garamond" charset="0"/>
                <a:cs typeface="Arial" charset="0"/>
              </a:rPr>
              <a:pPr/>
              <a:t>14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02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0244" name="Text Box 1027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0245" name="Text Box 1028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0246" name="Rectangle 1029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47" name="Text Box 1030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0248" name="Text Box 1031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1" name="Text Box 1042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0252" name="Text Box 1043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0253" name="Text Box 1044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0254" name="Text Box 1049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0255" name="Rectangle 1050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0256" name="Text Box 1051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0257" name="Date Placeholder 1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429DFB-43A9-1543-A9FF-7BF887F70FBB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9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1E1E84B-5589-4044-B0B7-29DCF3DC6F6D}" type="slidenum">
              <a:rPr lang="en-US" sz="1200">
                <a:latin typeface="Garamond" charset="0"/>
                <a:cs typeface="Arial" charset="0"/>
              </a:rPr>
              <a:pPr/>
              <a:t>15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atan2(b,a);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7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127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127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127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127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128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1281" name="Line 28"/>
          <p:cNvSpPr>
            <a:spLocks noChangeShapeType="1"/>
          </p:cNvSpPr>
          <p:nvPr/>
        </p:nvSpPr>
        <p:spPr bwMode="auto">
          <a:xfrm>
            <a:off x="228600" y="3276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28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E4D411-8B4B-3844-B5A3-277506D27694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4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21825E-F1B2-0B4C-ADE4-928C8B383178}" type="slidenum">
              <a:rPr lang="en-US" sz="1200">
                <a:latin typeface="Garamond" charset="0"/>
                <a:cs typeface="Arial" charset="0"/>
              </a:rPr>
              <a:pPr/>
              <a:t>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2291" name="AutoShape 35"/>
          <p:cNvSpPr>
            <a:spLocks noChangeArrowheads="1"/>
          </p:cNvSpPr>
          <p:nvPr/>
        </p:nvSpPr>
        <p:spPr bwMode="auto">
          <a:xfrm>
            <a:off x="8001000" y="1600200"/>
            <a:ext cx="990600" cy="3048000"/>
          </a:xfrm>
          <a:prstGeom prst="curvedLeftArrow">
            <a:avLst>
              <a:gd name="adj1" fmla="val 27635"/>
              <a:gd name="adj2" fmla="val 89174"/>
              <a:gd name="adj3" fmla="val 27722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36"/>
          <p:cNvSpPr>
            <a:spLocks noChangeArrowheads="1"/>
          </p:cNvSpPr>
          <p:nvPr/>
        </p:nvSpPr>
        <p:spPr bwMode="auto">
          <a:xfrm>
            <a:off x="8001000" y="2057400"/>
            <a:ext cx="990600" cy="3048000"/>
          </a:xfrm>
          <a:prstGeom prst="curvedLeftArrow">
            <a:avLst>
              <a:gd name="adj1" fmla="val 21937"/>
              <a:gd name="adj2" fmla="val 89174"/>
              <a:gd name="adj3" fmla="val 28528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230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230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230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230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231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1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231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231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231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1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>
            <a:off x="228600" y="533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endParaRPr lang="en-US"/>
          </a:p>
        </p:txBody>
      </p:sp>
      <p:sp>
        <p:nvSpPr>
          <p:cNvPr id="1232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2323" name="Oval 37"/>
          <p:cNvSpPr>
            <a:spLocks noChangeArrowheads="1"/>
          </p:cNvSpPr>
          <p:nvPr/>
        </p:nvSpPr>
        <p:spPr bwMode="auto">
          <a:xfrm>
            <a:off x="8077200" y="2590800"/>
            <a:ext cx="533400" cy="3048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8610600" y="2743200"/>
            <a:ext cx="381000" cy="2133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8610600" y="3200400"/>
            <a:ext cx="381000" cy="213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6" name="Oval 41"/>
          <p:cNvSpPr>
            <a:spLocks noChangeArrowheads="1"/>
          </p:cNvSpPr>
          <p:nvPr/>
        </p:nvSpPr>
        <p:spPr bwMode="auto">
          <a:xfrm>
            <a:off x="8077200" y="3048000"/>
            <a:ext cx="5334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 flipH="1">
            <a:off x="8001000" y="4876800"/>
            <a:ext cx="9906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 flipH="1">
            <a:off x="8001000" y="5334000"/>
            <a:ext cx="9906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2329" name="Date Placeholder 4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0BD5F5F-3A27-2843-9CAC-5A3137FDED2A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6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D8D035-23B5-2D44-8E4C-2D89EABA0B85}" type="slidenum">
              <a:rPr lang="en-US" sz="1200">
                <a:latin typeface="Garamond" charset="0"/>
                <a:cs typeface="Arial" charset="0"/>
              </a:rPr>
              <a:pPr/>
              <a:t>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3327" name="Text Box 16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3328" name="Rectangle 17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3329" name="Rectangle 18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3330" name="Rectangle 19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3331" name="Text Box 20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3332" name="Text Box 21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3333" name="Text Box 22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3334" name="Text Box 23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35" name="Text Box 24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3338" name="Text Box 27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3340" name="Text Box 29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3341" name="Line 30"/>
          <p:cNvSpPr>
            <a:spLocks noChangeShapeType="1"/>
          </p:cNvSpPr>
          <p:nvPr/>
        </p:nvSpPr>
        <p:spPr bwMode="auto">
          <a:xfrm>
            <a:off x="228600" y="563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3342" name="Text Box 31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3343" name="Rectangle 34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3345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CBC1920-9D53-554C-ADDA-CB712FF05A2C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18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6E579C0-02D8-A84C-9733-224BCF8A0DEC}" type="slidenum">
              <a:rPr lang="en-US" sz="1200">
                <a:latin typeface="Garamond" charset="0"/>
                <a:cs typeface="Arial" charset="0"/>
              </a:rPr>
              <a:pPr/>
              <a:t>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4345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4350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4354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7385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738c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4363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?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4365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4368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4369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BA8B04-5E8A-AE4F-AB8A-EBAA33C35E61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88B96-8071-BC45-AADA-49A92B04A932}" type="slidenum">
              <a:rPr lang="en-US" sz="1200">
                <a:latin typeface="Garamond" charset="0"/>
                <a:cs typeface="Arial" charset="0"/>
              </a:rPr>
              <a:pPr/>
              <a:t>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5368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6400800" y="4038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6400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b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781800" y="4495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5374" name="Text Box 13"/>
          <p:cNvSpPr txBox="1">
            <a:spLocks noChangeArrowheads="1"/>
          </p:cNvSpPr>
          <p:nvPr/>
        </p:nvSpPr>
        <p:spPr bwMode="auto">
          <a:xfrm>
            <a:off x="5791200" y="49530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adr_r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5791200" y="54102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adr_th</a:t>
            </a:r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7391400" y="49530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4610</a:t>
            </a:r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7391400" y="5410200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4618</a:t>
            </a: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781800" y="4038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8077200" y="4114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7380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8077200" y="4572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7388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8077200" y="50292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7390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8077200" y="548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7394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5387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>
            <a:off x="228600" y="5867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5638800" y="58674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sum</a:t>
            </a:r>
          </a:p>
        </p:txBody>
      </p:sp>
      <p:sp>
        <p:nvSpPr>
          <p:cNvPr id="15391" name="Rectangle 32"/>
          <p:cNvSpPr>
            <a:spLocks noChangeArrowheads="1"/>
          </p:cNvSpPr>
          <p:nvPr/>
        </p:nvSpPr>
        <p:spPr bwMode="auto">
          <a:xfrm>
            <a:off x="6781800" y="586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25.0</a:t>
            </a:r>
          </a:p>
        </p:txBody>
      </p:sp>
      <p:sp>
        <p:nvSpPr>
          <p:cNvPr id="15392" name="Text Box 33"/>
          <p:cNvSpPr txBox="1">
            <a:spLocks noChangeArrowheads="1"/>
          </p:cNvSpPr>
          <p:nvPr/>
        </p:nvSpPr>
        <p:spPr bwMode="auto">
          <a:xfrm>
            <a:off x="8077200" y="594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7398</a:t>
            </a:r>
          </a:p>
        </p:txBody>
      </p:sp>
      <p:sp>
        <p:nvSpPr>
          <p:cNvPr id="15393" name="Date Placeholder 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CE1BA5-9610-9F46-BDC2-F12AA048A512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7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</a:t>
            </a:r>
            <a:r>
              <a:rPr lang="en-US" dirty="0" smtClean="0">
                <a:latin typeface="Arial" charset="0"/>
              </a:rPr>
              <a:t>reminders</a:t>
            </a:r>
          </a:p>
          <a:p>
            <a:pPr lvl="1"/>
            <a:r>
              <a:rPr lang="en-US" dirty="0">
                <a:latin typeface="Arial" charset="0"/>
              </a:rPr>
              <a:t>Program 3 graded; regrades due </a:t>
            </a:r>
            <a:r>
              <a:rPr lang="en-US" dirty="0" smtClean="0">
                <a:latin typeface="Arial" charset="0"/>
              </a:rPr>
              <a:t>F 10/19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Program 4 due </a:t>
            </a:r>
            <a:r>
              <a:rPr lang="en-US" dirty="0" smtClean="0">
                <a:latin typeface="Arial" charset="0"/>
              </a:rPr>
              <a:t>M 10/22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This week: office hours </a:t>
            </a:r>
            <a:r>
              <a:rPr lang="en-US" dirty="0" err="1" smtClean="0">
                <a:latin typeface="Arial" charset="0"/>
              </a:rPr>
              <a:t>Tu</a:t>
            </a:r>
            <a:r>
              <a:rPr lang="en-US" dirty="0" smtClean="0">
                <a:latin typeface="Arial" charset="0"/>
              </a:rPr>
              <a:t> 12-1:30, no </a:t>
            </a:r>
            <a:r>
              <a:rPr lang="en-US" dirty="0" err="1" smtClean="0">
                <a:latin typeface="Arial" charset="0"/>
              </a:rPr>
              <a:t>Th</a:t>
            </a:r>
            <a:r>
              <a:rPr lang="en-US" dirty="0" smtClean="0">
                <a:latin typeface="Arial" charset="0"/>
              </a:rPr>
              <a:t> hours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</a:p>
          <a:p>
            <a:pPr lvl="1"/>
            <a:r>
              <a:rPr lang="en-US" dirty="0" smtClean="0">
                <a:latin typeface="Arial" charset="0"/>
              </a:rPr>
              <a:t>Functions</a:t>
            </a:r>
          </a:p>
          <a:p>
            <a:r>
              <a:rPr lang="en-US" dirty="0" smtClean="0">
                <a:latin typeface="Arial" charset="0"/>
              </a:rPr>
              <a:t>Today’s </a:t>
            </a:r>
            <a:r>
              <a:rPr lang="en-US" dirty="0">
                <a:latin typeface="Arial" charset="0"/>
              </a:rPr>
              <a:t>lecture</a:t>
            </a:r>
          </a:p>
          <a:p>
            <a:pPr lvl="1"/>
            <a:r>
              <a:rPr lang="en-US" dirty="0" smtClean="0">
                <a:latin typeface="Arial" charset="0"/>
              </a:rPr>
              <a:t>Function </a:t>
            </a:r>
            <a:r>
              <a:rPr lang="en-US" dirty="0" smtClean="0">
                <a:latin typeface="Arial" charset="0"/>
              </a:rPr>
              <a:t>examples</a:t>
            </a:r>
          </a:p>
          <a:p>
            <a:pPr lvl="1"/>
            <a:r>
              <a:rPr lang="en-US" dirty="0" smtClean="0">
                <a:latin typeface="Arial" charset="0"/>
              </a:rPr>
              <a:t>Pointer arguments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36CF3E-4E95-3240-915C-2F04E2458B62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4F1E5-9DBB-0F48-8A00-2E01B860F026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1201EA8-BB40-A642-9439-F8D129C7A1A8}" type="slidenum">
              <a:rPr lang="en-US" sz="1200">
                <a:latin typeface="Garamond" charset="0"/>
                <a:cs typeface="Arial" charset="0"/>
              </a:rPr>
              <a:pPr/>
              <a:t>20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>
                <a:latin typeface="Garamond" charset="0"/>
              </a:rPr>
              <a:t>Functions - pass by address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7620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latin typeface="Courier New" charset="0"/>
              </a:rPr>
              <a:t>#include &lt;stdio.h&gt;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#include &lt;math.h&gt;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void main()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x,y,r,th;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printf("Enter x, y components of vector: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scanf("%lf %lf",&amp;x,&amp;y); // user enters 3,4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get_r_theta(x,y,&amp;r,&amp;th);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printf("Vector with x=%lf and y=%lf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 has r=%lf, theta=%lf\n",x,y,r,th);  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  <a:p>
            <a:r>
              <a:rPr lang="en-US" sz="1800">
                <a:latin typeface="Courier New" charset="0"/>
              </a:rPr>
              <a:t>void get_r_theta(double a, double b, 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double *adr_r, double *adr_th) 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double sum;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sum = pow(a,2)+pow(b,2); //or a*a+b*b;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*adr_r = sqrt(sum);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  *adr_th = atan2(</a:t>
            </a:r>
            <a:r>
              <a:rPr lang="en-US" sz="1800">
                <a:solidFill>
                  <a:srgbClr val="FF0000"/>
                </a:solidFill>
                <a:latin typeface="Courier New" charset="0"/>
              </a:rPr>
              <a:t>b,a</a:t>
            </a:r>
            <a:r>
              <a:rPr lang="en-US" sz="1800">
                <a:latin typeface="Courier New" charset="0"/>
              </a:rPr>
              <a:t>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6400800" y="1600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781800" y="1600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3.0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6400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y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64008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r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81800" y="20574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4.0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781800" y="25146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5.0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8001000" y="16764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4600</a:t>
            </a:r>
          </a:p>
        </p:txBody>
      </p:sp>
      <p:sp>
        <p:nvSpPr>
          <p:cNvPr id="16396" name="Text Box 19"/>
          <p:cNvSpPr txBox="1">
            <a:spLocks noChangeArrowheads="1"/>
          </p:cNvSpPr>
          <p:nvPr/>
        </p:nvSpPr>
        <p:spPr bwMode="auto">
          <a:xfrm>
            <a:off x="8001000" y="21336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4608</a:t>
            </a:r>
          </a:p>
        </p:txBody>
      </p:sp>
      <p:sp>
        <p:nvSpPr>
          <p:cNvPr id="16397" name="Text Box 20"/>
          <p:cNvSpPr txBox="1">
            <a:spLocks noChangeArrowheads="1"/>
          </p:cNvSpPr>
          <p:nvPr/>
        </p:nvSpPr>
        <p:spPr bwMode="auto">
          <a:xfrm>
            <a:off x="8001000" y="259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4610</a:t>
            </a:r>
          </a:p>
        </p:txBody>
      </p:sp>
      <p:sp>
        <p:nvSpPr>
          <p:cNvPr id="16398" name="Text Box 25"/>
          <p:cNvSpPr txBox="1">
            <a:spLocks noChangeArrowheads="1"/>
          </p:cNvSpPr>
          <p:nvPr/>
        </p:nvSpPr>
        <p:spPr bwMode="auto">
          <a:xfrm>
            <a:off x="6400800" y="2971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th</a:t>
            </a:r>
          </a:p>
        </p:txBody>
      </p:sp>
      <p:sp>
        <p:nvSpPr>
          <p:cNvPr id="16399" name="Rectangle 26"/>
          <p:cNvSpPr>
            <a:spLocks noChangeArrowheads="1"/>
          </p:cNvSpPr>
          <p:nvPr/>
        </p:nvSpPr>
        <p:spPr bwMode="auto">
          <a:xfrm>
            <a:off x="6781800" y="2971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/>
            <a:r>
              <a:rPr lang="en-US"/>
              <a:t>36.87</a:t>
            </a:r>
          </a:p>
        </p:txBody>
      </p:sp>
      <p:sp>
        <p:nvSpPr>
          <p:cNvPr id="16400" name="Text Box 27"/>
          <p:cNvSpPr txBox="1">
            <a:spLocks noChangeArrowheads="1"/>
          </p:cNvSpPr>
          <p:nvPr/>
        </p:nvSpPr>
        <p:spPr bwMode="auto">
          <a:xfrm>
            <a:off x="8001000" y="3048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4618</a:t>
            </a:r>
          </a:p>
        </p:txBody>
      </p:sp>
      <p:sp>
        <p:nvSpPr>
          <p:cNvPr id="16401" name="Line 28"/>
          <p:cNvSpPr>
            <a:spLocks noChangeShapeType="1"/>
          </p:cNvSpPr>
          <p:nvPr/>
        </p:nvSpPr>
        <p:spPr bwMode="auto">
          <a:xfrm>
            <a:off x="228600" y="3581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6402" name="Date Placeholder 1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AE48F40-EB4F-B246-8D45-67D1303CBF7A}" type="datetime1">
              <a:rPr lang="en-US" sz="1200" smtClean="0">
                <a:latin typeface="Garamond" charset="0"/>
                <a:cs typeface="Arial" charset="0"/>
              </a:rPr>
              <a:t>10/15/18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Finish pointers</a:t>
            </a:r>
          </a:p>
          <a:p>
            <a:r>
              <a:rPr lang="en-US" smtClean="0">
                <a:latin typeface="Arial" charset="0"/>
              </a:rPr>
              <a:t>Reminders</a:t>
            </a:r>
            <a:r>
              <a:rPr lang="en-US" dirty="0">
                <a:latin typeface="Arial" charset="0"/>
              </a:rPr>
              <a:t>:</a:t>
            </a:r>
          </a:p>
          <a:p>
            <a:pPr lvl="1"/>
            <a:r>
              <a:rPr lang="en-US" dirty="0">
                <a:latin typeface="Arial" charset="0"/>
              </a:rPr>
              <a:t>Program 3 graded; regrades due F 10/19</a:t>
            </a:r>
          </a:p>
          <a:p>
            <a:pPr lvl="1"/>
            <a:r>
              <a:rPr lang="en-US" dirty="0">
                <a:latin typeface="Arial" charset="0"/>
              </a:rPr>
              <a:t>Program 4 due M 10/22</a:t>
            </a:r>
          </a:p>
          <a:p>
            <a:pPr lvl="1"/>
            <a:r>
              <a:rPr lang="en-US" dirty="0">
                <a:latin typeface="Arial" charset="0"/>
              </a:rPr>
              <a:t>This week: office hours </a:t>
            </a:r>
            <a:r>
              <a:rPr lang="en-US" dirty="0" err="1">
                <a:latin typeface="Arial" charset="0"/>
              </a:rPr>
              <a:t>Tu</a:t>
            </a:r>
            <a:r>
              <a:rPr lang="en-US" dirty="0">
                <a:latin typeface="Arial" charset="0"/>
              </a:rPr>
              <a:t> 12-1:30, no </a:t>
            </a:r>
            <a:r>
              <a:rPr lang="en-US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hours</a:t>
            </a:r>
            <a:endParaRPr lang="en-US" dirty="0">
              <a:latin typeface="Arial" charset="0"/>
            </a:endParaRP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C4A247-E96E-A742-8D67-1223FBA2B67F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E786FF6-CB58-D24D-88A8-2536B12589EF}" type="slidenum">
              <a:rPr lang="en-US" sz="1200">
                <a:latin typeface="Garamond" charset="0"/>
              </a:rPr>
              <a:pPr eaLnBrk="1" hangingPunct="1"/>
              <a:t>21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functions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Used to break programs into smaller pieces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Useful when code sequences repeated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Functions have: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An 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return value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 name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Optional </a:t>
            </a:r>
            <a:r>
              <a:rPr lang="en-US" sz="2200" dirty="0">
                <a:solidFill>
                  <a:srgbClr val="0000FF"/>
                </a:solidFill>
                <a:latin typeface="Arial" charset="0"/>
              </a:rPr>
              <a:t>arguments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</a:rPr>
              <a:t>Must be </a:t>
            </a:r>
            <a:r>
              <a:rPr lang="en-US" sz="2600" dirty="0">
                <a:solidFill>
                  <a:srgbClr val="0000FF"/>
                </a:solidFill>
                <a:latin typeface="Arial" charset="0"/>
              </a:rPr>
              <a:t>prototyped</a:t>
            </a:r>
            <a:r>
              <a:rPr lang="en-US" sz="2600" dirty="0">
                <a:latin typeface="Arial" charset="0"/>
              </a:rPr>
              <a:t> or written completely prior to </a:t>
            </a:r>
            <a:r>
              <a:rPr lang="en-US" sz="2600" dirty="0" smtClean="0">
                <a:latin typeface="Arial" charset="0"/>
              </a:rPr>
              <a:t>use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Preferred method: prototypes in header file, function definitions in one source file, main function in separate source file</a:t>
            </a:r>
            <a:endParaRPr lang="en-US" sz="22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Arial" charset="0"/>
              </a:rPr>
              <a:t>We’ve discussed arguments passed by value:</a:t>
            </a:r>
            <a:endParaRPr lang="en-US" sz="2600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</a:rPr>
              <a:t>Copy of </a:t>
            </a:r>
            <a:r>
              <a:rPr lang="en-US" sz="2200" dirty="0">
                <a:latin typeface="Arial" charset="0"/>
              </a:rPr>
              <a:t>argument is sent to function</a:t>
            </a:r>
          </a:p>
          <a:p>
            <a:pPr lvl="1">
              <a:lnSpc>
                <a:spcPct val="90000"/>
              </a:lnSpc>
            </a:pPr>
            <a:r>
              <a:rPr lang="en-US" sz="2300" dirty="0">
                <a:latin typeface="Arial" charset="0"/>
              </a:rPr>
              <a:t>Arguments cannot be modified outside </a:t>
            </a:r>
            <a:r>
              <a:rPr lang="en-US" sz="2300" dirty="0" smtClean="0">
                <a:latin typeface="Arial" charset="0"/>
              </a:rPr>
              <a:t>function</a:t>
            </a:r>
            <a:endParaRPr lang="en-US" sz="2300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A15ED9-D4AD-4347-BB5E-E825D9D99F48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828C69D-21A6-5B44-AF49-96401AB28077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724400" cy="4987925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What does the following print?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f(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b);</a:t>
            </a:r>
          </a:p>
          <a:p>
            <a:pPr>
              <a:buFont typeface="Wingdings" pitchFamily="2" charset="2"/>
              <a:buNone/>
              <a:defRPr/>
            </a:pPr>
            <a:endParaRPr lang="en-US" sz="3400" b="1" dirty="0" smtClean="0">
              <a:solidFill>
                <a:srgbClr val="008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 main() {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x = 1;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y = 2;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 result1, result2, result3;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result1 = f(x,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result2 = f(y,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result3 = f(result1, result2);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s-E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sz="3400" b="1" dirty="0" smtClean="0">
                <a:latin typeface="Courier New" pitchFamily="49" charset="0"/>
                <a:cs typeface="Courier New" pitchFamily="49" charset="0"/>
              </a:rPr>
              <a:t>("x = %d, y = %d\n", x, y);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1: %d\n", result1);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2: %d\n", result2);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("Result 3: %d\n", result3);</a:t>
            </a:r>
          </a:p>
          <a:p>
            <a:pPr lvl="1">
              <a:buFont typeface="Wingdings" pitchFamily="2" charset="2"/>
              <a:buNone/>
              <a:defRPr/>
            </a:pPr>
            <a:endParaRPr lang="en-US" sz="3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3400" b="1" dirty="0" smtClean="0"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32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33795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1336675"/>
            <a:ext cx="3810000" cy="49879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f(int a, int b)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{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i;	// Loop index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int r = 0;	// Result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nn-NO" sz="1600" b="1">
                <a:latin typeface="Courier New" charset="0"/>
                <a:cs typeface="Courier New" charset="0"/>
              </a:rPr>
              <a:t>for (i = 0; i &lt; a; i++)</a:t>
            </a: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	r += b;</a:t>
            </a:r>
          </a:p>
          <a:p>
            <a:pPr lvl="1">
              <a:buFont typeface="Wingdings" charset="0"/>
              <a:buNone/>
            </a:pPr>
            <a:endParaRPr lang="en-US" sz="1600" b="1">
              <a:latin typeface="Courier New" charset="0"/>
              <a:cs typeface="Courier New" charset="0"/>
            </a:endParaRPr>
          </a:p>
          <a:p>
            <a:pPr lvl="1"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return r;</a:t>
            </a:r>
          </a:p>
          <a:p>
            <a:pPr>
              <a:buFont typeface="Wingdings" charset="0"/>
              <a:buNone/>
            </a:pPr>
            <a:r>
              <a:rPr lang="en-US" sz="1600" b="1">
                <a:latin typeface="Courier New" charset="0"/>
                <a:cs typeface="Courier New" charset="0"/>
              </a:rPr>
              <a:t>}</a:t>
            </a:r>
          </a:p>
          <a:p>
            <a:pPr>
              <a:buFont typeface="Wingdings" charset="0"/>
              <a:buNone/>
            </a:pPr>
            <a:endParaRPr lang="en-US" sz="1600">
              <a:latin typeface="Arial" charset="0"/>
            </a:endParaRP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5A7C24-A47F-8C4A-877C-5B4D2566B484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0EB141-A86C-F241-8E72-91B6A36936D9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9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34818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x = 1, y =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1: 2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2: 4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Result 3: 8</a:t>
            </a:r>
          </a:p>
        </p:txBody>
      </p:sp>
      <p:sp>
        <p:nvSpPr>
          <p:cNvPr id="3481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B0FE0B-406B-0C47-B1B4-8F64F67ED3B7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348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A361E-4BDF-E24D-ABF1-3B82583BC0D8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Writing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Write a function that:</a:t>
            </a:r>
          </a:p>
          <a:p>
            <a:pPr lvl="1"/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Reads </a:t>
            </a:r>
            <a:r>
              <a:rPr lang="en-US" dirty="0">
                <a:latin typeface="Arial" charset="0"/>
              </a:rPr>
              <a:t>an </a:t>
            </a:r>
            <a:r>
              <a:rPr lang="en-US" u="sng" dirty="0">
                <a:latin typeface="Arial" charset="0"/>
              </a:rPr>
              <a:t>integer</a:t>
            </a:r>
            <a:r>
              <a:rPr lang="en-US" dirty="0">
                <a:latin typeface="Arial" charset="0"/>
              </a:rPr>
              <a:t> value from the console input and returns 1 if the value is even, 0 if it’s odd</a:t>
            </a:r>
          </a:p>
          <a:p>
            <a:pPr lvl="1"/>
            <a:r>
              <a:rPr lang="en-US" dirty="0">
                <a:latin typeface="Arial" charset="0"/>
              </a:rPr>
              <a:t>Takes four </a:t>
            </a:r>
            <a:r>
              <a:rPr lang="en-US" u="sng" dirty="0">
                <a:latin typeface="Arial" charset="0"/>
              </a:rPr>
              <a:t>double-precision</a:t>
            </a:r>
            <a:r>
              <a:rPr lang="en-US" dirty="0">
                <a:latin typeface="Arial" charset="0"/>
              </a:rPr>
              <a:t> numbers as arguments and returns their average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D339FC-3CD0-6847-8126-D68E85BFEEC9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584C16-227E-F742-B88E-734FA6805BFD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F0C040-66DD-AC4C-9B93-A010195FAD12}" type="datetime1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77B84-F749-3C45-A1F7-9DA5F85179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Write a function that: </a:t>
            </a:r>
            <a:r>
              <a:rPr lang="en-US" dirty="0" smtClean="0">
                <a:latin typeface="Arial" charset="0"/>
              </a:rPr>
              <a:t>Takes an </a:t>
            </a:r>
            <a:r>
              <a:rPr lang="en-US" u="sng" dirty="0" smtClean="0">
                <a:latin typeface="Arial" charset="0"/>
              </a:rPr>
              <a:t>integer</a:t>
            </a:r>
            <a:r>
              <a:rPr lang="en-US" dirty="0" smtClean="0">
                <a:latin typeface="Arial" charset="0"/>
              </a:rPr>
              <a:t>, length, as an argument and prints a series of “length” dashes on a single line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void </a:t>
            </a:r>
            <a:r>
              <a:rPr lang="en-US" b="1" dirty="0" err="1">
                <a:latin typeface="Courier New" charset="0"/>
                <a:cs typeface="Courier New" charset="0"/>
              </a:rPr>
              <a:t>printLine</a:t>
            </a:r>
            <a:r>
              <a:rPr lang="en-US" b="1" dirty="0" smtClean="0">
                <a:latin typeface="Courier New" charset="0"/>
                <a:cs typeface="Courier New" charset="0"/>
              </a:rPr>
              <a:t>(</a:t>
            </a:r>
            <a:r>
              <a:rPr lang="en-US" b="1" dirty="0" err="1" smtClean="0">
                <a:latin typeface="Courier New" charset="0"/>
                <a:cs typeface="Courier New" charset="0"/>
              </a:rPr>
              <a:t>int</a:t>
            </a:r>
            <a:r>
              <a:rPr lang="en-US" b="1" dirty="0" smtClean="0">
                <a:latin typeface="Courier New" charset="0"/>
                <a:cs typeface="Courier New" charset="0"/>
              </a:rPr>
              <a:t> length) </a:t>
            </a:r>
            <a:r>
              <a:rPr lang="en-US" b="1" dirty="0">
                <a:latin typeface="Courier New" charset="0"/>
                <a:cs typeface="Courier New" charset="0"/>
              </a:rPr>
              <a:t>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cs typeface="Courier New" charset="0"/>
              </a:rPr>
              <a:t>int</a:t>
            </a:r>
            <a:r>
              <a:rPr lang="en-US" b="1" dirty="0">
                <a:latin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for (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= 0;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 &lt; </a:t>
            </a:r>
            <a:r>
              <a:rPr lang="en-US" b="1" dirty="0" smtClean="0">
                <a:latin typeface="Courier New" charset="0"/>
                <a:cs typeface="Courier New" charset="0"/>
              </a:rPr>
              <a:t>length; </a:t>
            </a:r>
            <a:r>
              <a:rPr lang="en-US" b="1" dirty="0" err="1">
                <a:latin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cs typeface="Courier New" charset="0"/>
              </a:rPr>
              <a:t>++)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		</a:t>
            </a:r>
            <a:r>
              <a:rPr lang="en-US" b="1" dirty="0" err="1">
                <a:latin typeface="Courier New" charset="0"/>
                <a:cs typeface="Courier New" charset="0"/>
              </a:rPr>
              <a:t>printf</a:t>
            </a:r>
            <a:r>
              <a:rPr lang="en-US" b="1" dirty="0">
                <a:latin typeface="Courier New" charset="0"/>
                <a:cs typeface="Courier New" charset="0"/>
              </a:rPr>
              <a:t>(</a:t>
            </a:r>
            <a:r>
              <a:rPr lang="ja-JP" altLang="en-US" b="1" dirty="0">
                <a:latin typeface="Courier New" charset="0"/>
                <a:cs typeface="Courier New" charset="0"/>
              </a:rPr>
              <a:t>“</a:t>
            </a:r>
            <a:r>
              <a:rPr lang="en-US" altLang="ja-JP" b="1" dirty="0">
                <a:latin typeface="Courier New" charset="0"/>
                <a:cs typeface="Courier New" charset="0"/>
              </a:rPr>
              <a:t>-</a:t>
            </a:r>
            <a:r>
              <a:rPr lang="ja-JP" altLang="en-US" b="1" dirty="0">
                <a:latin typeface="Courier New" charset="0"/>
                <a:cs typeface="Courier New" charset="0"/>
              </a:rPr>
              <a:t>”</a:t>
            </a:r>
            <a:r>
              <a:rPr lang="en-US" altLang="ja-JP" b="1" dirty="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09A9CCB-DF4A-BA49-83DB-244C0EE6C4F4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340EDFB-CCAB-5846-AF4C-C5DE0290D5F2}" type="slidenum">
              <a:rPr lang="en-US" sz="1200">
                <a:latin typeface="Garamond" charset="0"/>
              </a:rPr>
              <a:pPr eaLnBrk="1" hangingPunct="1"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solutions (cont.)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Clr>
                <a:schemeClr val="accent1"/>
              </a:buClr>
              <a:buSzPct val="65000"/>
              <a:buFont typeface="Wingdings" charset="0"/>
              <a:buChar char="n"/>
            </a:pPr>
            <a:r>
              <a:rPr lang="en-US" sz="2400">
                <a:latin typeface="Arial" charset="0"/>
              </a:rPr>
              <a:t>Write a function that: reads an </a:t>
            </a:r>
            <a:r>
              <a:rPr lang="en-US" sz="2400" u="sng">
                <a:latin typeface="Arial" charset="0"/>
              </a:rPr>
              <a:t>integer</a:t>
            </a:r>
            <a:r>
              <a:rPr lang="en-US" sz="2400">
                <a:latin typeface="Arial" charset="0"/>
              </a:rPr>
              <a:t> value from the console input and returns 1 if the value is even, 0 if it</a:t>
            </a:r>
            <a:r>
              <a:rPr lang="ja-JP" altLang="en-US" sz="2400">
                <a:latin typeface="Arial" charset="0"/>
              </a:rPr>
              <a:t>’</a:t>
            </a:r>
            <a:r>
              <a:rPr lang="en-US" altLang="ja-JP" sz="2400">
                <a:latin typeface="Arial" charset="0"/>
              </a:rPr>
              <a:t>s odd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int checkEvenOdd()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int value;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scanf(</a:t>
            </a:r>
            <a:r>
              <a:rPr lang="ja-JP" altLang="en-US" sz="2800" b="1">
                <a:latin typeface="Courier New" charset="0"/>
                <a:cs typeface="Courier New" charset="0"/>
              </a:rPr>
              <a:t>“</a:t>
            </a:r>
            <a:r>
              <a:rPr lang="en-US" altLang="ja-JP" sz="2800" b="1">
                <a:latin typeface="Courier New" charset="0"/>
                <a:cs typeface="Courier New" charset="0"/>
              </a:rPr>
              <a:t>%d</a:t>
            </a:r>
            <a:r>
              <a:rPr lang="ja-JP" altLang="en-US" sz="2800" b="1">
                <a:latin typeface="Courier New" charset="0"/>
                <a:cs typeface="Courier New" charset="0"/>
              </a:rPr>
              <a:t>”</a:t>
            </a:r>
            <a:r>
              <a:rPr lang="en-US" altLang="ja-JP" sz="2800" b="1">
                <a:latin typeface="Courier New" charset="0"/>
                <a:cs typeface="Courier New" charset="0"/>
              </a:rPr>
              <a:t>, &amp;value);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if ((value % 2) == 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1;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	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 b="1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792B15-9903-8C4A-AD67-8D34259D1066}" type="datetime1">
              <a:rPr lang="en-US" sz="1200" smtClean="0">
                <a:latin typeface="Garamond" charset="0"/>
              </a:rPr>
              <a:t>10/15/18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17</a:t>
            </a:r>
            <a:endParaRPr lang="en-US" altLang="en-US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3CB1AC-8C64-F546-9AC7-257D01240E8C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8429</TotalTime>
  <Words>983</Words>
  <Application>Microsoft Macintosh PowerPoint</Application>
  <PresentationFormat>On-screen Show (4:3)</PresentationFormat>
  <Paragraphs>352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Garamond</vt:lpstr>
      <vt:lpstr>ＭＳ Ｐゴシック</vt:lpstr>
      <vt:lpstr>Wingdings</vt:lpstr>
      <vt:lpstr>Arial</vt:lpstr>
      <vt:lpstr>Edge</vt:lpstr>
      <vt:lpstr>EECE.2160 ECE Application Programming</vt:lpstr>
      <vt:lpstr>Lecture outline</vt:lpstr>
      <vt:lpstr>Review: functions</vt:lpstr>
      <vt:lpstr>Example</vt:lpstr>
      <vt:lpstr>Example solution</vt:lpstr>
      <vt:lpstr>Example: Writing functions</vt:lpstr>
      <vt:lpstr>PowerPoint Presentation</vt:lpstr>
      <vt:lpstr>Example solutions</vt:lpstr>
      <vt:lpstr>Example solutions (cont.)</vt:lpstr>
      <vt:lpstr>Example solutions (cont)</vt:lpstr>
      <vt:lpstr>Justifying pass by address</vt:lpstr>
      <vt:lpstr>Pointers</vt:lpstr>
      <vt:lpstr>Pointer arguments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Functions - pass by address</vt:lpstr>
      <vt:lpstr>Final notes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Microsoft Office User</cp:lastModifiedBy>
  <cp:revision>1642</cp:revision>
  <dcterms:created xsi:type="dcterms:W3CDTF">2006-04-03T05:03:01Z</dcterms:created>
  <dcterms:modified xsi:type="dcterms:W3CDTF">2018-10-15T11:01:24Z</dcterms:modified>
</cp:coreProperties>
</file>