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04" r:id="rId13"/>
    <p:sldId id="505" r:id="rId14"/>
    <p:sldId id="506" r:id="rId15"/>
    <p:sldId id="507" r:id="rId16"/>
    <p:sldId id="324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DDD506-E70A-534F-9574-C6EEBD39773B}" type="datetime1">
              <a:rPr lang="en-US" smtClean="0"/>
              <a:t>4/13/18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867DC-D8F0-2A4F-BAA6-2834225A5405}" type="datetime1">
              <a:rPr lang="en-US" smtClean="0"/>
              <a:t>4/13/18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010E9-6670-EE42-9826-91E3872A70F6}" type="datetime1">
              <a:rPr lang="en-US" smtClean="0"/>
              <a:t>4/13/18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1729D-C046-014A-BF52-E14F494A63DC}" type="datetime1">
              <a:rPr lang="en-US" smtClean="0"/>
              <a:t>4/13/18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57BB3E-1521-2346-824D-EC3A6E2D0A1A}" type="datetime1">
              <a:rPr lang="en-US" smtClean="0"/>
              <a:t>4/13/18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48EE0-45FD-1041-83B4-068B73CE4A15}" type="datetime1">
              <a:rPr lang="en-US" smtClean="0"/>
              <a:t>4/13/18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5C0019-75B2-7A4E-81DC-3CEC43333A3D}" type="datetime1">
              <a:rPr lang="en-US" smtClean="0"/>
              <a:t>4/13/18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FF4F67-7A0A-FC46-9E4F-B8F253C34B80}" type="datetime1">
              <a:rPr lang="en-US" smtClean="0"/>
              <a:t>4/13/18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4BB51F-43BC-FB48-AC99-E3538884522F}" type="datetime1">
              <a:rPr lang="en-US" smtClean="0"/>
              <a:t>4/13/18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EF785-59FB-514C-871A-70A4D9A23408}" type="datetime1">
              <a:rPr lang="en-US" smtClean="0"/>
              <a:t>4/13/18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0845BD-6E84-2540-AC64-A14A93300A2D}" type="datetime1">
              <a:rPr lang="en-US" smtClean="0"/>
              <a:t>4/13/18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CF210-A18A-3942-8ED6-7B70C7F2EE6B}" type="datetime1">
              <a:rPr lang="en-US" smtClean="0"/>
              <a:t>4/13/18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420EF-C3C4-3142-AF5B-6C36F9687F82}" type="datetime1">
              <a:rPr lang="en-US" smtClean="0"/>
              <a:t>4/13/18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EC37598-6F55-064A-A477-0F27CC74AFF5}" type="datetime1">
              <a:rPr lang="en-US" smtClean="0"/>
              <a:t>4/13/18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28: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I/O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findByLName()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findByLName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SINew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[], 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n,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char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lname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[]) {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;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Loop index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endParaRPr lang="da-DK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Search for student with matching name 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74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  in list</a:t>
            </a:r>
            <a:endParaRPr lang="da-DK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for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(i = </a:t>
            </a:r>
            <a:r>
              <a:rPr lang="da-DK" sz="3200" b="1" dirty="0" smtClean="0">
                <a:solidFill>
                  <a:srgbClr val="1C00CF"/>
                </a:solidFill>
                <a:latin typeface="Courier New"/>
                <a:cs typeface="Courier New"/>
              </a:rPr>
              <a:t>0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; i &lt; n; i++) {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if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da-DK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strcmp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lname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, list[i].</a:t>
            </a:r>
            <a:r>
              <a:rPr lang="da-DK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sname</a:t>
            </a:r>
            <a:r>
              <a:rPr lang="da-DK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da-DK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last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) == </a:t>
            </a:r>
            <a:r>
              <a:rPr lang="da-DK" sz="3200" b="1" dirty="0" smtClean="0">
                <a:solidFill>
                  <a:srgbClr val="1C00CF"/>
                </a:solidFill>
                <a:latin typeface="Courier New"/>
                <a:cs typeface="Courier New"/>
              </a:rPr>
              <a:t>0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return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i;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endParaRPr lang="da-DK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If end of loop reached, student wasn’t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74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  found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74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return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-1;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488AEA-F327-3F45-B23E-6C2734C86AA7}" type="datetime1">
              <a:rPr lang="en-US" sz="1200" smtClean="0">
                <a:latin typeface="Garamond" charset="0"/>
              </a:rPr>
              <a:t>4/13/18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49C26C-9511-3442-BEA2-D8B5CE1335DA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6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findByID()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findByID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SINew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[], 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n,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unsigned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sID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;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Loop index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Search for student with matching ID in list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for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(i = </a:t>
            </a:r>
            <a:r>
              <a:rPr lang="da-DK" sz="3200" b="1" dirty="0" smtClean="0">
                <a:solidFill>
                  <a:srgbClr val="1C00CF"/>
                </a:solidFill>
                <a:latin typeface="Courier New"/>
                <a:cs typeface="Courier New"/>
              </a:rPr>
              <a:t>0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; i &lt; n; i++) {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if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da-DK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sID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== list[i].</a:t>
            </a:r>
            <a:r>
              <a:rPr lang="da-DK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ID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return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i;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endParaRPr lang="da-DK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28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8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If end of loop reached, student wasn’t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2800" b="1" dirty="0" smtClean="0">
                <a:solidFill>
                  <a:srgbClr val="007400"/>
                </a:solidFill>
                <a:latin typeface="Courier New"/>
                <a:cs typeface="Courier New"/>
              </a:rPr>
              <a:t>	//   found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2800" b="1" dirty="0" smtClean="0">
                <a:solidFill>
                  <a:srgbClr val="007400"/>
                </a:solidFill>
                <a:latin typeface="Courier New"/>
                <a:cs typeface="Courier New"/>
              </a:rPr>
              <a:t>	</a:t>
            </a:r>
            <a:r>
              <a:rPr lang="da-DK" sz="28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return</a:t>
            </a:r>
            <a:r>
              <a:rPr lang="da-DK" sz="2800" b="1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defRPr/>
            </a:pP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B24BB5-B505-7B4E-B0FD-9246F06A2CDB}" type="datetime1">
              <a:rPr lang="en-US" sz="1200" smtClean="0">
                <a:latin typeface="Garamond" charset="0"/>
              </a:rPr>
              <a:t>4/13/18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4829CB-D199-5342-83B9-5637FFB3BD4B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0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information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>
                <a:latin typeface="Arial" charset="0"/>
              </a:rPr>
              <a:t>Name </a:t>
            </a:r>
            <a:br>
              <a:rPr lang="en-US">
                <a:latin typeface="Arial" charset="0"/>
              </a:rPr>
            </a:br>
            <a:r>
              <a:rPr lang="en-US" sz="1800">
                <a:latin typeface="Courier New" charset="0"/>
                <a:cs typeface="Courier New" charset="0"/>
              </a:rPr>
              <a:t>z:\Visual Studio 2010\Projects\fileio\fileio\myinput.txt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Read/Write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Type (binary or ASCII text)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Access (security; single/multiple user)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Position in file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All above info is stored in a FILE type variable, pointed to by a file handle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8F59D8-A707-FB41-A888-1BD12D8D1F1A}" type="datetime1">
              <a:rPr lang="en-US" sz="1200" smtClean="0">
                <a:latin typeface="Garamond" charset="0"/>
              </a:rPr>
              <a:t>4/13/18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A74E93-B767-E944-A8C3-0DD04F594E3F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41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410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  <a:ea typeface="+mn-ea"/>
                <a:cs typeface="+mn-cs"/>
              </a:rPr>
              <a:t>fname</a:t>
            </a:r>
            <a:r>
              <a:rPr lang="en-US" b="1" dirty="0" smtClean="0">
                <a:ea typeface="+mn-ea"/>
                <a:cs typeface="+mn-cs"/>
              </a:rPr>
              <a:t>, </a:t>
            </a:r>
            <a:r>
              <a:rPr lang="en-US" b="1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f</a:t>
            </a:r>
            <a:r>
              <a:rPr lang="en-US" i="1" dirty="0" err="1" smtClean="0">
                <a:solidFill>
                  <a:srgbClr val="FF0000"/>
                </a:solidFill>
                <a:ea typeface="+mn-ea"/>
                <a:cs typeface="+mn-cs"/>
              </a:rPr>
              <a:t>name</a:t>
            </a:r>
            <a:r>
              <a:rPr lang="en-US" dirty="0" smtClean="0">
                <a:ea typeface="+mn-ea"/>
                <a:cs typeface="+mn-cs"/>
              </a:rPr>
              <a:t>: name of file (e.g.,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"f1.txt"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dirty="0" smtClean="0">
                <a:ea typeface="+mn-ea"/>
                <a:cs typeface="+mn-cs"/>
              </a:rPr>
              <a:t>: up to three characters, in double quotes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First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r/w/a</a:t>
            </a:r>
            <a:r>
              <a:rPr lang="en-US" b="1" dirty="0" smtClean="0">
                <a:solidFill>
                  <a:srgbClr val="0000FF"/>
                </a:solidFill>
              </a:rPr>
              <a:t> (read/write/append) 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Write starts at beginning of file, append starts at end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Either write or append creates new file if none exists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Second (optional)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 smtClean="0">
                <a:solidFill>
                  <a:srgbClr val="0000FF"/>
                </a:solidFill>
                <a:cs typeface="Courier New" pitchFamily="49" charset="0"/>
              </a:rPr>
              <a:t> (update mode)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Allows both reading and writing to same file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Third (optional)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b/t</a:t>
            </a:r>
            <a:r>
              <a:rPr lang="en-US" b="1" dirty="0" smtClean="0">
                <a:solidFill>
                  <a:srgbClr val="0000FF"/>
                </a:solidFill>
              </a:rPr>
              <a:t> (binary/text)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If text files, characters </a:t>
            </a:r>
            <a:r>
              <a:rPr lang="en-US" u="sng" dirty="0" smtClean="0"/>
              <a:t>may</a:t>
            </a:r>
            <a:r>
              <a:rPr lang="en-US" dirty="0" smtClean="0"/>
              <a:t> be adapted to ASCII/Unicode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Binary files are just raw bytes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Returns FILE address if successful; NULL otherwise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63FE21-502B-3A47-8A4F-FD3701A8E022}" type="datetime1">
              <a:rPr lang="en-US" sz="1200" smtClean="0">
                <a:latin typeface="Garamond" charset="0"/>
              </a:rPr>
              <a:t>4/13/18</a:t>
            </a:fld>
            <a:endParaRPr lang="en-US" sz="1200">
              <a:latin typeface="Garamond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CF5DFF-6B4E-3C41-A536-0F1F4C3E264A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098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fclose</a:t>
            </a:r>
            <a:r>
              <a:rPr lang="en-US" b="1">
                <a:latin typeface="Arial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FILE *</a:t>
            </a:r>
            <a:r>
              <a:rPr lang="en-US" b="1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b="1">
                <a:latin typeface="Arial" charset="0"/>
              </a:rPr>
              <a:t>)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Closes a file</a:t>
            </a:r>
          </a:p>
          <a:p>
            <a:pPr lvl="1"/>
            <a:r>
              <a:rPr lang="en-US">
                <a:latin typeface="Arial" charset="0"/>
              </a:rPr>
              <a:t>Argument is address returned by </a:t>
            </a:r>
            <a:r>
              <a:rPr lang="en-US" b="1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</a:rPr>
              <a:t>Recommended for input files</a:t>
            </a:r>
          </a:p>
          <a:p>
            <a:r>
              <a:rPr lang="en-US">
                <a:latin typeface="Arial" charset="0"/>
              </a:rPr>
              <a:t>Required for output files </a:t>
            </a:r>
          </a:p>
          <a:p>
            <a:pPr lvl="1"/>
            <a:r>
              <a:rPr lang="en-US">
                <a:latin typeface="Arial" charset="0"/>
              </a:rPr>
              <a:t>O/S often doesn’t write last bit of file to disk until file is closed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6CB25C-870D-9640-AA85-FE42696363C6}" type="datetime1">
              <a:rPr lang="en-US" sz="1200" smtClean="0">
                <a:latin typeface="Garamond" charset="0"/>
              </a:rPr>
              <a:t>4/13/18</a:t>
            </a:fld>
            <a:endParaRPr lang="en-US" sz="1200">
              <a:latin typeface="Garamond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94AEFE-46D6-BF41-8074-5180971B1211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3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of basic file function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685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Open text file for reading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("in.txt", "r");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NULL)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("Error: could not open in.txt");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CODE TO EXECUTE IF FILE OPENS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		// Close file when done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0D4967-C500-DD41-BC73-B60C1EFBADF4}" type="datetime1">
              <a:rPr lang="en-US" sz="1200" smtClean="0">
                <a:latin typeface="Garamond" charset="0"/>
              </a:rPr>
              <a:t>4/13/18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DD7AA4-AE9B-0E45-B0AC-0044A3255C2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1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smtClean="0">
                <a:latin typeface="Arial" charset="0"/>
              </a:rPr>
              <a:t>Finish file I/O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Character </a:t>
            </a:r>
            <a:r>
              <a:rPr lang="en-US" sz="2800" dirty="0" smtClean="0">
                <a:latin typeface="Arial" charset="0"/>
              </a:rPr>
              <a:t>and line I/O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Wed 4/18</a:t>
            </a:r>
          </a:p>
          <a:p>
            <a:pPr lvl="1"/>
            <a:r>
              <a:rPr lang="en-US" dirty="0">
                <a:latin typeface="Arial" charset="0"/>
              </a:rPr>
              <a:t>Program 7 due Friday, 4/13</a:t>
            </a:r>
          </a:p>
          <a:p>
            <a:pPr lvl="1"/>
            <a:r>
              <a:rPr lang="en-US" dirty="0">
                <a:latin typeface="Arial" charset="0"/>
              </a:rPr>
              <a:t>Program 8 to be posted; due 4/</a:t>
            </a:r>
            <a:r>
              <a:rPr lang="en-US" dirty="0" smtClean="0">
                <a:latin typeface="Arial" charset="0"/>
              </a:rPr>
              <a:t>23</a:t>
            </a:r>
          </a:p>
          <a:p>
            <a:pPr lvl="1"/>
            <a:r>
              <a:rPr lang="en-US" dirty="0">
                <a:latin typeface="Arial" charset="0"/>
              </a:rPr>
              <a:t>No lecture Monday 4/16 (Patriots Day)</a:t>
            </a:r>
          </a:p>
          <a:p>
            <a:pPr lvl="1"/>
            <a:endParaRPr lang="en-US" dirty="0">
              <a:latin typeface="Arial" charset="0"/>
            </a:endParaRPr>
          </a:p>
          <a:p>
            <a:pPr lvl="2">
              <a:defRPr/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23D7924C-E5E2-5342-BB46-45A1AE1C7B9C}" type="datetime1">
              <a:rPr lang="en-US" sz="1200" smtClean="0"/>
              <a:t>4/13/18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16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6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</a:t>
            </a:r>
            <a:r>
              <a:rPr lang="en-US" dirty="0" smtClean="0">
                <a:latin typeface="Arial" charset="0"/>
              </a:rPr>
              <a:t>Wed 4/18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Program 7 </a:t>
            </a:r>
            <a:r>
              <a:rPr lang="en-US" dirty="0" smtClean="0">
                <a:latin typeface="Arial" charset="0"/>
              </a:rPr>
              <a:t>due Friday, 4/13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8 to be posted; due 4/23</a:t>
            </a:r>
          </a:p>
          <a:p>
            <a:pPr lvl="1"/>
            <a:r>
              <a:rPr lang="en-US" dirty="0" smtClean="0">
                <a:latin typeface="Arial" charset="0"/>
              </a:rPr>
              <a:t>No lecture Monday 4/16 (Patriots Day)</a:t>
            </a:r>
            <a:endParaRPr lang="en-US" dirty="0">
              <a:latin typeface="Arial" charset="0"/>
            </a:endParaRPr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Finish PE4</a:t>
            </a:r>
          </a:p>
          <a:p>
            <a:pPr lvl="1"/>
            <a:r>
              <a:rPr lang="en-US" dirty="0" smtClean="0"/>
              <a:t>File I/O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D7FCF1-FE67-1042-AAA8-16CBED27264E}" type="datetime1">
              <a:rPr lang="en-US" sz="1200" smtClean="0"/>
              <a:t>4/13/18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28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>
              <a:defRPr/>
            </a:pPr>
            <a:r>
              <a:rPr lang="en-US" dirty="0" smtClean="0">
                <a:latin typeface="Arial"/>
                <a:cs typeface="Arial"/>
                <a:sym typeface="Wingdings"/>
              </a:rPr>
              <a:t>Using pointers: use -&gt; to access smaller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struct</a:t>
            </a:r>
            <a:r>
              <a:rPr lang="en-US" dirty="0" smtClean="0">
                <a:latin typeface="Arial"/>
                <a:cs typeface="Arial"/>
                <a:sym typeface="Wingdings"/>
              </a:rPr>
              <a:t>, . to access member</a:t>
            </a:r>
          </a:p>
          <a:p>
            <a:pPr lvl="1">
              <a:defRPr/>
            </a:pPr>
            <a:r>
              <a:rPr lang="en-US" dirty="0" smtClean="0">
                <a:latin typeface="Arial"/>
                <a:cs typeface="Arial"/>
                <a:sym typeface="Wingdings"/>
              </a:rPr>
              <a:t>Given 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SINew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 *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sp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 = &amp;s1;</a:t>
            </a:r>
          </a:p>
          <a:p>
            <a:pPr lvl="1">
              <a:defRPr/>
            </a:pPr>
            <a:r>
              <a:rPr lang="en-US" dirty="0" err="1" smtClean="0">
                <a:latin typeface="Courier New"/>
                <a:cs typeface="Courier New"/>
                <a:sym typeface="Wingdings"/>
              </a:rPr>
              <a:t>sp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-&gt;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sname.middle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en-US" dirty="0" smtClean="0">
                <a:latin typeface="Arial"/>
                <a:cs typeface="Arial"/>
                <a:sym typeface="Wingdings"/>
              </a:rPr>
              <a:t> middle initial of name within s1</a:t>
            </a:r>
            <a:endParaRPr lang="en-US" dirty="0" smtClean="0">
              <a:latin typeface="Arial"/>
              <a:cs typeface="Arial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65BCC9-567D-D747-9E05-BC1320138883}" type="datetime1">
              <a:rPr lang="en-US" sz="1200" smtClean="0">
                <a:latin typeface="Garamond" charset="0"/>
              </a:rPr>
              <a:t>4/13/18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44FCB4-1DE3-6447-B6C8-AC6A6DFAEDB5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15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PE3</a:t>
            </a:r>
            <a:endParaRPr lang="en-US" dirty="0">
              <a:latin typeface="Garamond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header files, main program</a:t>
            </a:r>
          </a:p>
          <a:p>
            <a:r>
              <a:rPr lang="en-US">
                <a:latin typeface="Arial" charset="0"/>
                <a:cs typeface="Courier New" charset="0"/>
              </a:rPr>
              <a:t>Complete specified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For the </a:t>
            </a:r>
            <a:r>
              <a:rPr lang="en-US">
                <a:latin typeface="Courier New" charset="0"/>
                <a:cs typeface="Courier New" charset="0"/>
              </a:rPr>
              <a:t>Name</a:t>
            </a:r>
            <a:r>
              <a:rPr lang="en-US">
                <a:latin typeface="Arial" charset="0"/>
                <a:cs typeface="Courier New" charset="0"/>
              </a:rPr>
              <a:t> structure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printName(Name *n)</a:t>
            </a:r>
            <a:r>
              <a:rPr lang="en-US">
                <a:latin typeface="Arial" charset="0"/>
                <a:cs typeface="Courier New" charset="0"/>
              </a:rPr>
              <a:t>: Print the name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, using format </a:t>
            </a:r>
            <a:r>
              <a:rPr lang="en-US">
                <a:latin typeface="Courier New" charset="0"/>
                <a:cs typeface="Courier New" charset="0"/>
              </a:rPr>
              <a:t>&lt;first&gt; &lt;middle&gt;. &lt;last&gt;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readName(Name *n)</a:t>
            </a:r>
            <a:r>
              <a:rPr lang="en-US">
                <a:latin typeface="Arial" charset="0"/>
                <a:cs typeface="Courier New" charset="0"/>
              </a:rPr>
              <a:t>: Prompt for and read a first, middle, and last name, and store them in the structure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SINew </a:t>
            </a:r>
            <a:r>
              <a:rPr lang="en-US">
                <a:latin typeface="Arial" charset="0"/>
                <a:cs typeface="Courier New" charset="0"/>
              </a:rPr>
              <a:t>functions on next slide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75D26C-3534-DE44-A82B-7B53024B1B6E}" type="datetime1">
              <a:rPr lang="en-US" sz="1200" smtClean="0">
                <a:latin typeface="Garamond" charset="0"/>
                <a:cs typeface="Arial" charset="0"/>
              </a:rPr>
              <a:t>4/13/18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D68997-3C69-F246-9EDF-25C60B4675BD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4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PE3 (</a:t>
            </a:r>
            <a:r>
              <a:rPr lang="en-US" dirty="0">
                <a:latin typeface="Garamond" charset="0"/>
              </a:rPr>
              <a:t>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latin typeface="Arial" charset="0"/>
              </a:rPr>
              <a:t>Given header files, main program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Courier New" charset="0"/>
              </a:rPr>
              <a:t>Complete specified functions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Name</a:t>
            </a:r>
            <a:r>
              <a:rPr lang="en-US" dirty="0" smtClean="0">
                <a:latin typeface="Arial" charset="0"/>
                <a:cs typeface="Courier New" charset="0"/>
              </a:rPr>
              <a:t> functions on previous slide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cs typeface="Courier New" charset="0"/>
              </a:rPr>
              <a:t>For the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Arial" charset="0"/>
                <a:cs typeface="Courier New" charset="0"/>
              </a:rPr>
              <a:t>structure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latin typeface="Arial" charset="0"/>
                <a:cs typeface="Courier New" charset="0"/>
              </a:rPr>
              <a:t>: Print information about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latin typeface="Arial" charset="0"/>
                <a:cs typeface="Courier New" charset="0"/>
              </a:rPr>
              <a:t>: Prompt for and read information into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printList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n)</a:t>
            </a:r>
            <a:r>
              <a:rPr lang="en-US" dirty="0" smtClean="0">
                <a:latin typeface="Arial" charset="0"/>
                <a:cs typeface="Courier New" charset="0"/>
              </a:rPr>
              <a:t>: Print the contents of an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latin typeface="Arial" charset="0"/>
                <a:cs typeface="Courier New" charset="0"/>
              </a:rPr>
              <a:t> that contains </a:t>
            </a:r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Arial" charset="0"/>
                <a:cs typeface="Courier New" charset="0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latin typeface="Arial" charset="0"/>
                <a:cs typeface="Courier New" charset="0"/>
              </a:rPr>
              <a:t> structures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char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[])</a:t>
            </a:r>
            <a:r>
              <a:rPr lang="en-US" dirty="0" smtClean="0">
                <a:latin typeface="Arial" charset="0"/>
                <a:cs typeface="Courier New" charset="0"/>
              </a:rPr>
              <a:t>: Search for the student with last name </a:t>
            </a:r>
            <a:r>
              <a:rPr lang="en-US" dirty="0" err="1" smtClean="0">
                <a:latin typeface="Courier New"/>
                <a:cs typeface="Courier New"/>
              </a:rPr>
              <a:t>lname</a:t>
            </a:r>
            <a:r>
              <a:rPr lang="en-US" dirty="0" smtClean="0">
                <a:latin typeface="Arial" charset="0"/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latin typeface="Arial" charset="0"/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unsigned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dirty="0" smtClean="0">
                <a:latin typeface="Arial" charset="0"/>
                <a:cs typeface="Courier New" charset="0"/>
              </a:rPr>
              <a:t>: Search for the student with ID # </a:t>
            </a:r>
            <a:r>
              <a:rPr lang="en-US" dirty="0" err="1" smtClean="0">
                <a:latin typeface="Courier New"/>
                <a:cs typeface="Courier New"/>
              </a:rPr>
              <a:t>sID</a:t>
            </a:r>
            <a:r>
              <a:rPr lang="en-US" dirty="0" smtClean="0">
                <a:latin typeface="Arial" charset="0"/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latin typeface="Arial" charset="0"/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endParaRPr lang="en-US" dirty="0" smtClean="0">
              <a:latin typeface="Arial" charset="0"/>
              <a:cs typeface="Courier New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C6B907-C5B6-634A-85FC-25510B789A5C}" type="datetime1">
              <a:rPr lang="en-US" sz="1200" smtClean="0">
                <a:latin typeface="Garamond" charset="0"/>
              </a:rPr>
              <a:t>4/13/18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F0247B-ADAE-314D-9146-2042CD7407B3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02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Name</a:t>
            </a:r>
            <a:r>
              <a:rPr lang="en-US">
                <a:latin typeface="Garamond" charset="0"/>
              </a:rPr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printName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*n)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"%s %c. %s\n"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first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n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middle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last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defRPr/>
            </a:pP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void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readName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*n)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char junk;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"Enter name: "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scanf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"%s %</a:t>
            </a:r>
            <a:r>
              <a:rPr lang="en-US" sz="3200" b="1" dirty="0" err="1" smtClean="0">
                <a:solidFill>
                  <a:srgbClr val="C41A16"/>
                </a:solidFill>
                <a:latin typeface="Courier New"/>
                <a:cs typeface="Courier New"/>
              </a:rPr>
              <a:t>c%c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 %s"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first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&amp;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middle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&amp;junk,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n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last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F38A60-1458-7340-80A6-93E1B840D23B}" type="datetime1">
              <a:rPr lang="en-US" sz="1200" smtClean="0">
                <a:latin typeface="Garamond" charset="0"/>
              </a:rPr>
              <a:t>4/13/18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99B255-C23F-2D41-9F75-825695F86778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2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Single </a:t>
            </a:r>
            <a:r>
              <a:rPr lang="en-US">
                <a:latin typeface="Courier New" charset="0"/>
                <a:cs typeface="Courier New" charset="0"/>
              </a:rPr>
              <a:t>SINew </a:t>
            </a:r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AA0D91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printStudent(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SINew 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*s) {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6474B"/>
                </a:solidFill>
                <a:latin typeface="Courier New" charset="0"/>
                <a:cs typeface="Courier New" charset="0"/>
              </a:rPr>
              <a:t>printName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(&amp;s-&gt;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sname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ro-RO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printf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ro-RO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"ID #%.8u\n"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, s-&gt;</a:t>
            </a:r>
            <a:r>
              <a:rPr lang="ro-RO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ID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ro-RO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printf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ro-RO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"GPA: %.2lf\n"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</a:p>
          <a:p>
            <a:pPr marL="0" indent="0">
              <a:buFont typeface="Wingdings" charset="0"/>
              <a:buNone/>
            </a:pP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		s-&gt;</a:t>
            </a:r>
            <a:r>
              <a:rPr lang="ro-RO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GPA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056EEC-0156-F848-8C3B-0FFB0B563E77}" type="datetime1">
              <a:rPr lang="en-US" sz="1200" smtClean="0">
                <a:latin typeface="Garamond" charset="0"/>
              </a:rPr>
              <a:t>4/13/18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3F3DDC-D778-974C-B3DD-9FFB9B40B28C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6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Single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functions (cont.)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AA0D91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readStudent(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SINew 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*s) {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6474B"/>
                </a:solidFill>
                <a:latin typeface="Courier New" charset="0"/>
                <a:cs typeface="Courier New" charset="0"/>
              </a:rPr>
              <a:t>readName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(&amp;s-&gt;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sname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"Enter ID #: 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"%u"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, &amp;s-&gt;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ID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"Enter GPA: 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"%lf"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, &amp;s-&gt;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GPA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b="1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125CBE-29A1-C440-B28D-9C7687B3345D}" type="datetime1">
              <a:rPr lang="en-US" sz="1200" smtClean="0">
                <a:latin typeface="Garamond" charset="0"/>
              </a:rPr>
              <a:t>4/13/18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A52A6E-E152-AF47-B0F9-7BF033AFCB76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printList()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printList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SINew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[],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n)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;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Loop index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for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(i = </a:t>
            </a:r>
            <a:r>
              <a:rPr lang="da-DK" sz="3200" b="1" dirty="0" smtClean="0">
                <a:solidFill>
                  <a:srgbClr val="1C00CF"/>
                </a:solidFill>
                <a:latin typeface="Courier New"/>
                <a:cs typeface="Courier New"/>
              </a:rPr>
              <a:t>0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; i &lt; n; i++) {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26474B"/>
                </a:solidFill>
                <a:latin typeface="Courier New"/>
                <a:cs typeface="Courier New"/>
              </a:rPr>
              <a:t>printStudent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(&amp;list[i]);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printf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);				}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30CABF-89AB-9543-AC29-440C046C7F64}" type="datetime1">
              <a:rPr lang="en-US" sz="1200" smtClean="0">
                <a:latin typeface="Garamond" charset="0"/>
              </a:rPr>
              <a:t>4/13/18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1969C1-CABE-CB46-BC0B-4529DC1086FA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05324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8749</TotalTime>
  <Words>784</Words>
  <Application>Microsoft Macintosh PowerPoint</Application>
  <PresentationFormat>On-screen Show (4:3)</PresentationFormat>
  <Paragraphs>220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EECE.2160 ECE Application Programming</vt:lpstr>
      <vt:lpstr>Lecture outline</vt:lpstr>
      <vt:lpstr>Review: Nested structures</vt:lpstr>
      <vt:lpstr>Review: PE3</vt:lpstr>
      <vt:lpstr>Review: PE3 (continued)</vt:lpstr>
      <vt:lpstr>Name functions</vt:lpstr>
      <vt:lpstr>Single SINew functions</vt:lpstr>
      <vt:lpstr>Single SINew functions (cont.)</vt:lpstr>
      <vt:lpstr>printList()</vt:lpstr>
      <vt:lpstr>findByLName()</vt:lpstr>
      <vt:lpstr>findByID()</vt:lpstr>
      <vt:lpstr>File information</vt:lpstr>
      <vt:lpstr>File i/o function calls</vt:lpstr>
      <vt:lpstr>File i/o function calls</vt:lpstr>
      <vt:lpstr>Example of basic file function usage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1762</cp:revision>
  <dcterms:created xsi:type="dcterms:W3CDTF">2006-04-03T05:03:01Z</dcterms:created>
  <dcterms:modified xsi:type="dcterms:W3CDTF">2018-04-13T10:46:36Z</dcterms:modified>
</cp:coreProperties>
</file>