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531" r:id="rId4"/>
    <p:sldId id="507" r:id="rId5"/>
    <p:sldId id="508" r:id="rId6"/>
    <p:sldId id="509" r:id="rId7"/>
    <p:sldId id="510" r:id="rId8"/>
    <p:sldId id="511" r:id="rId9"/>
    <p:sldId id="512" r:id="rId10"/>
    <p:sldId id="513" r:id="rId11"/>
    <p:sldId id="523" r:id="rId12"/>
    <p:sldId id="524" r:id="rId13"/>
    <p:sldId id="525" r:id="rId14"/>
    <p:sldId id="526" r:id="rId15"/>
    <p:sldId id="527" r:id="rId16"/>
    <p:sldId id="528" r:id="rId17"/>
    <p:sldId id="529" r:id="rId18"/>
    <p:sldId id="530" r:id="rId19"/>
    <p:sldId id="324" r:id="rId20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58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78BD281-B4A4-674A-89FB-542C470FB9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939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FAF71A-BB5A-8A4C-B00D-04CBBE690D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70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69B0CC9-64E1-9B46-9965-E22CD9C07077}" type="slidenum">
              <a:rPr lang="en-US"/>
              <a:pPr/>
              <a:t>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CAE263-705B-0A4C-9FE0-D0762A97A0B5}" type="datetime1">
              <a:rPr lang="en-US" smtClean="0"/>
              <a:t>4/13/18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2327A0-7F2E-7641-AE83-1C1B970309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5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A65D6C-F6EF-884E-B62F-83347FAF9A73}" type="datetime1">
              <a:rPr lang="en-US" smtClean="0"/>
              <a:t>4/13/18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506AE-563B-0547-82C7-E2E52FF31A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7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46A9B5-03BA-7B45-B553-1B1F5F20178C}" type="datetime1">
              <a:rPr lang="en-US" smtClean="0"/>
              <a:t>4/13/18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E564CA-C303-4947-935B-250FBCB71D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63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88D878-A669-C549-8CCF-DC2FF67C8F5E}" type="datetime1">
              <a:rPr lang="en-US" smtClean="0"/>
              <a:t>4/13/18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A308CC-503D-1740-9AC3-98EF872D5B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32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690CE1-E7A3-BD49-B5F4-B20E22EB408F}" type="datetime1">
              <a:rPr lang="en-US" smtClean="0"/>
              <a:t>4/13/18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B7E1E2-A9ED-304C-8907-B88B6E8AA7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1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A18583-F1C5-A140-9D78-BA7E61FF0413}" type="datetime1">
              <a:rPr lang="en-US" smtClean="0"/>
              <a:t>4/13/18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3FD0AC-E4C5-8D4A-A8DE-DF5F74D252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8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939359-D698-AD4D-AC52-4B2FC0AAF263}" type="datetime1">
              <a:rPr lang="en-US" smtClean="0"/>
              <a:t>4/13/18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038931-4941-BA48-A625-6DDC0B40E1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8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B7F4C3-A80F-EB40-829E-47344C746748}" type="datetime1">
              <a:rPr lang="en-US" smtClean="0"/>
              <a:t>4/13/18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890C12-6140-9C46-9C4E-3B076844E0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7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6FC132-2185-304B-860B-14B7C8891A06}" type="datetime1">
              <a:rPr lang="en-US" smtClean="0"/>
              <a:t>4/13/18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759C0D-813C-6941-A07E-64D664E177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2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F927D0-8BCC-E843-A0B9-B76D3D34F7DF}" type="datetime1">
              <a:rPr lang="en-US" smtClean="0"/>
              <a:t>4/13/18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D524B-1E3A-1B4E-8795-6F500B095B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144DD9-AB3C-414C-8379-2DA84AC69DF4}" type="datetime1">
              <a:rPr lang="en-US" smtClean="0"/>
              <a:t>4/13/18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C403F9-751E-0747-9293-18A78A07F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8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BBB935-C2C7-F443-9FF1-68E8E0407E37}" type="datetime1">
              <a:rPr lang="en-US" smtClean="0"/>
              <a:t>4/13/18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F1A7A8-22CE-5843-AACA-30C502B964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4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911C6-6F06-6F4F-A217-D0066A5D2372}" type="datetime1">
              <a:rPr lang="en-US" smtClean="0"/>
              <a:t>4/13/18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CFD61-1A50-0144-B520-6CB3EE12B5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7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BDFD7201-220A-5042-80A3-1BBFADD028A1}" type="datetime1">
              <a:rPr lang="en-US" smtClean="0"/>
              <a:t>4/13/18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8C0B9EAD-8B1F-5F4B-A6E3-DAD06230CC7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0" r:id="rId1"/>
    <p:sldLayoutId id="2147484878" r:id="rId2"/>
    <p:sldLayoutId id="2147484879" r:id="rId3"/>
    <p:sldLayoutId id="2147484880" r:id="rId4"/>
    <p:sldLayoutId id="2147484881" r:id="rId5"/>
    <p:sldLayoutId id="2147484882" r:id="rId6"/>
    <p:sldLayoutId id="2147484883" r:id="rId7"/>
    <p:sldLayoutId id="2147484884" r:id="rId8"/>
    <p:sldLayoutId id="2147484885" r:id="rId9"/>
    <p:sldLayoutId id="2147484886" r:id="rId10"/>
    <p:sldLayoutId id="2147484887" r:id="rId11"/>
    <p:sldLayoutId id="2147484888" r:id="rId12"/>
    <p:sldLayoutId id="2147484889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ECE </a:t>
            </a:r>
            <a:r>
              <a:rPr lang="en-US" sz="4600" dirty="0">
                <a:latin typeface="Garamond" charset="0"/>
              </a:rPr>
              <a:t>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29: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File I/</a:t>
            </a:r>
            <a:r>
              <a:rPr lang="en-US" dirty="0" smtClean="0">
                <a:latin typeface="Arial" charset="0"/>
              </a:rPr>
              <a:t>O (continued)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Character &amp; line I/O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Unformatted I/O (cont.)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One benefit—ability to read/write entire array at once</a:t>
            </a:r>
          </a:p>
          <a:p>
            <a:r>
              <a:rPr lang="en-US">
                <a:latin typeface="Arial" charset="0"/>
              </a:rPr>
              <a:t>For example:</a:t>
            </a:r>
          </a:p>
          <a:p>
            <a:pPr lvl="1"/>
            <a:r>
              <a:rPr lang="en-US">
                <a:latin typeface="Arial" charset="0"/>
              </a:rPr>
              <a:t>Given int x[100];</a:t>
            </a:r>
          </a:p>
          <a:p>
            <a:pPr lvl="1"/>
            <a:r>
              <a:rPr lang="en-US">
                <a:latin typeface="Arial" charset="0"/>
              </a:rPr>
              <a:t>Can read array from file pointed to by fp:</a:t>
            </a:r>
          </a:p>
          <a:p>
            <a:pPr lvl="2"/>
            <a:r>
              <a:rPr lang="en-US">
                <a:latin typeface="Courier New" charset="0"/>
                <a:cs typeface="Courier New" charset="0"/>
              </a:rPr>
              <a:t>n = fread(x, sizeof(int), 100, fp);</a:t>
            </a:r>
          </a:p>
          <a:p>
            <a:pPr lvl="3"/>
            <a:r>
              <a:rPr lang="en-US">
                <a:latin typeface="Arial" charset="0"/>
              </a:rPr>
              <a:t>n should equal 100</a:t>
            </a:r>
          </a:p>
          <a:p>
            <a:pPr lvl="1"/>
            <a:r>
              <a:rPr lang="en-US">
                <a:latin typeface="Arial" charset="0"/>
              </a:rPr>
              <a:t>Can write array to file pointed to by fp:</a:t>
            </a:r>
          </a:p>
          <a:p>
            <a:pPr lvl="2"/>
            <a:r>
              <a:rPr lang="en-US">
                <a:latin typeface="Courier New" charset="0"/>
                <a:cs typeface="Courier New" charset="0"/>
              </a:rPr>
              <a:t>fwrite(x, sizeof(int), 100, fp);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3E3900F-F3D7-474F-9934-D3878F861ECD}" type="datetime1">
              <a:rPr lang="en-US" smtClean="0">
                <a:latin typeface="Garamond" charset="0"/>
              </a:rPr>
              <a:t>4/13/18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CD3ABE8-2D96-F248-A14E-8C2B6D2B78FD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959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Garamond" charset="0"/>
              </a:rPr>
              <a:t>Generic </a:t>
            </a:r>
            <a:r>
              <a:rPr lang="en-US" dirty="0">
                <a:latin typeface="Garamond" charset="0"/>
              </a:rPr>
              <a:t>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Three special I/O streams in C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stdin</a:t>
            </a:r>
            <a:r>
              <a:rPr lang="en-US">
                <a:latin typeface="Arial" charset="0"/>
              </a:rPr>
              <a:t>: standard input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stdout</a:t>
            </a:r>
            <a:r>
              <a:rPr lang="en-US">
                <a:latin typeface="Arial" charset="0"/>
              </a:rPr>
              <a:t>: standard output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stderr</a:t>
            </a:r>
            <a:r>
              <a:rPr lang="en-US">
                <a:latin typeface="Arial" charset="0"/>
              </a:rPr>
              <a:t>: standard error stream</a:t>
            </a:r>
          </a:p>
          <a:p>
            <a:pPr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>
                <a:latin typeface="Courier New" charset="0"/>
                <a:cs typeface="Courier New" charset="0"/>
              </a:rPr>
              <a:t>Hello\n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>
                <a:latin typeface="Courier New" charset="0"/>
                <a:cs typeface="Courier New" charset="0"/>
              </a:rPr>
              <a:t>) ==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fprintf(stdout, 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>
                <a:latin typeface="Courier New" charset="0"/>
                <a:cs typeface="Courier New" charset="0"/>
              </a:rPr>
              <a:t>Hello\n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scanf(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>
                <a:latin typeface="Courier New" charset="0"/>
                <a:cs typeface="Courier New" charset="0"/>
              </a:rPr>
              <a:t>%d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>
                <a:latin typeface="Courier New" charset="0"/>
                <a:cs typeface="Courier New" charset="0"/>
              </a:rPr>
              <a:t>, &amp;x) ==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fscanf(stdin, 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>
                <a:latin typeface="Courier New" charset="0"/>
                <a:cs typeface="Courier New" charset="0"/>
              </a:rPr>
              <a:t>%d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>
                <a:latin typeface="Courier New" charset="0"/>
                <a:cs typeface="Courier New" charset="0"/>
              </a:rPr>
              <a:t>, &amp;x);</a:t>
            </a:r>
          </a:p>
          <a:p>
            <a:pPr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Can write generic functions that deal either with specific file or standard input/output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E7DFB05-AC99-45B2-B5DC-FB6ECA011764}" type="datetime1">
              <a:rPr lang="en-US" smtClean="0">
                <a:latin typeface="Garamond" charset="0"/>
              </a:rPr>
              <a:t>4/13/18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DCD016F-B84D-D846-96CA-33B40BE22D67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986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End of file/error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</a:rPr>
              <a:t>Two ways to check for end of file: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Formatted I/O: Check if </a:t>
            </a:r>
            <a:r>
              <a:rPr lang="en-US" sz="2400">
                <a:latin typeface="Courier New" charset="0"/>
                <a:cs typeface="Courier New" charset="0"/>
              </a:rPr>
              <a:t>fscanf() == EOF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  <a:cs typeface="Courier New" charset="0"/>
              </a:rPr>
              <a:t>More common: do fscanf() as part of loop condition, and continue while EOF not reached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  <a:cs typeface="Courier New" charset="0"/>
              </a:rPr>
              <a:t>e.g. </a:t>
            </a:r>
            <a:r>
              <a:rPr lang="en-US" sz="2000">
                <a:latin typeface="Courier New" charset="0"/>
                <a:cs typeface="Courier New" charset="0"/>
              </a:rPr>
              <a:t>while (fscanf(fp, </a:t>
            </a:r>
            <a:r>
              <a:rPr lang="ja-JP" altLang="en-US" sz="2000">
                <a:latin typeface="Courier New" charset="0"/>
                <a:cs typeface="Courier New" charset="0"/>
              </a:rPr>
              <a:t>“</a:t>
            </a:r>
            <a:r>
              <a:rPr lang="en-US" sz="2000">
                <a:latin typeface="Courier New" charset="0"/>
                <a:cs typeface="Courier New" charset="0"/>
              </a:rPr>
              <a:t>%d</a:t>
            </a:r>
            <a:r>
              <a:rPr lang="ja-JP" altLang="en-US" sz="2000">
                <a:latin typeface="Courier New" charset="0"/>
                <a:cs typeface="Courier New" charset="0"/>
              </a:rPr>
              <a:t>”</a:t>
            </a:r>
            <a:r>
              <a:rPr lang="en-US" sz="2000">
                <a:latin typeface="Courier New" charset="0"/>
                <a:cs typeface="Courier New" charset="0"/>
              </a:rPr>
              <a:t>, &amp;y) != EOF)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Unformatted: </a:t>
            </a:r>
            <a:r>
              <a:rPr lang="en-US" sz="2400">
                <a:latin typeface="Courier New" charset="0"/>
                <a:cs typeface="Courier New" charset="0"/>
              </a:rPr>
              <a:t>feof(</a:t>
            </a:r>
            <a:r>
              <a:rPr lang="en-US" sz="2400" i="1">
                <a:latin typeface="Courier New" charset="0"/>
                <a:cs typeface="Courier New" charset="0"/>
              </a:rPr>
              <a:t>file_handle);</a:t>
            </a:r>
            <a:endParaRPr lang="en-US" sz="2400">
              <a:latin typeface="Arial" charset="0"/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  <a:cs typeface="Courier New" charset="0"/>
              </a:rPr>
              <a:t>Note: both functions indicate EOF after failed read operation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  <a:cs typeface="Courier New" charset="0"/>
              </a:rPr>
              <a:t>Must try to read data and discover that there</a:t>
            </a:r>
            <a:r>
              <a:rPr lang="ja-JP" altLang="en-US" sz="2400">
                <a:latin typeface="Arial" charset="0"/>
                <a:cs typeface="Courier New" charset="0"/>
              </a:rPr>
              <a:t>’</a:t>
            </a:r>
            <a:r>
              <a:rPr lang="en-US" sz="2400">
                <a:latin typeface="Arial" charset="0"/>
                <a:cs typeface="Courier New" charset="0"/>
              </a:rPr>
              <a:t>s nothing to read before testing for EOF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  <a:cs typeface="Courier New" charset="0"/>
              </a:rPr>
              <a:t>Checking for error (unformatted only): </a:t>
            </a:r>
            <a:r>
              <a:rPr lang="en-US" sz="2800">
                <a:latin typeface="Courier New" charset="0"/>
                <a:cs typeface="Courier New" charset="0"/>
              </a:rPr>
              <a:t>ferror(file_handle);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E640C9C-2554-4CBF-A4CE-E68C26B5874E}" type="datetime1">
              <a:rPr lang="en-US" smtClean="0">
                <a:latin typeface="Garamond" charset="0"/>
              </a:rPr>
              <a:t>4/13/18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37DBB6D-4763-CB4F-9929-3EB97B34363E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186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Character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1" charset="2"/>
              <a:buChar char="n"/>
              <a:defRPr/>
            </a:pPr>
            <a:r>
              <a:rPr lang="en-US" dirty="0" smtClean="0">
                <a:ea typeface="+mn-ea"/>
              </a:rPr>
              <a:t>Output functions: send single character to output stream</a:t>
            </a:r>
          </a:p>
          <a:p>
            <a:pPr lvl="1">
              <a:buFont typeface="Wingdings" pitchFamily="1" charset="2"/>
              <a:buChar char="n"/>
              <a:defRPr/>
            </a:pPr>
            <a:r>
              <a:rPr lang="en-US" dirty="0" smtClean="0">
                <a:ea typeface="+mn-ea"/>
              </a:rPr>
              <a:t>Not significantly different than using </a:t>
            </a:r>
            <a:r>
              <a:rPr lang="en-US" dirty="0" err="1" smtClean="0">
                <a:latin typeface="Courier New"/>
                <a:ea typeface="+mn-ea"/>
                <a:cs typeface="Courier New"/>
              </a:rPr>
              <a:t>printf</a:t>
            </a:r>
            <a:r>
              <a:rPr lang="en-US" dirty="0" smtClean="0">
                <a:latin typeface="Courier New"/>
                <a:ea typeface="+mn-ea"/>
                <a:cs typeface="Courier New"/>
              </a:rPr>
              <a:t>()/</a:t>
            </a:r>
            <a:r>
              <a:rPr lang="en-US" dirty="0" err="1" smtClean="0">
                <a:latin typeface="Courier New"/>
                <a:ea typeface="+mn-ea"/>
                <a:cs typeface="Courier New"/>
              </a:rPr>
              <a:t>fprintf</a:t>
            </a:r>
            <a:r>
              <a:rPr lang="en-US" dirty="0" smtClean="0">
                <a:latin typeface="Courier New"/>
                <a:ea typeface="+mn-ea"/>
                <a:cs typeface="Courier New"/>
              </a:rPr>
              <a:t>()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fputc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c, FILE *stream);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putchar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c);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smtClean="0"/>
              <a:t>Macro: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putchar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fputc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((c),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" pitchFamily="1" charset="2"/>
              <a:buChar char="n"/>
              <a:defRPr/>
            </a:pPr>
            <a:r>
              <a:rPr lang="en-US" dirty="0" smtClean="0">
                <a:ea typeface="+mn-ea"/>
              </a:rPr>
              <a:t>Input functions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smtClean="0"/>
              <a:t>Read single character from input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fgetc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 *stream);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3">
              <a:buFont typeface="Wingdings" pitchFamily="1" charset="2"/>
              <a:buChar char="q"/>
              <a:defRPr/>
            </a:pPr>
            <a:r>
              <a:rPr lang="en-US" dirty="0" smtClean="0"/>
              <a:t>Macro: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fgetc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smtClean="0"/>
              <a:t>Return last character to input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ungetc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c, FILE *stream);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A6B7539-6A73-4244-B026-1786BCFE3FAD}" type="datetime1">
              <a:rPr lang="en-US" smtClean="0">
                <a:latin typeface="Garamond" charset="0"/>
              </a:rPr>
              <a:t>4/13/18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05ED762-C861-6F40-866E-C36E6DFDB370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901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Common 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Read input character-by-character until EOF</a:t>
            </a:r>
          </a:p>
          <a:p>
            <a:pPr lvl="1"/>
            <a:r>
              <a:rPr lang="en-US" dirty="0">
                <a:latin typeface="Courier New" charset="0"/>
                <a:cs typeface="Courier New" charset="0"/>
              </a:rPr>
              <a:t>while ((</a:t>
            </a:r>
            <a:r>
              <a:rPr lang="en-US" dirty="0" err="1">
                <a:latin typeface="Courier New" charset="0"/>
                <a:cs typeface="Courier New" charset="0"/>
              </a:rPr>
              <a:t>ch</a:t>
            </a:r>
            <a:r>
              <a:rPr lang="en-US" dirty="0">
                <a:latin typeface="Courier New" charset="0"/>
                <a:cs typeface="Courier New" charset="0"/>
              </a:rPr>
              <a:t> = </a:t>
            </a:r>
            <a:r>
              <a:rPr lang="en-US" dirty="0" err="1" smtClean="0">
                <a:latin typeface="Courier New" charset="0"/>
                <a:cs typeface="Courier New" charset="0"/>
              </a:rPr>
              <a:t>fgetc</a:t>
            </a:r>
            <a:r>
              <a:rPr lang="en-US" dirty="0">
                <a:latin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cs typeface="Courier New" charset="0"/>
              </a:rPr>
              <a:t>fp</a:t>
            </a:r>
            <a:r>
              <a:rPr lang="en-US" dirty="0">
                <a:latin typeface="Courier New" charset="0"/>
                <a:cs typeface="Courier New" charset="0"/>
              </a:rPr>
              <a:t>)) != EOF) { … }</a:t>
            </a:r>
          </a:p>
          <a:p>
            <a:r>
              <a:rPr lang="en-US" dirty="0">
                <a:latin typeface="Arial" charset="0"/>
              </a:rPr>
              <a:t>Read character until it does not match format</a:t>
            </a:r>
          </a:p>
          <a:p>
            <a:pPr lvl="1"/>
            <a:r>
              <a:rPr lang="en-US" dirty="0">
                <a:latin typeface="Arial" charset="0"/>
              </a:rPr>
              <a:t>Example: read digits until first non-digit encountered</a:t>
            </a:r>
          </a:p>
          <a:p>
            <a:pPr lvl="1"/>
            <a:r>
              <a:rPr lang="en-US" dirty="0">
                <a:latin typeface="Courier New" charset="0"/>
                <a:cs typeface="Courier New" charset="0"/>
              </a:rPr>
              <a:t>while (</a:t>
            </a:r>
            <a:r>
              <a:rPr lang="en-US" dirty="0" err="1">
                <a:latin typeface="Courier New" charset="0"/>
                <a:cs typeface="Courier New" charset="0"/>
              </a:rPr>
              <a:t>isdigit</a:t>
            </a:r>
            <a:r>
              <a:rPr lang="en-US" dirty="0">
                <a:latin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cs typeface="Courier New" charset="0"/>
              </a:rPr>
              <a:t>ch</a:t>
            </a:r>
            <a:r>
              <a:rPr lang="en-US" dirty="0">
                <a:latin typeface="Courier New" charset="0"/>
                <a:cs typeface="Courier New" charset="0"/>
              </a:rPr>
              <a:t> = </a:t>
            </a:r>
            <a:r>
              <a:rPr lang="en-US" dirty="0" err="1" smtClean="0">
                <a:latin typeface="Courier New" charset="0"/>
                <a:cs typeface="Courier New" charset="0"/>
              </a:rPr>
              <a:t>fgetc</a:t>
            </a:r>
            <a:r>
              <a:rPr lang="en-US" dirty="0">
                <a:latin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cs typeface="Courier New" charset="0"/>
              </a:rPr>
              <a:t>fp</a:t>
            </a:r>
            <a:r>
              <a:rPr lang="en-US" dirty="0">
                <a:latin typeface="Courier New" charset="0"/>
                <a:cs typeface="Courier New" charset="0"/>
              </a:rPr>
              <a:t>))) {</a:t>
            </a:r>
          </a:p>
          <a:p>
            <a:pPr lvl="1">
              <a:buFont typeface="Wingdings" charset="0"/>
              <a:buNone/>
            </a:pPr>
            <a:r>
              <a:rPr lang="en-US" dirty="0">
                <a:latin typeface="Courier New" charset="0"/>
                <a:cs typeface="Courier New" charset="0"/>
              </a:rPr>
              <a:t>	…</a:t>
            </a:r>
          </a:p>
          <a:p>
            <a:pPr lvl="1">
              <a:buFont typeface="Wingdings" charset="0"/>
              <a:buNone/>
            </a:pPr>
            <a:r>
              <a:rPr lang="en-US" dirty="0">
                <a:latin typeface="Courier New" charset="0"/>
                <a:cs typeface="Courier New" charset="0"/>
              </a:rPr>
              <a:t>	}</a:t>
            </a:r>
          </a:p>
          <a:p>
            <a:pPr lvl="1">
              <a:buFont typeface="Wingdings" charset="0"/>
              <a:buNone/>
            </a:pPr>
            <a:r>
              <a:rPr lang="en-US" dirty="0">
                <a:latin typeface="Courier New" charset="0"/>
                <a:cs typeface="Courier New" charset="0"/>
              </a:rPr>
              <a:t>	</a:t>
            </a:r>
            <a:r>
              <a:rPr lang="en-US" dirty="0" err="1">
                <a:latin typeface="Courier New" charset="0"/>
                <a:cs typeface="Courier New" charset="0"/>
              </a:rPr>
              <a:t>ungetc</a:t>
            </a:r>
            <a:r>
              <a:rPr lang="en-US" dirty="0">
                <a:latin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cs typeface="Courier New" charset="0"/>
              </a:rPr>
              <a:t>ch</a:t>
            </a:r>
            <a:r>
              <a:rPr lang="en-US" dirty="0">
                <a:latin typeface="Courier New" charset="0"/>
                <a:cs typeface="Courier New" charset="0"/>
              </a:rPr>
              <a:t>, </a:t>
            </a:r>
            <a:r>
              <a:rPr lang="en-US" dirty="0" err="1">
                <a:latin typeface="Courier New" charset="0"/>
                <a:cs typeface="Courier New" charset="0"/>
              </a:rPr>
              <a:t>fp</a:t>
            </a:r>
            <a:r>
              <a:rPr lang="en-US" dirty="0">
                <a:latin typeface="Courier New" charset="0"/>
                <a:cs typeface="Courier New" charset="0"/>
              </a:rPr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AF9B9BB-7FDF-407D-B491-6725D87AE0D8}" type="datetime1">
              <a:rPr lang="en-US" smtClean="0">
                <a:latin typeface="Garamond" charset="0"/>
              </a:rPr>
              <a:t>4/13/18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9A5E9FA-7AA8-B34D-AFCB-62CDF16E63C6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812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Line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300" dirty="0">
                <a:latin typeface="Arial" charset="0"/>
              </a:rPr>
              <a:t>Output functions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Arial" charset="0"/>
              </a:rPr>
              <a:t>Not significantly different than using </a:t>
            </a:r>
            <a:r>
              <a:rPr lang="en-US" sz="2000" dirty="0" err="1" smtClean="0">
                <a:latin typeface="Courier New"/>
                <a:cs typeface="Courier New"/>
              </a:rPr>
              <a:t>printf</a:t>
            </a:r>
            <a:r>
              <a:rPr lang="en-US" sz="2000" dirty="0" smtClean="0">
                <a:latin typeface="Courier New"/>
                <a:cs typeface="Courier New"/>
              </a:rPr>
              <a:t>()/</a:t>
            </a:r>
            <a:r>
              <a:rPr lang="en-US" sz="2000" dirty="0" err="1" smtClean="0">
                <a:latin typeface="Courier New"/>
                <a:cs typeface="Courier New"/>
              </a:rPr>
              <a:t>fprintf</a:t>
            </a:r>
            <a:r>
              <a:rPr lang="en-US" sz="2000" dirty="0" smtClean="0">
                <a:latin typeface="Courier New"/>
                <a:cs typeface="Courier New"/>
              </a:rPr>
              <a:t>()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Arial" charset="0"/>
              </a:rPr>
              <a:t>Write </a:t>
            </a:r>
            <a:r>
              <a:rPr lang="en-US" sz="2000" dirty="0">
                <a:latin typeface="Arial" charset="0"/>
              </a:rPr>
              <a:t>string + newline to </a:t>
            </a:r>
            <a:r>
              <a:rPr lang="en-US" sz="2000" dirty="0" err="1">
                <a:latin typeface="Arial" charset="0"/>
              </a:rPr>
              <a:t>stdout</a:t>
            </a:r>
            <a:r>
              <a:rPr lang="en-US" sz="2000" dirty="0">
                <a:latin typeface="Arial" charset="0"/>
              </a:rPr>
              <a:t>: 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Courier New" charset="0"/>
                <a:cs typeface="Courier New" charset="0"/>
              </a:rPr>
              <a:t>	</a:t>
            </a:r>
            <a:r>
              <a:rPr lang="en-US" sz="2000" dirty="0" err="1">
                <a:latin typeface="Courier New" charset="0"/>
                <a:cs typeface="Courier New" charset="0"/>
              </a:rPr>
              <a:t>int</a:t>
            </a:r>
            <a:r>
              <a:rPr lang="en-US" sz="2000" dirty="0">
                <a:latin typeface="Courier New" charset="0"/>
                <a:cs typeface="Courier New" charset="0"/>
              </a:rPr>
              <a:t> puts(</a:t>
            </a:r>
            <a:r>
              <a:rPr lang="en-US" sz="2000" dirty="0" err="1">
                <a:latin typeface="Courier New" charset="0"/>
                <a:cs typeface="Courier New" charset="0"/>
              </a:rPr>
              <a:t>const</a:t>
            </a:r>
            <a:r>
              <a:rPr lang="en-US" sz="2000" dirty="0">
                <a:latin typeface="Courier New" charset="0"/>
                <a:cs typeface="Courier New" charset="0"/>
              </a:rPr>
              <a:t> char *s);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Write string (</a:t>
            </a:r>
            <a:r>
              <a:rPr lang="en-US" sz="2000" i="1" dirty="0">
                <a:latin typeface="Arial" charset="0"/>
              </a:rPr>
              <a:t>no guaranteed newline) </a:t>
            </a:r>
            <a:r>
              <a:rPr lang="en-US" sz="2000" dirty="0">
                <a:latin typeface="Arial" charset="0"/>
              </a:rPr>
              <a:t>to stream: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</a:t>
            </a:r>
            <a:r>
              <a:rPr lang="en-US" sz="2000" dirty="0" err="1">
                <a:latin typeface="Courier New" charset="0"/>
                <a:cs typeface="Courier New" charset="0"/>
              </a:rPr>
              <a:t>int</a:t>
            </a:r>
            <a:r>
              <a:rPr lang="en-US" sz="2000" dirty="0">
                <a:latin typeface="Courier New" charset="0"/>
                <a:cs typeface="Courier New" charset="0"/>
              </a:rPr>
              <a:t> </a:t>
            </a:r>
            <a:r>
              <a:rPr lang="en-US" sz="2000" dirty="0" err="1">
                <a:latin typeface="Courier New" charset="0"/>
                <a:cs typeface="Courier New" charset="0"/>
              </a:rPr>
              <a:t>fputs</a:t>
            </a:r>
            <a:r>
              <a:rPr lang="en-US" sz="2000" dirty="0">
                <a:latin typeface="Courier New" charset="0"/>
                <a:cs typeface="Courier New" charset="0"/>
              </a:rPr>
              <a:t>(</a:t>
            </a:r>
            <a:r>
              <a:rPr lang="en-US" sz="2000" dirty="0" err="1">
                <a:latin typeface="Courier New" charset="0"/>
                <a:cs typeface="Courier New" charset="0"/>
              </a:rPr>
              <a:t>const</a:t>
            </a:r>
            <a:r>
              <a:rPr lang="en-US" sz="2000" dirty="0">
                <a:latin typeface="Courier New" charset="0"/>
                <a:cs typeface="Courier New" charset="0"/>
              </a:rPr>
              <a:t> char *s, 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Courier New" charset="0"/>
                <a:cs typeface="Courier New" charset="0"/>
              </a:rPr>
              <a:t>			FILE *stream);</a:t>
            </a: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300" dirty="0">
                <a:latin typeface="Arial" charset="0"/>
              </a:rPr>
              <a:t>Input functions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Could use </a:t>
            </a:r>
            <a:r>
              <a:rPr lang="en-US" sz="2000" dirty="0" err="1">
                <a:latin typeface="Courier New" charset="0"/>
                <a:cs typeface="Courier New" charset="0"/>
              </a:rPr>
              <a:t>scanf</a:t>
            </a:r>
            <a:r>
              <a:rPr lang="en-US" sz="2000" dirty="0">
                <a:latin typeface="Courier New" charset="0"/>
                <a:cs typeface="Courier New" charset="0"/>
              </a:rPr>
              <a:t>(</a:t>
            </a:r>
            <a:r>
              <a:rPr lang="ja-JP" altLang="en-US" sz="2000" dirty="0">
                <a:latin typeface="Courier New" charset="0"/>
                <a:cs typeface="Courier New" charset="0"/>
              </a:rPr>
              <a:t>“</a:t>
            </a:r>
            <a:r>
              <a:rPr lang="en-US" sz="2000" dirty="0">
                <a:latin typeface="Courier New" charset="0"/>
                <a:cs typeface="Courier New" charset="0"/>
              </a:rPr>
              <a:t>%[^\n]", </a:t>
            </a:r>
            <a:r>
              <a:rPr lang="en-US" sz="2000" dirty="0" err="1">
                <a:latin typeface="Courier New" charset="0"/>
                <a:cs typeface="Courier New" charset="0"/>
              </a:rPr>
              <a:t>str</a:t>
            </a:r>
            <a:r>
              <a:rPr lang="en-US" sz="2000" dirty="0">
                <a:latin typeface="Courier New" charset="0"/>
                <a:cs typeface="Courier New" charset="0"/>
              </a:rPr>
              <a:t>);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Read line from </a:t>
            </a:r>
            <a:r>
              <a:rPr lang="en-US" sz="2000" dirty="0" err="1">
                <a:latin typeface="Arial" charset="0"/>
              </a:rPr>
              <a:t>stdin</a:t>
            </a:r>
            <a:r>
              <a:rPr lang="en-US" sz="2000" dirty="0">
                <a:latin typeface="Arial" charset="0"/>
              </a:rPr>
              <a:t>, up to first newline: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</a:t>
            </a:r>
            <a:r>
              <a:rPr lang="en-US" sz="2000" dirty="0">
                <a:latin typeface="Courier New" charset="0"/>
                <a:cs typeface="Courier New" charset="0"/>
              </a:rPr>
              <a:t>char *gets(char *s);</a:t>
            </a:r>
            <a:endParaRPr lang="en-US" sz="2000" dirty="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Read line from stream: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</a:t>
            </a:r>
            <a:r>
              <a:rPr lang="en-US" sz="2000" dirty="0">
                <a:latin typeface="Courier New" charset="0"/>
                <a:cs typeface="Courier New" charset="0"/>
              </a:rPr>
              <a:t>char *</a:t>
            </a:r>
            <a:r>
              <a:rPr lang="en-US" sz="2000" dirty="0" err="1">
                <a:latin typeface="Courier New" charset="0"/>
                <a:cs typeface="Courier New" charset="0"/>
              </a:rPr>
              <a:t>fgets</a:t>
            </a:r>
            <a:r>
              <a:rPr lang="en-US" sz="2000" dirty="0">
                <a:latin typeface="Courier New" charset="0"/>
                <a:cs typeface="Courier New" charset="0"/>
              </a:rPr>
              <a:t>(char *s, </a:t>
            </a:r>
            <a:r>
              <a:rPr lang="en-US" sz="2000" dirty="0" err="1">
                <a:latin typeface="Courier New" charset="0"/>
                <a:cs typeface="Courier New" charset="0"/>
              </a:rPr>
              <a:t>int</a:t>
            </a:r>
            <a:r>
              <a:rPr lang="en-US" sz="2000" dirty="0">
                <a:latin typeface="Courier New" charset="0"/>
                <a:cs typeface="Courier New" charset="0"/>
              </a:rPr>
              <a:t> n,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Courier New" charset="0"/>
                <a:cs typeface="Courier New" charset="0"/>
              </a:rPr>
              <a:t>			  FILE *stream);</a:t>
            </a:r>
          </a:p>
          <a:p>
            <a:pPr lvl="2">
              <a:lnSpc>
                <a:spcPct val="80000"/>
              </a:lnSpc>
            </a:pPr>
            <a:r>
              <a:rPr lang="en-US" sz="1700" dirty="0" err="1">
                <a:latin typeface="Courier New" charset="0"/>
                <a:cs typeface="Courier New" charset="0"/>
              </a:rPr>
              <a:t>fgets</a:t>
            </a:r>
            <a:r>
              <a:rPr lang="en-US" sz="1700" dirty="0">
                <a:latin typeface="Courier New" charset="0"/>
                <a:cs typeface="Courier New" charset="0"/>
              </a:rPr>
              <a:t>()</a:t>
            </a:r>
            <a:r>
              <a:rPr lang="en-US" sz="1700" dirty="0">
                <a:latin typeface="Arial" charset="0"/>
              </a:rPr>
              <a:t> can limit # characters read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Automatically null terminates, so it will read up to n-1 characters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Will read newline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D773A2B-4A8A-40AF-BDE8-63D0BDE09BF1}" type="datetime1">
              <a:rPr lang="en-US" smtClean="0">
                <a:latin typeface="Garamond" charset="0"/>
              </a:rPr>
              <a:t>4/13/18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4AD7CD-560A-3D41-9951-A16E92A2B135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177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1" charset="2"/>
              <a:buChar char="n"/>
              <a:defRPr/>
            </a:pPr>
            <a:r>
              <a:rPr lang="en-US" sz="3800" dirty="0" smtClean="0">
                <a:ea typeface="+mn-ea"/>
              </a:rPr>
              <a:t>Show the output of the following short program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sz="3200" dirty="0" smtClean="0"/>
              <a:t>Input: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Test Input    1    23 4 5\n</a:t>
            </a:r>
            <a:endParaRPr lang="en-US" sz="3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defRPr/>
            </a:pPr>
            <a:endParaRPr lang="en-US" dirty="0" smtClean="0">
              <a:ea typeface="+mn-ea"/>
            </a:endParaRP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void main() {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char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c;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char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buffer[50];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= 0;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while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((c =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fgetc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stdin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)) != '\n') {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if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(c != ' ') {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	buffer[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++] = c;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}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}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buffer[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] = '\0';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fputs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(buffer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stdout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1687B36-9222-49D9-B361-8777FFEF436A}" type="datetime1">
              <a:rPr lang="en-US" smtClean="0">
                <a:latin typeface="Garamond" charset="0"/>
              </a:rPr>
              <a:t>4/13/18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D22C102-46E5-CC4C-9EA7-0C4D03F0DD31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  <p:sp>
        <p:nvSpPr>
          <p:cNvPr id="23559" name="TextBox 1"/>
          <p:cNvSpPr txBox="1">
            <a:spLocks noChangeArrowheads="1"/>
          </p:cNvSpPr>
          <p:nvPr/>
        </p:nvSpPr>
        <p:spPr bwMode="auto">
          <a:xfrm>
            <a:off x="4419600" y="2133600"/>
            <a:ext cx="2209800" cy="6461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Output:</a:t>
            </a:r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 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TestInput12345</a:t>
            </a:r>
            <a:endParaRPr lang="en-US" sz="1800" b="1" u="sng">
              <a:solidFill>
                <a:srgbClr val="FF0000"/>
              </a:solidFill>
              <a:latin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839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820988"/>
            <a:ext cx="8229600" cy="3311525"/>
          </a:xfrm>
        </p:spPr>
        <p:txBody>
          <a:bodyPr>
            <a:normAutofit fontScale="77500" lnSpcReduction="20000"/>
          </a:bodyPr>
          <a:lstStyle/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void main() {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char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[25];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for 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0;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&lt; 5;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++) {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fgets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, 24,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strcat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, "\n");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fputs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8E991C4-AF76-4277-AEE4-2299CA6D831C}" type="datetime1">
              <a:rPr lang="en-US" smtClean="0">
                <a:latin typeface="Garamond" charset="0"/>
              </a:rPr>
              <a:t>4/13/18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C337C08-C595-8047-94A2-003651670499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1066800"/>
            <a:ext cx="8229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0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1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1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1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1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1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cs typeface="Courier New" pitchFamily="49" charset="0"/>
              </a:rPr>
              <a:t>Input: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Test1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Test 2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abcdefghijklmnopqrstuvwxyz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This is a test of the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fgets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function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584" name="TextBox 7"/>
          <p:cNvSpPr txBox="1">
            <a:spLocks noChangeArrowheads="1"/>
          </p:cNvSpPr>
          <p:nvPr/>
        </p:nvSpPr>
        <p:spPr bwMode="auto">
          <a:xfrm>
            <a:off x="5715000" y="2971800"/>
            <a:ext cx="3429000" cy="25860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Output: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Test1</a:t>
            </a:r>
          </a:p>
          <a:p>
            <a:endParaRPr lang="en-US" sz="18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Test 2</a:t>
            </a:r>
          </a:p>
          <a:p>
            <a:endParaRPr lang="en-US" sz="18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abcdefghijklmnopqrstuvw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xyz</a:t>
            </a:r>
          </a:p>
          <a:p>
            <a:endParaRPr lang="en-US" sz="18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This is a test of the f </a:t>
            </a:r>
          </a:p>
        </p:txBody>
      </p:sp>
    </p:spTree>
    <p:extLst>
      <p:ext uri="{BB962C8B-B14F-4D97-AF65-F5344CB8AC3E}">
        <p14:creationId xmlns:p14="http://schemas.microsoft.com/office/powerpoint/2010/main" val="166846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 fontScale="62500" lnSpcReduction="20000"/>
          </a:bodyPr>
          <a:lstStyle/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Input: 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1024Some other stuff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void main() {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char c;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char buffer[50];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n = 0;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isdigit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in &lt;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ctype.h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&gt; 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while 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isdigit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(c =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getchar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())) {	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n = n * 10 + (c - 48);	// Hint: '0' = 48 	}					// (ASCII value)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ungetc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(c,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fgets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(buffer, 50,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("n = %d, n * 2 = %d\n", n, n * 2);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("buffer = %s\n", buffer);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149BA6C-70AD-4913-AB06-38AD5D8BF0C8}" type="datetime1">
              <a:rPr lang="en-US" smtClean="0">
                <a:latin typeface="Garamond" charset="0"/>
              </a:rPr>
              <a:t>4/13/18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85C3273-1E22-2749-A912-38741448CAF8}" type="slidenum">
              <a:rPr lang="en-US">
                <a:latin typeface="Garamond" charset="0"/>
              </a:rPr>
              <a:pPr eaLnBrk="1" hangingPunct="1"/>
              <a:t>18</a:t>
            </a:fld>
            <a:endParaRPr lang="en-US">
              <a:latin typeface="Garamond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876800" y="838200"/>
            <a:ext cx="3962400" cy="12001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Output: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n = 1024, n * 2 = 2048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buffer = Some other stuff</a:t>
            </a:r>
          </a:p>
          <a:p>
            <a:endParaRPr lang="en-US" sz="18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237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Next time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 smtClean="0">
                <a:latin typeface="Arial" charset="0"/>
              </a:rPr>
              <a:t>Finish character </a:t>
            </a:r>
            <a:r>
              <a:rPr lang="en-US" sz="2800" dirty="0" smtClean="0">
                <a:latin typeface="Arial" charset="0"/>
              </a:rPr>
              <a:t>and line I/</a:t>
            </a:r>
            <a:r>
              <a:rPr lang="en-US" sz="2800" dirty="0" smtClean="0">
                <a:latin typeface="Arial" charset="0"/>
              </a:rPr>
              <a:t>O</a:t>
            </a:r>
          </a:p>
          <a:p>
            <a:pPr>
              <a:lnSpc>
                <a:spcPct val="80000"/>
              </a:lnSpc>
            </a:pPr>
            <a:r>
              <a:rPr lang="en-US" sz="2800" smtClean="0">
                <a:latin typeface="Arial" charset="0"/>
              </a:rPr>
              <a:t>Bitwise operators</a:t>
            </a:r>
            <a:endParaRPr lang="en-US" sz="2800" dirty="0" smtClean="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6 graded; </a:t>
            </a:r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 due Wed 4/18</a:t>
            </a:r>
          </a:p>
          <a:p>
            <a:pPr lvl="1"/>
            <a:r>
              <a:rPr lang="en-US" dirty="0">
                <a:latin typeface="Arial" charset="0"/>
              </a:rPr>
              <a:t>Program 7 due </a:t>
            </a:r>
            <a:r>
              <a:rPr lang="en-US" dirty="0" smtClean="0">
                <a:latin typeface="Arial" charset="0"/>
              </a:rPr>
              <a:t>today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Program 8 to be posted; due 4/</a:t>
            </a:r>
            <a:r>
              <a:rPr lang="en-US" dirty="0" smtClean="0">
                <a:latin typeface="Arial" charset="0"/>
              </a:rPr>
              <a:t>23</a:t>
            </a:r>
          </a:p>
          <a:p>
            <a:pPr lvl="1"/>
            <a:r>
              <a:rPr lang="en-US" dirty="0">
                <a:latin typeface="Arial" charset="0"/>
              </a:rPr>
              <a:t>No lecture Monday 4/16 (Patriots Day)</a:t>
            </a:r>
          </a:p>
          <a:p>
            <a:pPr lvl="1"/>
            <a:endParaRPr lang="en-US" dirty="0">
              <a:latin typeface="Arial" charset="0"/>
            </a:endParaRPr>
          </a:p>
          <a:p>
            <a:pPr lvl="2">
              <a:defRPr/>
            </a:pPr>
            <a:endParaRPr lang="en-US" sz="2000" dirty="0">
              <a:latin typeface="Arial" charset="0"/>
            </a:endParaRPr>
          </a:p>
          <a:p>
            <a:pPr lvl="2">
              <a:lnSpc>
                <a:spcPct val="80000"/>
              </a:lnSpc>
            </a:pPr>
            <a:endParaRPr lang="en-US" sz="2000" dirty="0">
              <a:latin typeface="Arial" charset="0"/>
            </a:endParaRPr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fld id="{C1B97C92-26B1-3D41-A964-930283DBF830}" type="datetime1">
              <a:rPr lang="en-US" sz="1200" smtClean="0"/>
              <a:t>4/13/18</a:t>
            </a:fld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fld id="{843FFED0-5613-D747-AC8F-CF84A7339BF4}" type="slidenum">
              <a:rPr lang="en-US" sz="1200"/>
              <a:pPr eaLnBrk="0" hangingPunct="0"/>
              <a:t>19</a:t>
            </a:fld>
            <a:endParaRPr lang="en-US" sz="12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Program 6 graded; </a:t>
            </a:r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 due </a:t>
            </a:r>
            <a:r>
              <a:rPr lang="en-US" dirty="0" smtClean="0">
                <a:latin typeface="Arial" charset="0"/>
              </a:rPr>
              <a:t>Wed 4/18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Program 7 </a:t>
            </a:r>
            <a:r>
              <a:rPr lang="en-US" dirty="0" smtClean="0">
                <a:latin typeface="Arial" charset="0"/>
              </a:rPr>
              <a:t>due </a:t>
            </a:r>
            <a:r>
              <a:rPr lang="en-US" dirty="0" smtClean="0">
                <a:latin typeface="Arial" charset="0"/>
              </a:rPr>
              <a:t>today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Program 8 to be posted; due 4/23</a:t>
            </a:r>
          </a:p>
          <a:p>
            <a:pPr lvl="1"/>
            <a:r>
              <a:rPr lang="en-US" dirty="0" smtClean="0">
                <a:latin typeface="Arial" charset="0"/>
              </a:rPr>
              <a:t>No lecture Monday 4/16 (Patriots Day)</a:t>
            </a:r>
            <a:endParaRPr lang="en-US" dirty="0">
              <a:latin typeface="Arial" charset="0"/>
            </a:endParaRPr>
          </a:p>
          <a:p>
            <a:r>
              <a:rPr lang="en-US" dirty="0" smtClean="0"/>
              <a:t>Today’s class</a:t>
            </a:r>
          </a:p>
          <a:p>
            <a:pPr lvl="1"/>
            <a:r>
              <a:rPr lang="en-US" dirty="0" smtClean="0"/>
              <a:t>Continue with file </a:t>
            </a:r>
            <a:r>
              <a:rPr lang="en-US" dirty="0" smtClean="0"/>
              <a:t>I/</a:t>
            </a:r>
            <a:r>
              <a:rPr lang="en-US" dirty="0" smtClean="0"/>
              <a:t>O</a:t>
            </a:r>
          </a:p>
          <a:p>
            <a:pPr lvl="1"/>
            <a:r>
              <a:rPr lang="en-US" dirty="0" smtClean="0"/>
              <a:t>Character &amp; line I/O</a:t>
            </a:r>
            <a:endParaRPr lang="en-US" dirty="0" smtClean="0"/>
          </a:p>
        </p:txBody>
      </p:sp>
      <p:sp>
        <p:nvSpPr>
          <p:cNvPr id="41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CAFD7E4-25E5-8E48-9FE7-D058572F5656}" type="datetime1">
              <a:rPr lang="en-US" sz="1200" smtClean="0"/>
              <a:t>4/13/18</a:t>
            </a:fld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28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3B20B38-DAD4-524E-BA8C-1CAA6086D639}" type="slidenum">
              <a:rPr lang="en-US" sz="1200" smtClean="0"/>
              <a:pPr/>
              <a:t>2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File I/O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Open file: </a:t>
            </a:r>
            <a:r>
              <a:rPr lang="en-US" dirty="0">
                <a:latin typeface="Courier New" charset="0"/>
                <a:cs typeface="Courier New" charset="0"/>
              </a:rPr>
              <a:t>FILE *</a:t>
            </a:r>
            <a:r>
              <a:rPr lang="en-US" dirty="0" err="1">
                <a:latin typeface="Courier New" charset="0"/>
                <a:cs typeface="Courier New" charset="0"/>
              </a:rPr>
              <a:t>fopen</a:t>
            </a:r>
            <a:r>
              <a:rPr lang="en-US" dirty="0">
                <a:latin typeface="Courier New" charset="0"/>
                <a:cs typeface="Courier New" charset="0"/>
              </a:rPr>
              <a:t>(</a:t>
            </a:r>
            <a:r>
              <a:rPr lang="en-US" i="1" dirty="0">
                <a:latin typeface="Arial" charset="0"/>
              </a:rPr>
              <a:t>filename</a:t>
            </a:r>
            <a:r>
              <a:rPr lang="en-US" dirty="0">
                <a:latin typeface="Arial" charset="0"/>
              </a:rPr>
              <a:t>, </a:t>
            </a:r>
            <a:r>
              <a:rPr lang="en-US" i="1" dirty="0" err="1">
                <a:latin typeface="Arial" charset="0"/>
              </a:rPr>
              <a:t>file_access</a:t>
            </a:r>
            <a:r>
              <a:rPr lang="en-US" dirty="0" smtClean="0">
                <a:latin typeface="Courier New" charset="0"/>
                <a:cs typeface="Courier New" charset="0"/>
              </a:rPr>
              <a:t>)</a:t>
            </a:r>
          </a:p>
          <a:p>
            <a:pPr lvl="1"/>
            <a:r>
              <a:rPr lang="en-US" dirty="0" smtClean="0">
                <a:cs typeface="Courier New" charset="0"/>
              </a:rPr>
              <a:t>Returns </a:t>
            </a:r>
            <a:r>
              <a:rPr lang="en-US" dirty="0" smtClean="0">
                <a:latin typeface="Courier New" charset="0"/>
                <a:cs typeface="Courier New" charset="0"/>
              </a:rPr>
              <a:t>NULL</a:t>
            </a:r>
            <a:r>
              <a:rPr lang="en-US" dirty="0" smtClean="0">
                <a:cs typeface="Courier New" charset="0"/>
              </a:rPr>
              <a:t> if file can’t be opened</a:t>
            </a:r>
            <a:endParaRPr lang="en-US" dirty="0">
              <a:cs typeface="Courier New" charset="0"/>
            </a:endParaRPr>
          </a:p>
          <a:p>
            <a:r>
              <a:rPr lang="en-US" dirty="0">
                <a:latin typeface="Arial" charset="0"/>
              </a:rPr>
              <a:t>Close file: </a:t>
            </a:r>
            <a:r>
              <a:rPr lang="en-US" dirty="0" err="1">
                <a:latin typeface="Courier New" charset="0"/>
                <a:cs typeface="Courier New" charset="0"/>
              </a:rPr>
              <a:t>fclose</a:t>
            </a:r>
            <a:r>
              <a:rPr lang="en-US" dirty="0">
                <a:latin typeface="Arial" charset="0"/>
              </a:rPr>
              <a:t>(</a:t>
            </a:r>
            <a:r>
              <a:rPr lang="en-US" i="1" dirty="0" err="1">
                <a:latin typeface="Arial" charset="0"/>
              </a:rPr>
              <a:t>file_handle</a:t>
            </a:r>
            <a:r>
              <a:rPr lang="en-US" dirty="0">
                <a:latin typeface="Arial" charset="0"/>
              </a:rPr>
              <a:t>)</a:t>
            </a:r>
          </a:p>
          <a:p>
            <a:pPr lvl="1"/>
            <a:endParaRPr lang="en-US" dirty="0">
              <a:latin typeface="Arial" charset="0"/>
            </a:endParaRPr>
          </a:p>
          <a:p>
            <a:endParaRPr lang="en-US" dirty="0">
              <a:latin typeface="Courier New" charset="0"/>
              <a:cs typeface="Courier New" charset="0"/>
            </a:endParaRP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26586C8-69C4-499B-A7D2-0DAAD4CFD8FB}" type="datetime1">
              <a:rPr lang="en-US" smtClean="0">
                <a:latin typeface="Garamond" charset="0"/>
              </a:rPr>
              <a:t>4/13/18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A0F4C71-8329-044C-9869-B3E760673AD7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962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of basic file function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Font typeface="Wingdings" pitchFamily="2" charset="2"/>
              <a:buNone/>
              <a:tabLst>
                <a:tab pos="457200" algn="l"/>
                <a:tab pos="685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void main() {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FILE *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// Open text file for reading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("in.txt", "r");	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if 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== NULL) {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("Error: could not open in.txt");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return;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// CODE TO EXECUTE IF FILE OPENS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fclose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		// Close file when done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E82F98C-1241-7A49-8FFE-BEB6AC06193E}" type="datetime1">
              <a:rPr lang="en-US" sz="1200" smtClean="0">
                <a:latin typeface="Garamond" charset="0"/>
              </a:rPr>
              <a:t>4/13/18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5DD7AA4-AE9B-0E45-B0AC-0044A3255C29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112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File i/o function calls: formatted I/O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498792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Courier New" charset="0"/>
                <a:cs typeface="Courier New" charset="0"/>
              </a:rPr>
              <a:t>fprintf(</a:t>
            </a:r>
            <a:r>
              <a:rPr lang="en-US" sz="2200" i="1">
                <a:solidFill>
                  <a:srgbClr val="0000FF"/>
                </a:solidFill>
                <a:latin typeface="Arial" charset="0"/>
              </a:rPr>
              <a:t>file_handle</a:t>
            </a:r>
            <a:r>
              <a:rPr lang="en-US" sz="2200" i="1">
                <a:latin typeface="Arial" charset="0"/>
              </a:rPr>
              <a:t>, format_specifier, 0+ variables</a:t>
            </a:r>
            <a:r>
              <a:rPr lang="en-US">
                <a:latin typeface="Courier New" charset="0"/>
                <a:cs typeface="Courier New" charset="0"/>
              </a:rPr>
              <a:t>)</a:t>
            </a:r>
          </a:p>
          <a:p>
            <a:r>
              <a:rPr lang="en-US" i="1">
                <a:solidFill>
                  <a:srgbClr val="0000FF"/>
                </a:solidFill>
                <a:latin typeface="Arial" charset="0"/>
                <a:cs typeface="Courier New" charset="0"/>
              </a:rPr>
              <a:t>file_handle</a:t>
            </a:r>
            <a:r>
              <a:rPr lang="en-US" i="1">
                <a:latin typeface="Arial" charset="0"/>
                <a:cs typeface="Courier New" charset="0"/>
              </a:rPr>
              <a:t>:</a:t>
            </a:r>
            <a:r>
              <a:rPr lang="en-US">
                <a:latin typeface="Arial" charset="0"/>
                <a:cs typeface="Courier New" charset="0"/>
              </a:rPr>
              <a:t> address returned by </a:t>
            </a:r>
            <a:r>
              <a:rPr lang="en-US">
                <a:latin typeface="Courier New" charset="0"/>
                <a:cs typeface="Courier New" charset="0"/>
              </a:rPr>
              <a:t>fopen()</a:t>
            </a:r>
          </a:p>
          <a:p>
            <a:r>
              <a:rPr lang="en-US">
                <a:latin typeface="Arial" charset="0"/>
                <a:cs typeface="Courier New" charset="0"/>
              </a:rPr>
              <a:t>Other arguments are same as </a:t>
            </a:r>
            <a:r>
              <a:rPr lang="en-US">
                <a:latin typeface="Courier New" charset="0"/>
                <a:cs typeface="Courier New" charset="0"/>
              </a:rPr>
              <a:t>printf()</a:t>
            </a:r>
          </a:p>
          <a:p>
            <a:r>
              <a:rPr lang="en-US">
                <a:latin typeface="Arial" charset="0"/>
                <a:cs typeface="Courier New" charset="0"/>
              </a:rPr>
              <a:t>Example: </a:t>
            </a:r>
            <a:r>
              <a:rPr lang="en-US" b="1">
                <a:latin typeface="Courier New" charset="0"/>
                <a:cs typeface="Courier New" charset="0"/>
              </a:rPr>
              <a:t>fprintf(</a:t>
            </a: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fp</a:t>
            </a:r>
            <a:r>
              <a:rPr lang="en-US" b="1">
                <a:latin typeface="Courier New" charset="0"/>
                <a:cs typeface="Courier New" charset="0"/>
              </a:rPr>
              <a:t>, "x = %d", x);</a:t>
            </a:r>
          </a:p>
          <a:p>
            <a:endParaRPr lang="en-US">
              <a:latin typeface="Arial" charset="0"/>
              <a:cs typeface="Courier New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Courier New" charset="0"/>
                <a:cs typeface="Courier New" charset="0"/>
              </a:rPr>
              <a:t>fscanf(</a:t>
            </a:r>
            <a:r>
              <a:rPr lang="en-US" sz="2200" i="1">
                <a:solidFill>
                  <a:srgbClr val="0000FF"/>
                </a:solidFill>
                <a:latin typeface="Arial" charset="0"/>
              </a:rPr>
              <a:t>file_handle</a:t>
            </a:r>
            <a:r>
              <a:rPr lang="en-US" sz="2200" i="1">
                <a:latin typeface="Arial" charset="0"/>
              </a:rPr>
              <a:t>, format_specifier, 0 or more variables</a:t>
            </a:r>
            <a:r>
              <a:rPr lang="en-US">
                <a:latin typeface="Courier New" charset="0"/>
                <a:cs typeface="Courier New" charset="0"/>
              </a:rPr>
              <a:t>)</a:t>
            </a:r>
          </a:p>
          <a:p>
            <a:r>
              <a:rPr lang="en-US" i="1">
                <a:solidFill>
                  <a:srgbClr val="0000FF"/>
                </a:solidFill>
                <a:latin typeface="Arial" charset="0"/>
                <a:cs typeface="Courier New" charset="0"/>
              </a:rPr>
              <a:t>file_handle</a:t>
            </a:r>
            <a:r>
              <a:rPr lang="en-US" i="1">
                <a:latin typeface="Arial" charset="0"/>
                <a:cs typeface="Courier New" charset="0"/>
              </a:rPr>
              <a:t>:</a:t>
            </a:r>
            <a:r>
              <a:rPr lang="en-US">
                <a:latin typeface="Arial" charset="0"/>
                <a:cs typeface="Courier New" charset="0"/>
              </a:rPr>
              <a:t> address returned by </a:t>
            </a:r>
            <a:r>
              <a:rPr lang="en-US">
                <a:latin typeface="Courier New" charset="0"/>
                <a:cs typeface="Courier New" charset="0"/>
              </a:rPr>
              <a:t>fopen()</a:t>
            </a:r>
          </a:p>
          <a:p>
            <a:r>
              <a:rPr lang="en-US">
                <a:latin typeface="Arial" charset="0"/>
                <a:cs typeface="Courier New" charset="0"/>
              </a:rPr>
              <a:t>Other arguments are same as scanf()</a:t>
            </a:r>
          </a:p>
          <a:p>
            <a:r>
              <a:rPr lang="en-US">
                <a:latin typeface="Arial" charset="0"/>
                <a:cs typeface="Courier New" charset="0"/>
              </a:rPr>
              <a:t>Example: </a:t>
            </a:r>
            <a:r>
              <a:rPr lang="en-US" b="1">
                <a:latin typeface="Courier New" charset="0"/>
                <a:cs typeface="Courier New" charset="0"/>
              </a:rPr>
              <a:t>fscanf(</a:t>
            </a: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fp</a:t>
            </a:r>
            <a:r>
              <a:rPr lang="en-US" b="1">
                <a:latin typeface="Courier New" charset="0"/>
                <a:cs typeface="Courier New" charset="0"/>
              </a:rPr>
              <a:t>, "%d%d", &amp;a, &amp;b);</a:t>
            </a:r>
            <a:endParaRPr lang="en-US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endParaRPr lang="en-US">
              <a:latin typeface="Courier New" charset="0"/>
              <a:cs typeface="Courier New" charset="0"/>
            </a:endParaRP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5F8AFB1-8A9A-7C48-AE6E-7AD0FAC65DEC}" type="datetime1">
              <a:rPr lang="en-US" sz="1200" smtClean="0">
                <a:latin typeface="Garamond" charset="0"/>
              </a:rPr>
              <a:t>4/13/18</a:t>
            </a:fld>
            <a:endParaRPr lang="en-US" sz="1200">
              <a:latin typeface="Garamond" charset="0"/>
            </a:endParaRPr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0ECFD07-42DF-5541-B6D1-49A890F60819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8755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File I/O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Write a program to:</a:t>
            </a:r>
          </a:p>
          <a:p>
            <a:pPr lvl="1"/>
            <a:r>
              <a:rPr lang="en-US">
                <a:latin typeface="Arial" charset="0"/>
              </a:rPr>
              <a:t>Read three integer values from the file </a:t>
            </a:r>
            <a:r>
              <a:rPr lang="en-US">
                <a:latin typeface="Courier New" charset="0"/>
                <a:cs typeface="Courier New" charset="0"/>
              </a:rPr>
              <a:t>myinput.txt</a:t>
            </a:r>
          </a:p>
          <a:p>
            <a:pPr lvl="1"/>
            <a:r>
              <a:rPr lang="en-US">
                <a:latin typeface="Arial" charset="0"/>
              </a:rPr>
              <a:t>Determine sum and average</a:t>
            </a:r>
          </a:p>
          <a:p>
            <a:pPr lvl="1"/>
            <a:r>
              <a:rPr lang="en-US">
                <a:latin typeface="Arial" charset="0"/>
              </a:rPr>
              <a:t>Write the original three values as well as the sum and average to the file </a:t>
            </a:r>
            <a:r>
              <a:rPr lang="en-US">
                <a:latin typeface="Courier New" charset="0"/>
                <a:cs typeface="Courier New" charset="0"/>
              </a:rPr>
              <a:t>myoutput.txt</a:t>
            </a:r>
          </a:p>
          <a:p>
            <a:r>
              <a:rPr lang="en-US">
                <a:latin typeface="Arial" charset="0"/>
                <a:cs typeface="Courier New" charset="0"/>
              </a:rPr>
              <a:t>Note that: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The program should exit if an error occurs in opening a file</a:t>
            </a:r>
          </a:p>
          <a:p>
            <a:pPr lvl="1"/>
            <a:endParaRPr lang="en-US">
              <a:latin typeface="Arial" charset="0"/>
              <a:cs typeface="Courier New" charset="0"/>
            </a:endParaRPr>
          </a:p>
          <a:p>
            <a:endParaRPr lang="en-US">
              <a:latin typeface="Arial" charset="0"/>
            </a:endParaRP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C101DF1-F7F4-434B-8851-9106E694906C}" type="datetime1">
              <a:rPr lang="en-US" sz="1200" smtClean="0">
                <a:latin typeface="Garamond" charset="0"/>
              </a:rPr>
              <a:t>4/13/18</a:t>
            </a:fld>
            <a:endParaRPr lang="en-US" sz="1200">
              <a:latin typeface="Garamond" charset="0"/>
            </a:endParaRPr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4B03BCB-345F-1347-BEE9-01D4372712C3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4514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The program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#include &lt;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stdio.h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4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void main()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FILE *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infile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;		// Input file pointer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FILE *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outfile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;		// Output file pointer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 x, y, z, sum;	// Input values and sum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double 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avg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;		// Average of x, y, and z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4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// Open input file, exit if error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infile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=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("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myinput.txt","r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");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if (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infile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==NULL)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{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("Error opening myinput.txt\n");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	return;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// Can actually open file as part of conditional statement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if ((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outfile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=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("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myoutput.txt","w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"))==NULL)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{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("Error opening myoutput.txt\n");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	return;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4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400" b="1" dirty="0" smtClean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94B6C5A-FBB4-DA4E-93C5-3E23BFEC7C66}" type="datetime1">
              <a:rPr lang="en-US" sz="1200" smtClean="0">
                <a:latin typeface="Garamond" charset="0"/>
              </a:rPr>
              <a:t>4/13/18</a:t>
            </a:fld>
            <a:endParaRPr lang="en-US" sz="1200">
              <a:latin typeface="Garamond" charset="0"/>
            </a:endParaRP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CF2F601-F21C-0944-B237-EBBDF49CB6F5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0750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The program (part 2)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endParaRPr lang="en-US" sz="1400">
              <a:latin typeface="Arial" charset="0"/>
            </a:endParaRPr>
          </a:p>
          <a:p>
            <a:pPr>
              <a:buFont typeface="Arial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</a:t>
            </a:r>
            <a:r>
              <a:rPr lang="en-US" sz="1400" b="1">
                <a:latin typeface="Courier New" charset="0"/>
                <a:cs typeface="Courier New" charset="0"/>
              </a:rPr>
              <a:t>// Read the three values 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fscanf(infile, "%d %d %d", &amp;x, &amp;y, &amp;z);</a:t>
            </a:r>
          </a:p>
          <a:p>
            <a:pPr>
              <a:buFont typeface="Arial" charset="0"/>
              <a:buNone/>
            </a:pPr>
            <a:endParaRPr lang="en-US" sz="1400" b="1">
              <a:latin typeface="Courier New" charset="0"/>
              <a:cs typeface="Courier New" charset="0"/>
            </a:endParaRP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// Compute sum and average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sum = x + y + z;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avg = sum / 3.0;</a:t>
            </a:r>
          </a:p>
          <a:p>
            <a:pPr>
              <a:buFont typeface="Arial" charset="0"/>
              <a:buNone/>
            </a:pPr>
            <a:endParaRPr lang="en-US" sz="1400" b="1">
              <a:latin typeface="Courier New" charset="0"/>
              <a:cs typeface="Courier New" charset="0"/>
            </a:endParaRP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// print out values</a:t>
            </a:r>
          </a:p>
          <a:p>
            <a:pPr>
              <a:buFont typeface="Arial" charset="0"/>
              <a:buNone/>
            </a:pPr>
            <a:r>
              <a:rPr lang="fr-FR" sz="1400" b="1">
                <a:latin typeface="Courier New" charset="0"/>
                <a:cs typeface="Courier New" charset="0"/>
              </a:rPr>
              <a:t>	fprintf(outfile, "Values: %d, %d, %d\n", x, y, z);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fprintf(outfile, "Sum: %d\n",sum);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fprintf(outfile, "Avg: %lf\n",avg);</a:t>
            </a:r>
          </a:p>
          <a:p>
            <a:pPr>
              <a:buFont typeface="Arial" charset="0"/>
              <a:buNone/>
            </a:pPr>
            <a:endParaRPr lang="en-US" sz="1400" b="1">
              <a:latin typeface="Courier New" charset="0"/>
              <a:cs typeface="Courier New" charset="0"/>
            </a:endParaRP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// close the files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fclose(infile);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fclose(outfile);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  <a:p>
            <a:pPr>
              <a:buFont typeface="Arial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buFont typeface="Arial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</p:txBody>
      </p:sp>
      <p:sp>
        <p:nvSpPr>
          <p:cNvPr id="2765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28C53F6-9AD4-0C42-9328-88CD9C43D141}" type="datetime1">
              <a:rPr lang="en-US" sz="1200" smtClean="0">
                <a:latin typeface="Garamond" charset="0"/>
              </a:rPr>
              <a:t>4/13/18</a:t>
            </a:fld>
            <a:endParaRPr lang="en-US" sz="1200">
              <a:latin typeface="Garamond" charset="0"/>
            </a:endParaRPr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80E618-8352-E845-8B67-E52DE93860F0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0912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File i/o function calls: unformatted I/O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charset="0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fwrite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200" i="1" dirty="0" smtClean="0">
                <a:ea typeface="+mn-ea"/>
              </a:rPr>
              <a:t>pointer, element size, # elements, </a:t>
            </a:r>
            <a:r>
              <a:rPr lang="en-US" sz="2200" i="1" dirty="0" err="1" smtClean="0">
                <a:ea typeface="+mn-ea"/>
              </a:rPr>
              <a:t>file_handle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>
              <a:buFont typeface="Arial" charset="0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fread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200" i="1" dirty="0" smtClean="0">
                <a:ea typeface="+mn-ea"/>
              </a:rPr>
              <a:t>pointer, element size, # elements, </a:t>
            </a:r>
            <a:r>
              <a:rPr lang="en-US" sz="2200" i="1" dirty="0" err="1" smtClean="0">
                <a:ea typeface="+mn-ea"/>
              </a:rPr>
              <a:t>file_handle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i="1" dirty="0" smtClean="0">
                <a:ea typeface="+mn-ea"/>
                <a:cs typeface="Courier New" pitchFamily="49" charset="0"/>
              </a:rPr>
              <a:t>pointer: </a:t>
            </a:r>
            <a:r>
              <a:rPr lang="en-US" dirty="0" smtClean="0">
                <a:ea typeface="+mn-ea"/>
                <a:cs typeface="Courier New" pitchFamily="49" charset="0"/>
              </a:rPr>
              <a:t>address of data to be read/written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Typically an array, although can be scalar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i="1" dirty="0" smtClean="0">
                <a:ea typeface="+mn-ea"/>
                <a:cs typeface="Courier New" pitchFamily="49" charset="0"/>
              </a:rPr>
              <a:t>element size:</a:t>
            </a:r>
            <a:r>
              <a:rPr lang="en-US" dirty="0" smtClean="0">
                <a:ea typeface="+mn-ea"/>
                <a:cs typeface="Courier New" pitchFamily="49" charset="0"/>
              </a:rPr>
              <a:t> Size of each element in array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i="1" dirty="0" smtClean="0">
                <a:ea typeface="+mn-ea"/>
                <a:cs typeface="Courier New" pitchFamily="49" charset="0"/>
              </a:rPr>
              <a:t># elements:</a:t>
            </a:r>
            <a:r>
              <a:rPr lang="en-US" dirty="0" smtClean="0">
                <a:ea typeface="+mn-ea"/>
                <a:cs typeface="Courier New" pitchFamily="49" charset="0"/>
              </a:rPr>
              <a:t> Number of elements in array</a:t>
            </a:r>
            <a:endParaRPr lang="en-US" i="1" dirty="0" smtClean="0"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i="1" dirty="0" err="1" smtClean="0">
                <a:ea typeface="+mn-ea"/>
                <a:cs typeface="Courier New" pitchFamily="49" charset="0"/>
              </a:rPr>
              <a:t>file_handle</a:t>
            </a:r>
            <a:r>
              <a:rPr lang="en-US" i="1" dirty="0" smtClean="0">
                <a:ea typeface="+mn-ea"/>
                <a:cs typeface="Courier New" pitchFamily="49" charset="0"/>
              </a:rPr>
              <a:t>:</a:t>
            </a:r>
            <a:r>
              <a:rPr lang="en-US" dirty="0" smtClean="0">
                <a:ea typeface="+mn-ea"/>
                <a:cs typeface="Courier New" pitchFamily="49" charset="0"/>
              </a:rPr>
              <a:t> is address returned by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Returns # of elements actually read/written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If &lt; # elements requested, either error or EOF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6DC116E-19A1-9A4E-BE49-D88D860D5AFD}" type="datetime1">
              <a:rPr lang="en-US" smtClean="0">
                <a:latin typeface="Garamond" charset="0"/>
              </a:rPr>
              <a:t>4/13/18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E1029C0-4DF7-B946-A6BF-9D4F0622BA0C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9176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8752</TotalTime>
  <Words>1108</Words>
  <Application>Microsoft Macintosh PowerPoint</Application>
  <PresentationFormat>On-screen Show (4:3)</PresentationFormat>
  <Paragraphs>305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Edge</vt:lpstr>
      <vt:lpstr>EECE.2160 ECE Application Programming</vt:lpstr>
      <vt:lpstr>Lecture outline</vt:lpstr>
      <vt:lpstr>Review: File I/O</vt:lpstr>
      <vt:lpstr>Example of basic file function usage</vt:lpstr>
      <vt:lpstr>File i/o function calls: formatted I/O</vt:lpstr>
      <vt:lpstr>Example: File I/O</vt:lpstr>
      <vt:lpstr>The program (part 1)</vt:lpstr>
      <vt:lpstr>The program (part 2)</vt:lpstr>
      <vt:lpstr>File i/o function calls: unformatted I/O</vt:lpstr>
      <vt:lpstr>Unformatted I/O (cont.)</vt:lpstr>
      <vt:lpstr>Generic I/O</vt:lpstr>
      <vt:lpstr>End of file/error</vt:lpstr>
      <vt:lpstr>Character I/O</vt:lpstr>
      <vt:lpstr>Common uses</vt:lpstr>
      <vt:lpstr>Line I/O</vt:lpstr>
      <vt:lpstr>Examples</vt:lpstr>
      <vt:lpstr>Examples (cont.)</vt:lpstr>
      <vt:lpstr>Examples (cont.)</vt:lpstr>
      <vt:lpstr>Next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16.216 ECE Application Programming</dc:title>
  <dc:creator>geigerm</dc:creator>
  <cp:lastModifiedBy>Michael Geiger</cp:lastModifiedBy>
  <cp:revision>1767</cp:revision>
  <dcterms:created xsi:type="dcterms:W3CDTF">2006-04-03T05:03:01Z</dcterms:created>
  <dcterms:modified xsi:type="dcterms:W3CDTF">2018-04-13T10:45:23Z</dcterms:modified>
</cp:coreProperties>
</file>