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41"/>
  </p:notesMasterIdLst>
  <p:handoutMasterIdLst>
    <p:handoutMasterId r:id="rId42"/>
  </p:handoutMasterIdLst>
  <p:sldIdLst>
    <p:sldId id="256" r:id="rId2"/>
    <p:sldId id="584" r:id="rId3"/>
    <p:sldId id="549" r:id="rId4"/>
    <p:sldId id="580" r:id="rId5"/>
    <p:sldId id="581" r:id="rId6"/>
    <p:sldId id="582" r:id="rId7"/>
    <p:sldId id="561" r:id="rId8"/>
    <p:sldId id="562" r:id="rId9"/>
    <p:sldId id="572" r:id="rId10"/>
    <p:sldId id="573" r:id="rId11"/>
    <p:sldId id="574" r:id="rId12"/>
    <p:sldId id="575" r:id="rId13"/>
    <p:sldId id="576" r:id="rId14"/>
    <p:sldId id="577" r:id="rId15"/>
    <p:sldId id="567" r:id="rId16"/>
    <p:sldId id="568" r:id="rId17"/>
    <p:sldId id="569" r:id="rId18"/>
    <p:sldId id="570" r:id="rId19"/>
    <p:sldId id="585" r:id="rId20"/>
    <p:sldId id="586" r:id="rId21"/>
    <p:sldId id="587" r:id="rId22"/>
    <p:sldId id="588" r:id="rId23"/>
    <p:sldId id="589" r:id="rId24"/>
    <p:sldId id="590" r:id="rId25"/>
    <p:sldId id="591" r:id="rId26"/>
    <p:sldId id="592" r:id="rId27"/>
    <p:sldId id="593" r:id="rId28"/>
    <p:sldId id="594" r:id="rId29"/>
    <p:sldId id="595" r:id="rId30"/>
    <p:sldId id="596" r:id="rId31"/>
    <p:sldId id="597" r:id="rId32"/>
    <p:sldId id="598" r:id="rId33"/>
    <p:sldId id="599" r:id="rId34"/>
    <p:sldId id="600" r:id="rId35"/>
    <p:sldId id="601" r:id="rId36"/>
    <p:sldId id="602" r:id="rId37"/>
    <p:sldId id="603" r:id="rId38"/>
    <p:sldId id="604" r:id="rId39"/>
    <p:sldId id="447" r:id="rId4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79AF2D-0802-4FA4-A42B-679C69770C08}" v="6" dt="2019-09-25T13:26:43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2" autoAdjust="0"/>
    <p:restoredTop sz="89522" autoAdjust="0"/>
  </p:normalViewPr>
  <p:slideViewPr>
    <p:cSldViewPr>
      <p:cViewPr varScale="1">
        <p:scale>
          <a:sx n="105" d="100"/>
          <a:sy n="105" d="100"/>
        </p:scale>
        <p:origin x="164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A479AF2D-0802-4FA4-A42B-679C69770C08}"/>
    <pc:docChg chg="custSel addSld delSld modSld">
      <pc:chgData name="Geiger, Michael J" userId="13cae92b-b37c-450b-a449-82fcae19569d" providerId="ADAL" clId="{A479AF2D-0802-4FA4-A42B-679C69770C08}" dt="2019-09-27T13:13:29.314" v="234" actId="20577"/>
      <pc:docMkLst>
        <pc:docMk/>
      </pc:docMkLst>
      <pc:sldChg chg="modSp">
        <pc:chgData name="Geiger, Michael J" userId="13cae92b-b37c-450b-a449-82fcae19569d" providerId="ADAL" clId="{A479AF2D-0802-4FA4-A42B-679C69770C08}" dt="2019-09-25T13:26:20.441" v="56" actId="20577"/>
        <pc:sldMkLst>
          <pc:docMk/>
          <pc:sldMk cId="0" sldId="256"/>
        </pc:sldMkLst>
        <pc:spChg chg="mod">
          <ac:chgData name="Geiger, Michael J" userId="13cae92b-b37c-450b-a449-82fcae19569d" providerId="ADAL" clId="{A479AF2D-0802-4FA4-A42B-679C69770C08}" dt="2019-09-25T13:26:20.441" v="56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A479AF2D-0802-4FA4-A42B-679C69770C08}" dt="2019-09-27T13:13:29.314" v="234" actId="20577"/>
        <pc:sldMkLst>
          <pc:docMk/>
          <pc:sldMk cId="0" sldId="447"/>
        </pc:sldMkLst>
        <pc:spChg chg="mod">
          <ac:chgData name="Geiger, Michael J" userId="13cae92b-b37c-450b-a449-82fcae19569d" providerId="ADAL" clId="{A479AF2D-0802-4FA4-A42B-679C69770C08}" dt="2019-09-27T13:13:29.314" v="234" actId="20577"/>
          <ac:spMkLst>
            <pc:docMk/>
            <pc:sldMk cId="0" sldId="447"/>
            <ac:spMk id="14339" creationId="{00000000-0000-0000-0000-000000000000}"/>
          </ac:spMkLst>
        </pc:spChg>
      </pc:sldChg>
      <pc:sldChg chg="del">
        <pc:chgData name="Geiger, Michael J" userId="13cae92b-b37c-450b-a449-82fcae19569d" providerId="ADAL" clId="{A479AF2D-0802-4FA4-A42B-679C69770C08}" dt="2019-09-25T12:52:57.559" v="2" actId="2696"/>
        <pc:sldMkLst>
          <pc:docMk/>
          <pc:sldMk cId="1973480089" sldId="548"/>
        </pc:sldMkLst>
      </pc:sldChg>
      <pc:sldChg chg="add">
        <pc:chgData name="Geiger, Michael J" userId="13cae92b-b37c-450b-a449-82fcae19569d" providerId="ADAL" clId="{A479AF2D-0802-4FA4-A42B-679C69770C08}" dt="2019-09-25T12:53:46.593" v="4"/>
        <pc:sldMkLst>
          <pc:docMk/>
          <pc:sldMk cId="838022640" sldId="567"/>
        </pc:sldMkLst>
      </pc:sldChg>
      <pc:sldChg chg="add">
        <pc:chgData name="Geiger, Michael J" userId="13cae92b-b37c-450b-a449-82fcae19569d" providerId="ADAL" clId="{A479AF2D-0802-4FA4-A42B-679C69770C08}" dt="2019-09-25T12:53:46.593" v="4"/>
        <pc:sldMkLst>
          <pc:docMk/>
          <pc:sldMk cId="3050523544" sldId="568"/>
        </pc:sldMkLst>
      </pc:sldChg>
      <pc:sldChg chg="add">
        <pc:chgData name="Geiger, Michael J" userId="13cae92b-b37c-450b-a449-82fcae19569d" providerId="ADAL" clId="{A479AF2D-0802-4FA4-A42B-679C69770C08}" dt="2019-09-25T12:53:46.593" v="4"/>
        <pc:sldMkLst>
          <pc:docMk/>
          <pc:sldMk cId="37959507" sldId="569"/>
        </pc:sldMkLst>
      </pc:sldChg>
      <pc:sldChg chg="add">
        <pc:chgData name="Geiger, Michael J" userId="13cae92b-b37c-450b-a449-82fcae19569d" providerId="ADAL" clId="{A479AF2D-0802-4FA4-A42B-679C69770C08}" dt="2019-09-25T12:53:46.593" v="4"/>
        <pc:sldMkLst>
          <pc:docMk/>
          <pc:sldMk cId="355769301" sldId="570"/>
        </pc:sldMkLst>
      </pc:sldChg>
      <pc:sldChg chg="add del">
        <pc:chgData name="Geiger, Michael J" userId="13cae92b-b37c-450b-a449-82fcae19569d" providerId="ADAL" clId="{A479AF2D-0802-4FA4-A42B-679C69770C08}" dt="2019-09-27T13:11:57.979" v="143" actId="2696"/>
        <pc:sldMkLst>
          <pc:docMk/>
          <pc:sldMk cId="1749464331" sldId="571"/>
        </pc:sldMkLst>
      </pc:sldChg>
      <pc:sldChg chg="modSp add">
        <pc:chgData name="Geiger, Michael J" userId="13cae92b-b37c-450b-a449-82fcae19569d" providerId="ADAL" clId="{A479AF2D-0802-4FA4-A42B-679C69770C08}" dt="2019-09-27T13:12:07.670" v="156" actId="20577"/>
        <pc:sldMkLst>
          <pc:docMk/>
          <pc:sldMk cId="807329348" sldId="576"/>
        </pc:sldMkLst>
        <pc:spChg chg="mod">
          <ac:chgData name="Geiger, Michael J" userId="13cae92b-b37c-450b-a449-82fcae19569d" providerId="ADAL" clId="{A479AF2D-0802-4FA4-A42B-679C69770C08}" dt="2019-09-27T13:12:07.670" v="156" actId="20577"/>
          <ac:spMkLst>
            <pc:docMk/>
            <pc:sldMk cId="807329348" sldId="576"/>
            <ac:spMk id="3" creationId="{00000000-0000-0000-0000-000000000000}"/>
          </ac:spMkLst>
        </pc:spChg>
      </pc:sldChg>
      <pc:sldChg chg="add">
        <pc:chgData name="Geiger, Michael J" userId="13cae92b-b37c-450b-a449-82fcae19569d" providerId="ADAL" clId="{A479AF2D-0802-4FA4-A42B-679C69770C08}" dt="2019-09-25T12:53:46.593" v="4"/>
        <pc:sldMkLst>
          <pc:docMk/>
          <pc:sldMk cId="2260270319" sldId="577"/>
        </pc:sldMkLst>
      </pc:sldChg>
      <pc:sldChg chg="del">
        <pc:chgData name="Geiger, Michael J" userId="13cae92b-b37c-450b-a449-82fcae19569d" providerId="ADAL" clId="{A479AF2D-0802-4FA4-A42B-679C69770C08}" dt="2019-09-25T12:53:10.045" v="3" actId="2696"/>
        <pc:sldMkLst>
          <pc:docMk/>
          <pc:sldMk cId="3181781911" sldId="583"/>
        </pc:sldMkLst>
      </pc:sldChg>
      <pc:sldChg chg="modSp add">
        <pc:chgData name="Geiger, Michael J" userId="13cae92b-b37c-450b-a449-82fcae19569d" providerId="ADAL" clId="{A479AF2D-0802-4FA4-A42B-679C69770C08}" dt="2019-09-25T17:00:37.890" v="142" actId="6549"/>
        <pc:sldMkLst>
          <pc:docMk/>
          <pc:sldMk cId="2184174127" sldId="584"/>
        </pc:sldMkLst>
        <pc:spChg chg="mod">
          <ac:chgData name="Geiger, Michael J" userId="13cae92b-b37c-450b-a449-82fcae19569d" providerId="ADAL" clId="{A479AF2D-0802-4FA4-A42B-679C69770C08}" dt="2019-09-25T17:00:37.890" v="142" actId="6549"/>
          <ac:spMkLst>
            <pc:docMk/>
            <pc:sldMk cId="2184174127" sldId="584"/>
            <ac:spMk id="4099" creationId="{00000000-0000-0000-0000-000000000000}"/>
          </ac:spMkLst>
        </pc:spChg>
      </pc:sldChg>
      <pc:sldChg chg="add del">
        <pc:chgData name="Geiger, Michael J" userId="13cae92b-b37c-450b-a449-82fcae19569d" providerId="ADAL" clId="{A479AF2D-0802-4FA4-A42B-679C69770C08}" dt="2019-09-27T13:11:58.015" v="144" actId="2696"/>
        <pc:sldMkLst>
          <pc:docMk/>
          <pc:sldMk cId="4125056021" sldId="585"/>
        </pc:sldMkLst>
      </pc:sldChg>
      <pc:sldChg chg="add del">
        <pc:chgData name="Geiger, Michael J" userId="13cae92b-b37c-450b-a449-82fcae19569d" providerId="ADAL" clId="{A479AF2D-0802-4FA4-A42B-679C69770C08}" dt="2019-09-27T13:11:58.046" v="145" actId="2696"/>
        <pc:sldMkLst>
          <pc:docMk/>
          <pc:sldMk cId="2824296715" sldId="586"/>
        </pc:sldMkLst>
      </pc:sldChg>
      <pc:sldChg chg="add del">
        <pc:chgData name="Geiger, Michael J" userId="13cae92b-b37c-450b-a449-82fcae19569d" providerId="ADAL" clId="{A479AF2D-0802-4FA4-A42B-679C69770C08}" dt="2019-09-27T13:11:58.076" v="146" actId="2696"/>
        <pc:sldMkLst>
          <pc:docMk/>
          <pc:sldMk cId="1340419837" sldId="587"/>
        </pc:sldMkLst>
      </pc:sldChg>
      <pc:sldChg chg="add del">
        <pc:chgData name="Geiger, Michael J" userId="13cae92b-b37c-450b-a449-82fcae19569d" providerId="ADAL" clId="{A479AF2D-0802-4FA4-A42B-679C69770C08}" dt="2019-09-27T13:11:58.109" v="147" actId="2696"/>
        <pc:sldMkLst>
          <pc:docMk/>
          <pc:sldMk cId="3789466212" sldId="588"/>
        </pc:sldMkLst>
      </pc:sldChg>
    </pc:docChg>
  </pc:docChgLst>
  <pc:docChgLst>
    <pc:chgData name="Geiger, Michael J" userId="13cae92b-b37c-450b-a449-82fcae19569d" providerId="ADAL" clId="{0F907C8A-7B4E-4829-8040-3A62F318F0AC}"/>
    <pc:docChg chg="addSld modSld">
      <pc:chgData name="Geiger, Michael J" userId="13cae92b-b37c-450b-a449-82fcae19569d" providerId="ADAL" clId="{0F907C8A-7B4E-4829-8040-3A62F318F0AC}" dt="2019-02-15T17:30:59.884" v="1"/>
      <pc:docMkLst>
        <pc:docMk/>
      </pc:docMkLst>
      <pc:sldChg chg="add">
        <pc:chgData name="Geiger, Michael J" userId="13cae92b-b37c-450b-a449-82fcae19569d" providerId="ADAL" clId="{0F907C8A-7B4E-4829-8040-3A62F318F0AC}" dt="2019-02-15T16:47:56.045" v="0"/>
        <pc:sldMkLst>
          <pc:docMk/>
          <pc:sldMk cId="2352601257" sldId="572"/>
        </pc:sldMkLst>
      </pc:sldChg>
      <pc:sldChg chg="add">
        <pc:chgData name="Geiger, Michael J" userId="13cae92b-b37c-450b-a449-82fcae19569d" providerId="ADAL" clId="{0F907C8A-7B4E-4829-8040-3A62F318F0AC}" dt="2019-02-15T17:30:59.884" v="1"/>
        <pc:sldMkLst>
          <pc:docMk/>
          <pc:sldMk cId="3181781911" sldId="583"/>
        </pc:sldMkLst>
      </pc:sldChg>
    </pc:docChg>
  </pc:docChgLst>
  <pc:docChgLst>
    <pc:chgData name="Geiger, Michael J" userId="13cae92b-b37c-450b-a449-82fcae19569d" providerId="ADAL" clId="{6AA459EB-A514-4E68-9F7C-AD0F44990306}"/>
    <pc:docChg chg="undo custSel addSld delSld modSld">
      <pc:chgData name="Geiger, Michael J" userId="13cae92b-b37c-450b-a449-82fcae19569d" providerId="ADAL" clId="{6AA459EB-A514-4E68-9F7C-AD0F44990306}" dt="2019-02-15T02:37:43.056" v="393" actId="20577"/>
      <pc:docMkLst>
        <pc:docMk/>
      </pc:docMkLst>
      <pc:sldChg chg="modSp">
        <pc:chgData name="Geiger, Michael J" userId="13cae92b-b37c-450b-a449-82fcae19569d" providerId="ADAL" clId="{6AA459EB-A514-4E68-9F7C-AD0F44990306}" dt="2019-02-15T02:30:29.821" v="54" actId="20577"/>
        <pc:sldMkLst>
          <pc:docMk/>
          <pc:sldMk cId="0" sldId="256"/>
        </pc:sldMkLst>
        <pc:spChg chg="mod">
          <ac:chgData name="Geiger, Michael J" userId="13cae92b-b37c-450b-a449-82fcae19569d" providerId="ADAL" clId="{6AA459EB-A514-4E68-9F7C-AD0F44990306}" dt="2019-02-15T02:30:29.821" v="54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6AA459EB-A514-4E68-9F7C-AD0F44990306}" dt="2019-02-15T02:37:43.056" v="393" actId="20577"/>
        <pc:sldMkLst>
          <pc:docMk/>
          <pc:sldMk cId="0" sldId="447"/>
        </pc:sldMkLst>
        <pc:spChg chg="mod">
          <ac:chgData name="Geiger, Michael J" userId="13cae92b-b37c-450b-a449-82fcae19569d" providerId="ADAL" clId="{6AA459EB-A514-4E68-9F7C-AD0F44990306}" dt="2019-02-15T02:37:43.056" v="393" actId="20577"/>
          <ac:spMkLst>
            <pc:docMk/>
            <pc:sldMk cId="0" sldId="447"/>
            <ac:spMk id="14339" creationId="{00000000-0000-0000-0000-000000000000}"/>
          </ac:spMkLst>
        </pc:spChg>
      </pc:sldChg>
      <pc:sldChg chg="del">
        <pc:chgData name="Geiger, Michael J" userId="13cae92b-b37c-450b-a449-82fcae19569d" providerId="ADAL" clId="{6AA459EB-A514-4E68-9F7C-AD0F44990306}" dt="2019-02-15T02:33:12.781" v="201" actId="2696"/>
        <pc:sldMkLst>
          <pc:docMk/>
          <pc:sldMk cId="0" sldId="527"/>
        </pc:sldMkLst>
      </pc:sldChg>
      <pc:sldChg chg="del">
        <pc:chgData name="Geiger, Michael J" userId="13cae92b-b37c-450b-a449-82fcae19569d" providerId="ADAL" clId="{6AA459EB-A514-4E68-9F7C-AD0F44990306}" dt="2019-02-15T02:33:15.385" v="202" actId="2696"/>
        <pc:sldMkLst>
          <pc:docMk/>
          <pc:sldMk cId="0" sldId="532"/>
        </pc:sldMkLst>
      </pc:sldChg>
      <pc:sldChg chg="del">
        <pc:chgData name="Geiger, Michael J" userId="13cae92b-b37c-450b-a449-82fcae19569d" providerId="ADAL" clId="{6AA459EB-A514-4E68-9F7C-AD0F44990306}" dt="2019-02-15T02:33:16.764" v="203" actId="2696"/>
        <pc:sldMkLst>
          <pc:docMk/>
          <pc:sldMk cId="0" sldId="533"/>
        </pc:sldMkLst>
      </pc:sldChg>
      <pc:sldChg chg="del">
        <pc:chgData name="Geiger, Michael J" userId="13cae92b-b37c-450b-a449-82fcae19569d" providerId="ADAL" clId="{6AA459EB-A514-4E68-9F7C-AD0F44990306}" dt="2019-02-15T02:33:17.406" v="204" actId="2696"/>
        <pc:sldMkLst>
          <pc:docMk/>
          <pc:sldMk cId="0" sldId="534"/>
        </pc:sldMkLst>
      </pc:sldChg>
      <pc:sldChg chg="del">
        <pc:chgData name="Geiger, Michael J" userId="13cae92b-b37c-450b-a449-82fcae19569d" providerId="ADAL" clId="{6AA459EB-A514-4E68-9F7C-AD0F44990306}" dt="2019-02-15T02:33:18.082" v="205" actId="2696"/>
        <pc:sldMkLst>
          <pc:docMk/>
          <pc:sldMk cId="0" sldId="535"/>
        </pc:sldMkLst>
      </pc:sldChg>
      <pc:sldChg chg="del">
        <pc:chgData name="Geiger, Michael J" userId="13cae92b-b37c-450b-a449-82fcae19569d" providerId="ADAL" clId="{6AA459EB-A514-4E68-9F7C-AD0F44990306}" dt="2019-02-15T02:33:22.262" v="206" actId="2696"/>
        <pc:sldMkLst>
          <pc:docMk/>
          <pc:sldMk cId="0" sldId="536"/>
        </pc:sldMkLst>
      </pc:sldChg>
      <pc:sldChg chg="del">
        <pc:chgData name="Geiger, Michael J" userId="13cae92b-b37c-450b-a449-82fcae19569d" providerId="ADAL" clId="{6AA459EB-A514-4E68-9F7C-AD0F44990306}" dt="2019-02-15T02:33:23.537" v="207" actId="2696"/>
        <pc:sldMkLst>
          <pc:docMk/>
          <pc:sldMk cId="0" sldId="537"/>
        </pc:sldMkLst>
      </pc:sldChg>
      <pc:sldChg chg="del">
        <pc:chgData name="Geiger, Michael J" userId="13cae92b-b37c-450b-a449-82fcae19569d" providerId="ADAL" clId="{6AA459EB-A514-4E68-9F7C-AD0F44990306}" dt="2019-02-15T02:33:24.103" v="208" actId="2696"/>
        <pc:sldMkLst>
          <pc:docMk/>
          <pc:sldMk cId="0" sldId="538"/>
        </pc:sldMkLst>
      </pc:sldChg>
      <pc:sldChg chg="del">
        <pc:chgData name="Geiger, Michael J" userId="13cae92b-b37c-450b-a449-82fcae19569d" providerId="ADAL" clId="{6AA459EB-A514-4E68-9F7C-AD0F44990306}" dt="2019-02-15T02:33:24.885" v="209" actId="2696"/>
        <pc:sldMkLst>
          <pc:docMk/>
          <pc:sldMk cId="0" sldId="539"/>
        </pc:sldMkLst>
      </pc:sldChg>
      <pc:sldChg chg="del">
        <pc:chgData name="Geiger, Michael J" userId="13cae92b-b37c-450b-a449-82fcae19569d" providerId="ADAL" clId="{6AA459EB-A514-4E68-9F7C-AD0F44990306}" dt="2019-02-15T02:33:25.702" v="210" actId="2696"/>
        <pc:sldMkLst>
          <pc:docMk/>
          <pc:sldMk cId="0" sldId="540"/>
        </pc:sldMkLst>
      </pc:sldChg>
      <pc:sldChg chg="modSp">
        <pc:chgData name="Geiger, Michael J" userId="13cae92b-b37c-450b-a449-82fcae19569d" providerId="ADAL" clId="{6AA459EB-A514-4E68-9F7C-AD0F44990306}" dt="2019-02-15T02:31:21.845" v="127" actId="20577"/>
        <pc:sldMkLst>
          <pc:docMk/>
          <pc:sldMk cId="1973480089" sldId="548"/>
        </pc:sldMkLst>
        <pc:spChg chg="mod">
          <ac:chgData name="Geiger, Michael J" userId="13cae92b-b37c-450b-a449-82fcae19569d" providerId="ADAL" clId="{6AA459EB-A514-4E68-9F7C-AD0F44990306}" dt="2019-02-15T02:31:21.845" v="127" actId="20577"/>
          <ac:spMkLst>
            <pc:docMk/>
            <pc:sldMk cId="1973480089" sldId="548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6AA459EB-A514-4E68-9F7C-AD0F44990306}" dt="2019-02-15T02:31:42.055" v="198" actId="20577"/>
        <pc:sldMkLst>
          <pc:docMk/>
          <pc:sldMk cId="1828880526" sldId="549"/>
        </pc:sldMkLst>
        <pc:spChg chg="mod">
          <ac:chgData name="Geiger, Michael J" userId="13cae92b-b37c-450b-a449-82fcae19569d" providerId="ADAL" clId="{6AA459EB-A514-4E68-9F7C-AD0F44990306}" dt="2019-02-15T02:31:42.055" v="198" actId="20577"/>
          <ac:spMkLst>
            <pc:docMk/>
            <pc:sldMk cId="1828880526" sldId="549"/>
            <ac:spMk id="3" creationId="{453CD459-9A00-4AE7-8466-7D6254E69933}"/>
          </ac:spMkLst>
        </pc:spChg>
      </pc:sldChg>
      <pc:sldChg chg="del">
        <pc:chgData name="Geiger, Michael J" userId="13cae92b-b37c-450b-a449-82fcae19569d" providerId="ADAL" clId="{6AA459EB-A514-4E68-9F7C-AD0F44990306}" dt="2019-02-15T02:33:12.176" v="200" actId="2696"/>
        <pc:sldMkLst>
          <pc:docMk/>
          <pc:sldMk cId="2054912632" sldId="550"/>
        </pc:sldMkLst>
      </pc:sldChg>
      <pc:sldChg chg="del">
        <pc:chgData name="Geiger, Michael J" userId="13cae92b-b37c-450b-a449-82fcae19569d" providerId="ADAL" clId="{6AA459EB-A514-4E68-9F7C-AD0F44990306}" dt="2019-02-15T02:35:12.997" v="371" actId="2696"/>
        <pc:sldMkLst>
          <pc:docMk/>
          <pc:sldMk cId="1908118387" sldId="551"/>
        </pc:sldMkLst>
      </pc:sldChg>
      <pc:sldChg chg="del">
        <pc:chgData name="Geiger, Michael J" userId="13cae92b-b37c-450b-a449-82fcae19569d" providerId="ADAL" clId="{6AA459EB-A514-4E68-9F7C-AD0F44990306}" dt="2019-02-15T02:35:17.640" v="372" actId="2696"/>
        <pc:sldMkLst>
          <pc:docMk/>
          <pc:sldMk cId="1372429658" sldId="552"/>
        </pc:sldMkLst>
      </pc:sldChg>
      <pc:sldChg chg="del">
        <pc:chgData name="Geiger, Michael J" userId="13cae92b-b37c-450b-a449-82fcae19569d" providerId="ADAL" clId="{6AA459EB-A514-4E68-9F7C-AD0F44990306}" dt="2019-02-15T02:35:19.224" v="373" actId="2696"/>
        <pc:sldMkLst>
          <pc:docMk/>
          <pc:sldMk cId="303409579" sldId="553"/>
        </pc:sldMkLst>
      </pc:sldChg>
      <pc:sldChg chg="del">
        <pc:chgData name="Geiger, Michael J" userId="13cae92b-b37c-450b-a449-82fcae19569d" providerId="ADAL" clId="{6AA459EB-A514-4E68-9F7C-AD0F44990306}" dt="2019-02-15T02:35:23.003" v="374" actId="2696"/>
        <pc:sldMkLst>
          <pc:docMk/>
          <pc:sldMk cId="1278616275" sldId="554"/>
        </pc:sldMkLst>
      </pc:sldChg>
      <pc:sldChg chg="add">
        <pc:chgData name="Geiger, Michael J" userId="13cae92b-b37c-450b-a449-82fcae19569d" providerId="ADAL" clId="{6AA459EB-A514-4E68-9F7C-AD0F44990306}" dt="2019-02-15T02:35:51.854" v="375"/>
        <pc:sldMkLst>
          <pc:docMk/>
          <pc:sldMk cId="820455267" sldId="561"/>
        </pc:sldMkLst>
      </pc:sldChg>
      <pc:sldChg chg="add">
        <pc:chgData name="Geiger, Michael J" userId="13cae92b-b37c-450b-a449-82fcae19569d" providerId="ADAL" clId="{6AA459EB-A514-4E68-9F7C-AD0F44990306}" dt="2019-02-15T02:35:51.854" v="375"/>
        <pc:sldMkLst>
          <pc:docMk/>
          <pc:sldMk cId="4200267198" sldId="562"/>
        </pc:sldMkLst>
      </pc:sldChg>
      <pc:sldChg chg="add del">
        <pc:chgData name="Geiger, Michael J" userId="13cae92b-b37c-450b-a449-82fcae19569d" providerId="ADAL" clId="{6AA459EB-A514-4E68-9F7C-AD0F44990306}" dt="2019-02-15T02:35:54.412" v="376" actId="2696"/>
        <pc:sldMkLst>
          <pc:docMk/>
          <pc:sldMk cId="3832478980" sldId="563"/>
        </pc:sldMkLst>
      </pc:sldChg>
      <pc:sldChg chg="add">
        <pc:chgData name="Geiger, Michael J" userId="13cae92b-b37c-450b-a449-82fcae19569d" providerId="ADAL" clId="{6AA459EB-A514-4E68-9F7C-AD0F44990306}" dt="2019-02-15T02:37:15.787" v="377"/>
        <pc:sldMkLst>
          <pc:docMk/>
          <pc:sldMk cId="379776554" sldId="573"/>
        </pc:sldMkLst>
      </pc:sldChg>
      <pc:sldChg chg="add">
        <pc:chgData name="Geiger, Michael J" userId="13cae92b-b37c-450b-a449-82fcae19569d" providerId="ADAL" clId="{6AA459EB-A514-4E68-9F7C-AD0F44990306}" dt="2019-02-15T02:37:15.787" v="377"/>
        <pc:sldMkLst>
          <pc:docMk/>
          <pc:sldMk cId="3355213208" sldId="574"/>
        </pc:sldMkLst>
      </pc:sldChg>
      <pc:sldChg chg="add">
        <pc:chgData name="Geiger, Michael J" userId="13cae92b-b37c-450b-a449-82fcae19569d" providerId="ADAL" clId="{6AA459EB-A514-4E68-9F7C-AD0F44990306}" dt="2019-02-15T02:37:15.787" v="377"/>
        <pc:sldMkLst>
          <pc:docMk/>
          <pc:sldMk cId="4097732998" sldId="575"/>
        </pc:sldMkLst>
      </pc:sldChg>
      <pc:sldChg chg="add">
        <pc:chgData name="Geiger, Michael J" userId="13cae92b-b37c-450b-a449-82fcae19569d" providerId="ADAL" clId="{6AA459EB-A514-4E68-9F7C-AD0F44990306}" dt="2019-02-15T02:33:08.297" v="199"/>
        <pc:sldMkLst>
          <pc:docMk/>
          <pc:sldMk cId="610565785" sldId="578"/>
        </pc:sldMkLst>
      </pc:sldChg>
      <pc:sldChg chg="modSp add">
        <pc:chgData name="Geiger, Michael J" userId="13cae92b-b37c-450b-a449-82fcae19569d" providerId="ADAL" clId="{6AA459EB-A514-4E68-9F7C-AD0F44990306}" dt="2019-02-15T02:34:57.508" v="370" actId="27636"/>
        <pc:sldMkLst>
          <pc:docMk/>
          <pc:sldMk cId="2470357934" sldId="579"/>
        </pc:sldMkLst>
        <pc:spChg chg="mod">
          <ac:chgData name="Geiger, Michael J" userId="13cae92b-b37c-450b-a449-82fcae19569d" providerId="ADAL" clId="{6AA459EB-A514-4E68-9F7C-AD0F44990306}" dt="2019-02-15T02:33:38.118" v="225" actId="20577"/>
          <ac:spMkLst>
            <pc:docMk/>
            <pc:sldMk cId="2470357934" sldId="579"/>
            <ac:spMk id="2" creationId="{A768D98B-AC82-4F4B-A832-096B82002EE8}"/>
          </ac:spMkLst>
        </pc:spChg>
        <pc:spChg chg="mod">
          <ac:chgData name="Geiger, Michael J" userId="13cae92b-b37c-450b-a449-82fcae19569d" providerId="ADAL" clId="{6AA459EB-A514-4E68-9F7C-AD0F44990306}" dt="2019-02-15T02:34:57.508" v="370" actId="27636"/>
          <ac:spMkLst>
            <pc:docMk/>
            <pc:sldMk cId="2470357934" sldId="579"/>
            <ac:spMk id="3" creationId="{9F7E201A-86DC-417C-AF89-B57C4E69947E}"/>
          </ac:spMkLst>
        </pc:spChg>
      </pc:sldChg>
      <pc:sldChg chg="add">
        <pc:chgData name="Geiger, Michael J" userId="13cae92b-b37c-450b-a449-82fcae19569d" providerId="ADAL" clId="{6AA459EB-A514-4E68-9F7C-AD0F44990306}" dt="2019-02-15T02:35:51.854" v="375"/>
        <pc:sldMkLst>
          <pc:docMk/>
          <pc:sldMk cId="3417392859" sldId="580"/>
        </pc:sldMkLst>
      </pc:sldChg>
      <pc:sldChg chg="add">
        <pc:chgData name="Geiger, Michael J" userId="13cae92b-b37c-450b-a449-82fcae19569d" providerId="ADAL" clId="{6AA459EB-A514-4E68-9F7C-AD0F44990306}" dt="2019-02-15T02:35:51.854" v="375"/>
        <pc:sldMkLst>
          <pc:docMk/>
          <pc:sldMk cId="897083752" sldId="581"/>
        </pc:sldMkLst>
      </pc:sldChg>
      <pc:sldChg chg="add">
        <pc:chgData name="Geiger, Michael J" userId="13cae92b-b37c-450b-a449-82fcae19569d" providerId="ADAL" clId="{6AA459EB-A514-4E68-9F7C-AD0F44990306}" dt="2019-02-15T02:35:51.854" v="375"/>
        <pc:sldMkLst>
          <pc:docMk/>
          <pc:sldMk cId="3665212067" sldId="58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B940BF-6475-3146-ABF2-8867088972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294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EE2C20-A446-7B4E-BE67-87534CD63B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71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FF53029-0611-574B-A1D6-7D09A059F4F4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ECE 160 - Intro to Computer Engineering I</a:t>
            </a:r>
          </a:p>
        </p:txBody>
      </p:sp>
      <p:sp>
        <p:nvSpPr>
          <p:cNvPr id="27650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03/07/2005</a:t>
            </a:r>
          </a:p>
        </p:txBody>
      </p:sp>
      <p:sp>
        <p:nvSpPr>
          <p:cNvPr id="27651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(c) 2005, P. H. Viall</a:t>
            </a:r>
          </a:p>
        </p:txBody>
      </p:sp>
      <p:sp>
        <p:nvSpPr>
          <p:cNvPr id="2765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2A5286-4DBA-B34A-8AB2-FDE76D82DA23}" type="slidenum">
              <a:rPr lang="en-US" sz="1200"/>
              <a:pPr eaLnBrk="1" hangingPunct="1"/>
              <a:t>33</a:t>
            </a:fld>
            <a:endParaRPr lang="en-US" sz="1200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81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E2C20-A446-7B4E-BE67-87534CD63B4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10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652D68-8952-4E90-B273-7BC7C944EEDB}" type="datetime1">
              <a:rPr lang="en-US" smtClean="0"/>
              <a:t>2/21/2020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60FD3-FDB5-B545-90DF-2B1A7E0516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0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0F6A-7177-43B6-A40C-136121437502}" type="datetime1">
              <a:rPr lang="en-US" smtClean="0"/>
              <a:t>2/21/2020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B179FA-CE02-AD42-9F4D-5E3AC8BF00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9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BF2D48-F963-484C-8BF0-83508F3F9838}" type="datetime1">
              <a:rPr lang="en-US" smtClean="0"/>
              <a:t>2/21/2020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92871-75A2-7A42-B0BD-A210EB97B9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0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2D34DC-CC6B-4894-9879-597D083A1F99}" type="datetime1">
              <a:rPr lang="en-US" smtClean="0"/>
              <a:t>2/21/2020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A7A3EE-2673-A446-9F23-5D84F43375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3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2AB688-0335-4DC3-A5B7-171DD847C581}" type="datetime1">
              <a:rPr lang="en-US" smtClean="0"/>
              <a:t>2/21/2020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57BA41-AD74-4B49-A827-C7718A3ABC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6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E96549-3A85-4D5B-BDA8-54B1810C8234}" type="datetime1">
              <a:rPr lang="en-US" smtClean="0"/>
              <a:t>2/21/2020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509B70-BBC1-0447-8160-02C6429C0B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3F27F5-6E70-4670-957B-0CE893FCEF6C}" type="datetime1">
              <a:rPr lang="en-US" smtClean="0"/>
              <a:t>2/21/2020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BCD8A-956B-D440-81C8-AF77CA6F1D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0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CAD51E-B67E-4B91-9D28-80125D554DC9}" type="datetime1">
              <a:rPr lang="en-US" smtClean="0"/>
              <a:t>2/21/2020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4D45D-6A3A-0040-BBF0-DBD8E92345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6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9782A2-818A-4C05-9C43-07E1AFC72EEA}" type="datetime1">
              <a:rPr lang="en-US" smtClean="0"/>
              <a:t>2/21/2020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218F1A-6288-7340-A4CD-E78EC60CDE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62BEE0-304D-49DA-B487-E74C22F50227}" type="datetime1">
              <a:rPr lang="en-US" smtClean="0"/>
              <a:t>2/21/2020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B301E0-B450-5242-81E4-BC55B4F640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4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2E2AEC-215E-445D-95EE-73B94053F521}" type="datetime1">
              <a:rPr lang="en-US" smtClean="0"/>
              <a:t>2/21/2020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9EE991-4F12-634C-97EF-847B255E1C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489E1D-20F4-4DB2-8AC4-7FF7937AF2B7}" type="datetime1">
              <a:rPr lang="en-US" smtClean="0"/>
              <a:t>2/21/2020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7E081A-0E12-0145-9CE2-A9871BFF1C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499DBC-0B95-4509-9616-5211C3EB880D}" type="datetime1">
              <a:rPr lang="en-US" smtClean="0"/>
              <a:t>2/21/2020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79A7EB-127A-C249-9E7E-85B558C25E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6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FC497975-19DE-43C5-A80A-E36F7C011B4B}" type="datetime1">
              <a:rPr lang="en-US" smtClean="0"/>
              <a:t>2/21/2020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B034ED8F-FF14-5241-AD68-6CCD833CCC7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1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  <p:sldLayoutId id="2147484490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 &amp; Dr. Lin Li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2020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12: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While </a:t>
            </a:r>
            <a:r>
              <a:rPr lang="en-US" dirty="0">
                <a:latin typeface="Arial" charset="0"/>
              </a:rPr>
              <a:t>loops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do-while loops</a:t>
            </a:r>
          </a:p>
        </p:txBody>
      </p:sp>
      <p:sp>
        <p:nvSpPr>
          <p:cNvPr id="1331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Arial" charset="0"/>
              </a:rPr>
              <a:t> loop is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pre-tested</a:t>
            </a:r>
          </a:p>
          <a:p>
            <a:pPr lvl="1"/>
            <a:r>
              <a:rPr lang="en-US">
                <a:latin typeface="Arial" charset="0"/>
              </a:rPr>
              <a:t>Check condition at start; if false, don’t enter loop</a:t>
            </a:r>
          </a:p>
          <a:p>
            <a:r>
              <a:rPr lang="en-US">
                <a:latin typeface="Arial" charset="0"/>
              </a:rPr>
              <a:t>To guarantee at least one iteration, use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post-tested</a:t>
            </a:r>
            <a:r>
              <a:rPr lang="en-US">
                <a:latin typeface="Arial" charset="0"/>
              </a:rPr>
              <a:t> loop: </a:t>
            </a: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do-while</a:t>
            </a:r>
          </a:p>
          <a:p>
            <a:pPr lvl="1"/>
            <a:r>
              <a:rPr lang="en-US">
                <a:latin typeface="Arial" charset="0"/>
              </a:rPr>
              <a:t>Checks condition at end of loop</a:t>
            </a:r>
          </a:p>
          <a:p>
            <a:r>
              <a:rPr lang="en-US">
                <a:latin typeface="Courier New" charset="0"/>
              </a:rPr>
              <a:t>do {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	&lt;statements&gt;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} while ( &lt;expression&gt;  )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;</a:t>
            </a:r>
            <a:r>
              <a:rPr lang="en-US">
                <a:latin typeface="Courier New" charset="0"/>
              </a:rPr>
              <a:t/>
            </a:r>
            <a:br>
              <a:rPr lang="en-US">
                <a:latin typeface="Courier New" charset="0"/>
              </a:rPr>
            </a:br>
            <a:endParaRPr lang="en-US"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</a:rPr>
              <a:t>				</a:t>
            </a:r>
            <a:r>
              <a:rPr lang="en-US" i="1">
                <a:solidFill>
                  <a:srgbClr val="FF0000"/>
                </a:solidFill>
                <a:latin typeface="Arial" charset="0"/>
              </a:rPr>
              <a:t>Don’t forget semicolon!</a:t>
            </a: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A8B808A-7844-4C5C-8FC2-C56E32CC7352}" type="datetime1">
              <a:rPr lang="en-US" sz="1200" smtClean="0">
                <a:latin typeface="Garamond" charset="0"/>
              </a:rPr>
              <a:t>2/21/2020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133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B6FB0A1-40D7-2646-BFBE-1D76272A92E6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6248400" y="5257800"/>
            <a:ext cx="533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76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comparison while vs do-while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52400" y="1676400"/>
            <a:ext cx="38862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do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while ( x &lt; 10  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7 8 9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419600" y="1676400"/>
            <a:ext cx="3886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10  )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7 8 9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5365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F6F003C-5A05-4C62-A854-33362B7E7056}" type="datetime1">
              <a:rPr lang="en-US" sz="1200" smtClean="0">
                <a:latin typeface="Garamond" charset="0"/>
              </a:rPr>
              <a:t>2/21/2020</a:t>
            </a:fld>
            <a:endParaRPr lang="en-US" sz="1200">
              <a:latin typeface="Garamond" charset="0"/>
            </a:endParaRP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A0954B-DB93-2549-B40B-F13D2D93F2C6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5213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comparison while vs do-while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52400" y="1676400"/>
            <a:ext cx="3886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do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while ( x &lt; 3  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419600" y="1676400"/>
            <a:ext cx="3886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3  )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(no output)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638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A30CADB-F44A-4DF2-96B5-B8CBFEB88E2C}" type="datetime1">
              <a:rPr lang="en-US" sz="1200" smtClean="0">
                <a:latin typeface="Garamond" charset="0"/>
              </a:rPr>
              <a:t>2/21/2020</a:t>
            </a:fld>
            <a:endParaRPr lang="en-US" sz="1200">
              <a:latin typeface="Garamond" charset="0"/>
            </a:endParaRP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D794219-9225-1644-A26F-51B084EB597A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7732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Review: core of program demonstrating while loop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300" dirty="0">
                <a:latin typeface="Courier New" pitchFamily="49" charset="0"/>
                <a:ea typeface="+mn-ea"/>
                <a:cs typeface="Courier New" pitchFamily="49" charset="0"/>
              </a:rPr>
              <a:t>// Prompt for and read first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300" dirty="0">
                <a:latin typeface="Courier New" pitchFamily="49" charset="0"/>
                <a:ea typeface="+mn-ea"/>
                <a:cs typeface="Courier New" pitchFamily="49" charset="0"/>
              </a:rPr>
              <a:t>("Enter grade: ");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 err="1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300" dirty="0">
                <a:latin typeface="Courier New" pitchFamily="49" charset="0"/>
                <a:ea typeface="+mn-ea"/>
                <a:cs typeface="Courier New" pitchFamily="49" charset="0"/>
              </a:rPr>
              <a:t>("%lf", &amp;grade);</a:t>
            </a:r>
          </a:p>
          <a:p>
            <a:pPr>
              <a:buFont typeface="Wingdings" pitchFamily="2" charset="2"/>
              <a:buNone/>
              <a:defRPr/>
            </a:pPr>
            <a:endParaRPr lang="en-US" sz="23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300" dirty="0">
                <a:latin typeface="Courier New" pitchFamily="49" charset="0"/>
                <a:ea typeface="+mn-ea"/>
                <a:cs typeface="Courier New" pitchFamily="49" charset="0"/>
              </a:rPr>
              <a:t>/* Continue reading/accumulating grades until invalid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>
                <a:latin typeface="Courier New" pitchFamily="49" charset="0"/>
                <a:ea typeface="+mn-ea"/>
                <a:cs typeface="Courier New" pitchFamily="49" charset="0"/>
              </a:rPr>
              <a:t>		value entered */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>
                <a:latin typeface="Courier New" pitchFamily="49" charset="0"/>
                <a:ea typeface="+mn-ea"/>
                <a:cs typeface="Courier New" pitchFamily="49" charset="0"/>
              </a:rPr>
              <a:t>while ((grade &gt;= 0.0) &amp;&amp; (grade &lt;= 100.0)) 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300" dirty="0">
                <a:latin typeface="Courier New" pitchFamily="49" charset="0"/>
                <a:ea typeface="+mn-ea"/>
                <a:cs typeface="Courier New" pitchFamily="49" charset="0"/>
              </a:rPr>
              <a:t>	gradeSum = gradeSum + grade;	// Accumulate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300" dirty="0" err="1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300" dirty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300" dirty="0" err="1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300" dirty="0">
                <a:latin typeface="Courier New" pitchFamily="49" charset="0"/>
                <a:ea typeface="+mn-ea"/>
                <a:cs typeface="Courier New" pitchFamily="49" charset="0"/>
              </a:rPr>
              <a:t> + 1;	// Increment grade count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300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300" dirty="0">
                <a:latin typeface="Courier New" pitchFamily="49" charset="0"/>
                <a:ea typeface="+mn-ea"/>
                <a:cs typeface="Courier New" pitchFamily="49" charset="0"/>
              </a:rPr>
              <a:t>("Enter grade: ");		// Prompt for and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300" dirty="0" err="1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300" dirty="0">
                <a:latin typeface="Courier New" pitchFamily="49" charset="0"/>
                <a:ea typeface="+mn-ea"/>
                <a:cs typeface="Courier New" pitchFamily="49" charset="0"/>
              </a:rPr>
              <a:t>("%lf", &amp;grade);		//   read next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36E1318-68FB-473E-AC3D-00C6B37ABA6F}" type="datetime1">
              <a:rPr lang="en-US" sz="1200" smtClean="0">
                <a:latin typeface="Garamond" charset="0"/>
              </a:rPr>
              <a:t>2/21/2020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4551E40-11CF-CE43-873E-6E28DFB25519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329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Rewrite grade average program to ensure at least one grade is read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Change core of program (shown previously):</a:t>
            </a:r>
          </a:p>
          <a:p>
            <a:pPr>
              <a:buFont typeface="Wingdings" pitchFamily="2" charset="2"/>
              <a:buNone/>
              <a:defRPr/>
            </a:pPr>
            <a:endParaRPr lang="en-US" sz="28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/* Prompt for and read grades until invalid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   value entered */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do 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("Enter grade: ");		// Prompt for and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("%lf", &amp;grade);		//   read grade</a:t>
            </a:r>
            <a:endParaRPr lang="pt-BR" sz="28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pt-BR" sz="28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dirty="0">
                <a:latin typeface="Courier New" pitchFamily="49" charset="0"/>
                <a:ea typeface="+mn-ea"/>
                <a:cs typeface="Courier New" pitchFamily="49" charset="0"/>
              </a:rPr>
              <a:t>	if ((grade &gt;= 0.0) &amp;&amp; (grade &lt;= 100.0)) 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dirty="0">
                <a:latin typeface="Courier New" pitchFamily="49" charset="0"/>
                <a:ea typeface="+mn-ea"/>
                <a:cs typeface="Courier New" pitchFamily="49" charset="0"/>
              </a:rPr>
              <a:t>		gradeSum = gradeSum + grade;    // Accumulate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 + 1;    // Inc. grade count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} while ((grade &gt;= 0.0) &amp;&amp; (grade &lt;= 100.0)); 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843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F8536F9-5D38-436C-82D6-E487062C9E82}" type="datetime1">
              <a:rPr lang="en-US" sz="1200" smtClean="0">
                <a:latin typeface="Garamond" charset="0"/>
              </a:rPr>
              <a:t>2/21/2020</a:t>
            </a:fld>
            <a:endParaRPr lang="en-US" sz="1200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184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2E4DA4-FC1B-754D-B396-BADB1BFD9820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270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Write a while or do-while loop for each of the following tasks:</a:t>
            </a:r>
          </a:p>
          <a:p>
            <a:pPr lvl="1"/>
            <a:r>
              <a:rPr lang="en-US" dirty="0"/>
              <a:t>Print all multiples of 3 between 0 and 100 (including 0)</a:t>
            </a:r>
          </a:p>
          <a:p>
            <a:pPr lvl="1"/>
            <a:r>
              <a:rPr lang="en-US" dirty="0"/>
              <a:t>Given two variables,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/>
              <a:t>, repeatedly increment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by 1 and decrement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/>
              <a:t> by 1 until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is greater than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Count the number of iterations this loop takes and print it when the loop is done</a:t>
            </a:r>
          </a:p>
          <a:p>
            <a:pPr lvl="2"/>
            <a:r>
              <a:rPr lang="en-US" dirty="0"/>
              <a:t>Print the initial values of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/>
              <a:t> before the loop starts</a:t>
            </a:r>
          </a:p>
          <a:p>
            <a:pPr lvl="1"/>
            <a:r>
              <a:rPr lang="en-US" dirty="0"/>
              <a:t>Repeatedly prompt for and read a single non-space character into a variable, </a:t>
            </a:r>
            <a:r>
              <a:rPr lang="en-US" dirty="0" err="1">
                <a:latin typeface="Courier New"/>
                <a:cs typeface="Courier New"/>
              </a:rPr>
              <a:t>cmd</a:t>
            </a:r>
            <a:r>
              <a:rPr lang="en-US" dirty="0"/>
              <a:t>, until the user enters either </a:t>
            </a:r>
            <a:r>
              <a:rPr lang="en-US" dirty="0">
                <a:latin typeface="Courier New"/>
                <a:cs typeface="Courier New"/>
              </a:rPr>
              <a:t>'X'</a:t>
            </a:r>
            <a:r>
              <a:rPr lang="en-US" dirty="0"/>
              <a:t> or </a:t>
            </a:r>
            <a:r>
              <a:rPr lang="en-US" dirty="0">
                <a:latin typeface="Courier New"/>
                <a:cs typeface="Courier New"/>
              </a:rPr>
              <a:t>'x'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2BB9-1DA6-4798-8FF4-C9B737D5F881}" type="datetime1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23BD-02AE-1F4B-83EF-E7EAEF234F1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22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sz="2500" dirty="0"/>
              <a:t>Print all multiples of 3 between 0 and 100 (including 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while (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&lt; 100) {</a:t>
            </a:r>
            <a:endParaRPr lang="ro-RO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ro-RO" dirty="0">
                <a:latin typeface="Courier New"/>
                <a:cs typeface="Courier New"/>
              </a:rPr>
              <a:t>	printf("%d\n", i);</a:t>
            </a:r>
          </a:p>
          <a:p>
            <a:pPr marL="0" indent="0">
              <a:buNone/>
            </a:pPr>
            <a:r>
              <a:rPr lang="ro-RO" dirty="0">
                <a:latin typeface="Courier New"/>
                <a:cs typeface="Courier New"/>
              </a:rPr>
              <a:t>	i = i + 3;</a:t>
            </a:r>
          </a:p>
          <a:p>
            <a:pPr marL="0" indent="0">
              <a:buNone/>
            </a:pPr>
            <a:r>
              <a:rPr lang="ro-RO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7777-0CB2-4554-A02B-EFA0AEC594A9}" type="datetime1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23BD-02AE-1F4B-83EF-E7EAEF234F1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23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solutions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Given two integer variables,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/>
              <a:t>, repeatedly increment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by 1 and decrement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/>
              <a:t> by 1 until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is greater than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Print the initial values of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/>
              <a:t> before the loop starts</a:t>
            </a:r>
          </a:p>
          <a:p>
            <a:pPr lvl="1"/>
            <a:r>
              <a:rPr lang="en-US" dirty="0"/>
              <a:t>Count the number of iterations this loop takes and print it when the loop is done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x, y;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0;	//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# iterations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...		// Code to </a:t>
            </a:r>
            <a:r>
              <a:rPr lang="en-US">
                <a:latin typeface="Courier New"/>
                <a:cs typeface="Courier New"/>
              </a:rPr>
              <a:t>assign values to x &amp; y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("x = %d, y = %d initially\n", x, y);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while (x &lt;= y) {</a:t>
            </a:r>
          </a:p>
          <a:p>
            <a:pPr marL="0" indent="0">
              <a:buNone/>
            </a:pPr>
            <a:r>
              <a:rPr lang="fr-FR" dirty="0">
                <a:latin typeface="Courier New"/>
                <a:cs typeface="Courier New"/>
              </a:rPr>
              <a:t>	x = x + 1;</a:t>
            </a:r>
          </a:p>
          <a:p>
            <a:pPr marL="0" indent="0">
              <a:buNone/>
            </a:pPr>
            <a:r>
              <a:rPr lang="es-ES_tradnl" dirty="0">
                <a:latin typeface="Courier New"/>
                <a:cs typeface="Courier New"/>
              </a:rPr>
              <a:t>	y = y - 1;</a:t>
            </a:r>
          </a:p>
          <a:p>
            <a:pPr marL="0" indent="0">
              <a:buNone/>
            </a:pPr>
            <a:r>
              <a:rPr lang="es-ES_tradnl" dirty="0">
                <a:latin typeface="Courier New"/>
                <a:cs typeface="Courier New"/>
              </a:rPr>
              <a:t>	i = i + 1;</a:t>
            </a:r>
          </a:p>
          <a:p>
            <a:pPr marL="0" indent="0">
              <a:buNone/>
            </a:pPr>
            <a:r>
              <a:rPr lang="es-ES_tradnl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s-ES_tradnl" dirty="0" err="1">
                <a:latin typeface="Courier New"/>
                <a:cs typeface="Courier New"/>
              </a:rPr>
              <a:t>printf</a:t>
            </a:r>
            <a:r>
              <a:rPr lang="es-ES_tradnl" dirty="0">
                <a:latin typeface="Courier New"/>
                <a:cs typeface="Courier New"/>
              </a:rPr>
              <a:t>("</a:t>
            </a:r>
            <a:r>
              <a:rPr lang="es-ES_tradnl" dirty="0" err="1">
                <a:latin typeface="Courier New"/>
                <a:cs typeface="Courier New"/>
              </a:rPr>
              <a:t>Number</a:t>
            </a:r>
            <a:r>
              <a:rPr lang="es-ES_tradnl" dirty="0">
                <a:latin typeface="Courier New"/>
                <a:cs typeface="Courier New"/>
              </a:rPr>
              <a:t> of </a:t>
            </a:r>
            <a:r>
              <a:rPr lang="es-ES_tradnl" dirty="0" err="1">
                <a:latin typeface="Courier New"/>
                <a:cs typeface="Courier New"/>
              </a:rPr>
              <a:t>iterations</a:t>
            </a:r>
            <a:r>
              <a:rPr lang="es-ES_tradnl" dirty="0">
                <a:latin typeface="Courier New"/>
                <a:cs typeface="Courier New"/>
              </a:rPr>
              <a:t>: %d\n", i);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994D-7A5B-433B-9195-D527D65B39CB}" type="datetime1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23BD-02AE-1F4B-83EF-E7EAEF234F1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solutions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dirty="0"/>
              <a:t>Repeatedly prompt for and read a single non-space character into a variable, </a:t>
            </a:r>
            <a:r>
              <a:rPr lang="en-US" dirty="0" err="1">
                <a:latin typeface="Courier New"/>
                <a:cs typeface="Courier New"/>
              </a:rPr>
              <a:t>cmd</a:t>
            </a:r>
            <a:r>
              <a:rPr lang="en-US" dirty="0"/>
              <a:t>, until the user enters either </a:t>
            </a:r>
            <a:r>
              <a:rPr lang="en-US" dirty="0">
                <a:latin typeface="Courier New"/>
                <a:cs typeface="Courier New"/>
              </a:rPr>
              <a:t>'X'</a:t>
            </a:r>
            <a:r>
              <a:rPr lang="en-US" dirty="0"/>
              <a:t> or </a:t>
            </a:r>
            <a:r>
              <a:rPr lang="en-US" dirty="0">
                <a:latin typeface="Courier New"/>
                <a:cs typeface="Courier New"/>
              </a:rPr>
              <a:t>'x'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char </a:t>
            </a:r>
            <a:r>
              <a:rPr lang="en-US" dirty="0" err="1">
                <a:latin typeface="Courier New"/>
                <a:cs typeface="Courier New"/>
              </a:rPr>
              <a:t>cmd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Courier New"/>
                <a:cs typeface="Courier New"/>
              </a:rPr>
              <a:t>do {</a:t>
            </a:r>
          </a:p>
          <a:p>
            <a:pPr marL="0" indent="0"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printf</a:t>
            </a:r>
            <a:r>
              <a:rPr lang="pt-BR" dirty="0">
                <a:latin typeface="Courier New"/>
                <a:cs typeface="Courier New"/>
              </a:rPr>
              <a:t>("</a:t>
            </a:r>
            <a:r>
              <a:rPr lang="pt-BR" dirty="0" err="1">
                <a:latin typeface="Courier New"/>
                <a:cs typeface="Courier New"/>
              </a:rPr>
              <a:t>Enter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character</a:t>
            </a:r>
            <a:r>
              <a:rPr lang="pt-BR" dirty="0">
                <a:latin typeface="Courier New"/>
                <a:cs typeface="Courier New"/>
              </a:rPr>
              <a:t>: ");</a:t>
            </a:r>
          </a:p>
          <a:p>
            <a:pPr marL="0" indent="0">
              <a:buNone/>
            </a:pPr>
            <a:r>
              <a:rPr lang="nl-NL" dirty="0">
                <a:latin typeface="Courier New"/>
                <a:cs typeface="Courier New"/>
              </a:rPr>
              <a:t>	</a:t>
            </a:r>
            <a:r>
              <a:rPr lang="nl-NL" dirty="0" err="1">
                <a:latin typeface="Courier New"/>
                <a:cs typeface="Courier New"/>
              </a:rPr>
              <a:t>scanf</a:t>
            </a:r>
            <a:r>
              <a:rPr lang="nl-NL" dirty="0">
                <a:latin typeface="Courier New"/>
                <a:cs typeface="Courier New"/>
              </a:rPr>
              <a:t>(" %c", &amp;</a:t>
            </a:r>
            <a:r>
              <a:rPr lang="nl-NL" dirty="0" err="1">
                <a:latin typeface="Courier New"/>
                <a:cs typeface="Courier New"/>
              </a:rPr>
              <a:t>cmd</a:t>
            </a:r>
            <a:r>
              <a:rPr lang="nl-NL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 while (</a:t>
            </a:r>
            <a:r>
              <a:rPr lang="en-US" dirty="0" err="1">
                <a:latin typeface="Courier New"/>
                <a:cs typeface="Courier New"/>
              </a:rPr>
              <a:t>cmd</a:t>
            </a:r>
            <a:r>
              <a:rPr lang="en-US" dirty="0">
                <a:latin typeface="Courier New"/>
                <a:cs typeface="Courier New"/>
              </a:rPr>
              <a:t> != 'X' &amp;&amp; </a:t>
            </a:r>
            <a:r>
              <a:rPr lang="en-US" dirty="0" err="1">
                <a:latin typeface="Courier New"/>
                <a:cs typeface="Courier New"/>
              </a:rPr>
              <a:t>cmd</a:t>
            </a:r>
            <a:r>
              <a:rPr lang="en-US" dirty="0">
                <a:latin typeface="Courier New"/>
                <a:cs typeface="Courier New"/>
              </a:rPr>
              <a:t> != 'x');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3857-5805-4226-A4BC-E5B287AAB98F}" type="datetime1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23BD-02AE-1F4B-83EF-E7EAEF234F1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9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B6B12-D5B6-41B5-912C-B32CC649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4: “Drunken Sailor”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CCC89-61C9-4AB8-9F41-98DD12EE0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General overview</a:t>
            </a:r>
          </a:p>
          <a:p>
            <a:pPr lvl="1"/>
            <a:r>
              <a:rPr lang="en-US" dirty="0"/>
              <a:t>Place “sailor” on a grid representing city blocks</a:t>
            </a:r>
          </a:p>
          <a:p>
            <a:pPr lvl="1"/>
            <a:r>
              <a:rPr lang="en-US" dirty="0"/>
              <a:t>Sailor randomly chooses direction, moves one block</a:t>
            </a:r>
          </a:p>
          <a:p>
            <a:pPr lvl="1"/>
            <a:r>
              <a:rPr lang="en-US" dirty="0"/>
              <a:t>Program stops when sailor reaches edge of grid</a:t>
            </a:r>
          </a:p>
          <a:p>
            <a:pPr lvl="2"/>
            <a:r>
              <a:rPr lang="en-US" dirty="0"/>
              <a:t>Satisfies one of four conditions: x = 0, x = max X value, y = 0, or y = max Y value</a:t>
            </a:r>
          </a:p>
          <a:p>
            <a:r>
              <a:rPr lang="en-US" dirty="0"/>
              <a:t>Broken into three parts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Input validation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Random walk (main “trial” loop)</a:t>
            </a:r>
          </a:p>
          <a:p>
            <a:pPr lvl="2"/>
            <a:r>
              <a:rPr lang="en-US" dirty="0"/>
              <a:t>One trial = place sailor at starting position and wait for him to reach edge, counting number of steps required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Integrate parts 1 &amp; 2; add ability to run multiple trials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63111-F65A-4082-8FC8-5E7177D0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1D1A-6641-47D0-8BEE-C9E56545A264}" type="datetime1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B8CDF-42E8-44A5-8DA5-F62C6CFA2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D534A-1D48-4948-ABF9-8571B9A8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2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Announcements/reminders</a:t>
            </a:r>
            <a:endParaRPr lang="en-US" dirty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4 to be due 3/2</a:t>
            </a:r>
          </a:p>
          <a:p>
            <a:pPr lvl="1"/>
            <a:r>
              <a:rPr lang="en-US" dirty="0" smtClean="0"/>
              <a:t>Late penalties different than normal</a:t>
            </a:r>
          </a:p>
          <a:p>
            <a:pPr lvl="2"/>
            <a:r>
              <a:rPr lang="en-US" dirty="0" smtClean="0"/>
              <a:t>-1 if submitted between 3/3-3/6 (3/6 F before break)</a:t>
            </a:r>
          </a:p>
          <a:p>
            <a:pPr lvl="2"/>
            <a:r>
              <a:rPr lang="en-US" dirty="0" smtClean="0"/>
              <a:t>-2 if submitted between 3/7-3/16 (3/16 M after break)</a:t>
            </a:r>
          </a:p>
          <a:p>
            <a:pPr lvl="2"/>
            <a:r>
              <a:rPr lang="en-US" dirty="0" smtClean="0"/>
              <a:t>Back to normal after that (-4 on 3/17, -8 on 3/18,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Looking ahead: Exam </a:t>
            </a:r>
            <a:r>
              <a:rPr lang="en-US" dirty="0" smtClean="0"/>
              <a:t>2 Wednesday, 3/4</a:t>
            </a:r>
            <a:endParaRPr lang="en-US" dirty="0"/>
          </a:p>
          <a:p>
            <a:pPr lvl="1"/>
            <a:r>
              <a:rPr lang="en-US" dirty="0" smtClean="0"/>
              <a:t>Covers material since Exam 1 through end of next week</a:t>
            </a:r>
          </a:p>
          <a:p>
            <a:pPr lvl="1"/>
            <a:r>
              <a:rPr lang="en-US" dirty="0" smtClean="0"/>
              <a:t>Allowed </a:t>
            </a:r>
            <a:r>
              <a:rPr lang="en-US" dirty="0"/>
              <a:t>one double-sided 8.5” x 11” note sheet</a:t>
            </a:r>
          </a:p>
          <a:p>
            <a:pPr lvl="1"/>
            <a:r>
              <a:rPr lang="en-US" dirty="0"/>
              <a:t>No other notes, no electronic devices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A4C9213-1D2B-4721-A92B-DEA35900DD64}" type="datetime1">
              <a:rPr lang="en-US" smtClean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12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8FA5091-D1FC-1844-B7E7-F4A599679B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174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B0304-22E4-45B7-9ACF-0A814EFE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Input validation: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72D5E-193E-4210-BEDA-7AD741439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Part 1 of program (Section 4.10 of text)</a:t>
            </a:r>
          </a:p>
          <a:p>
            <a:r>
              <a:rPr lang="en-US" dirty="0"/>
              <a:t>Read desired inputs and test for errors</a:t>
            </a:r>
          </a:p>
          <a:p>
            <a:pPr lvl="1"/>
            <a:r>
              <a:rPr lang="en-US" dirty="0"/>
              <a:t>If error occurs, print message and repeat prompt only for that line of input</a:t>
            </a:r>
          </a:p>
          <a:p>
            <a:r>
              <a:rPr lang="en-US" dirty="0"/>
              <a:t>Three lines of input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# blocks in each direction: M N</a:t>
            </a:r>
          </a:p>
          <a:p>
            <a:pPr lvl="2"/>
            <a:r>
              <a:rPr lang="en-US" dirty="0"/>
              <a:t>M = # blocks in X plane, N = # blocks in Y plane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Starting position: X Y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Number of trials: T</a:t>
            </a:r>
          </a:p>
          <a:p>
            <a:r>
              <a:rPr lang="en-US" dirty="0"/>
              <a:t>For now, just reprint inputs once all error-free</a:t>
            </a:r>
          </a:p>
          <a:p>
            <a:pPr lvl="1"/>
            <a:r>
              <a:rPr lang="en-US" dirty="0"/>
              <a:t>In part 3 of program, will use validated inputs to determine how each trial runs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CADAC-3A6E-4134-B00E-25AD02093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1D1A-6641-47D0-8BEE-C9E56545A264}" type="datetime1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39B68-DA36-42C6-BC7C-CC5B08CC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 Lecture 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FD1E3-09DD-4BF3-A58C-4317E5EB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13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80939E2-A37C-4AAB-B9FE-53541545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“grid”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72B7816-C393-4E12-9357-CF2F5680CE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90600" y="1143000"/>
            <a:ext cx="7211915" cy="2011680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D9B6DF0-D004-4DDD-BCEF-5DECDBAB2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this figure:</a:t>
            </a:r>
          </a:p>
          <a:p>
            <a:pPr lvl="1"/>
            <a:r>
              <a:rPr lang="en-US" dirty="0"/>
              <a:t>M = # X blocks = 4</a:t>
            </a:r>
          </a:p>
          <a:p>
            <a:pPr lvl="1"/>
            <a:r>
              <a:rPr lang="en-US" dirty="0"/>
              <a:t>N = # Y blocks = 3</a:t>
            </a:r>
          </a:p>
          <a:p>
            <a:pPr lvl="1"/>
            <a:r>
              <a:rPr lang="en-US" dirty="0"/>
              <a:t>Initial position (X, Y) = (3, 2)</a:t>
            </a:r>
          </a:p>
          <a:p>
            <a:r>
              <a:rPr lang="en-US" dirty="0"/>
              <a:t>Figure also shows possible directions to move</a:t>
            </a:r>
          </a:p>
          <a:p>
            <a:pPr lvl="1"/>
            <a:r>
              <a:rPr lang="en-US" dirty="0"/>
              <a:t>North/south </a:t>
            </a:r>
            <a:r>
              <a:rPr lang="en-US" dirty="0">
                <a:sym typeface="Wingdings" panose="05000000000000000000" pitchFamily="2" charset="2"/>
              </a:rPr>
              <a:t> change Y position only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East/west  change X position only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DEAF8-A9F0-4D16-BEE8-364F4CB8A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1D1A-6641-47D0-8BEE-C9E56545A264}" type="datetime1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10D0B-7F4E-4EA5-B72A-9D0A2EC53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B39C1-A7A2-405B-8136-A58D8780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53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8A04-36BD-4E6F-B590-A5A92364B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Input validation: error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0CC70-4A28-479C-A30F-3AAA9729A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Formatting error on any line of input</a:t>
            </a:r>
          </a:p>
          <a:p>
            <a:r>
              <a:rPr lang="en-US" dirty="0"/>
              <a:t># blocks (M, N, or both) too small or too large</a:t>
            </a:r>
          </a:p>
          <a:p>
            <a:pPr lvl="1"/>
            <a:r>
              <a:rPr lang="en-US" dirty="0"/>
              <a:t>Must satisfy</a:t>
            </a:r>
            <a:r>
              <a:rPr lang="en-US"/>
              <a:t>: 2 </a:t>
            </a:r>
            <a:r>
              <a:rPr lang="en-US" dirty="0"/>
              <a:t>≤ M ≤ 10 </a:t>
            </a:r>
            <a:r>
              <a:rPr lang="en-US"/>
              <a:t>and 2 </a:t>
            </a:r>
            <a:r>
              <a:rPr lang="en-US" dirty="0"/>
              <a:t>≤ N ≤ 10</a:t>
            </a:r>
          </a:p>
          <a:p>
            <a:r>
              <a:rPr lang="en-US" dirty="0"/>
              <a:t>Starting position (X, Y, or both) is on or outside edge of grid</a:t>
            </a:r>
          </a:p>
          <a:p>
            <a:pPr lvl="1"/>
            <a:r>
              <a:rPr lang="en-US" dirty="0"/>
              <a:t>Must satisfy: 1 ≤ X ≤ M – 1 and 1 ≤ Y ≤ N – 1</a:t>
            </a:r>
          </a:p>
          <a:p>
            <a:pPr lvl="1"/>
            <a:r>
              <a:rPr lang="en-US" dirty="0"/>
              <a:t>Valid starting positions depend on grid size</a:t>
            </a:r>
          </a:p>
          <a:p>
            <a:r>
              <a:rPr lang="en-US" dirty="0"/>
              <a:t># trials too small or too large</a:t>
            </a:r>
          </a:p>
          <a:p>
            <a:pPr lvl="1"/>
            <a:r>
              <a:rPr lang="en-US" dirty="0"/>
              <a:t>Must satisfy: 1 ≤ T ≤ 10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E0D97-BD95-4F81-B515-A63C697A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1D1A-6641-47D0-8BEE-C9E56545A264}" type="datetime1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905EE-26F1-43CD-87D0-308C7B5E9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 Lecture 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F045D-A45D-4360-BF66-A97CCC78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7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AC35-FC81-4380-BA6D-70B0D949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Random walk: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299F5-12E3-4448-A10C-ABB36ACE3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2 of program (Section 4.11 of text)</a:t>
            </a:r>
          </a:p>
          <a:p>
            <a:r>
              <a:rPr lang="en-US" dirty="0"/>
              <a:t>Place “sailor” at defined starting point and move him until he reaches edge of grid</a:t>
            </a:r>
          </a:p>
          <a:p>
            <a:pPr lvl="1"/>
            <a:r>
              <a:rPr lang="en-US" dirty="0"/>
              <a:t>This part of program can use same variables as Part 1, but values are fixed</a:t>
            </a:r>
          </a:p>
          <a:p>
            <a:pPr lvl="2"/>
            <a:r>
              <a:rPr lang="en-US" dirty="0"/>
              <a:t>M = 5, N = 6, X = 2, Y = 2, T = 1 (only 1 trial)</a:t>
            </a:r>
          </a:p>
          <a:p>
            <a:pPr lvl="1"/>
            <a:r>
              <a:rPr lang="en-US" dirty="0"/>
              <a:t>In Part 3, user inputs determine variable values</a:t>
            </a:r>
          </a:p>
          <a:p>
            <a:r>
              <a:rPr lang="en-US" dirty="0"/>
              <a:t>Template program given shows outline of how your program should look</a:t>
            </a:r>
          </a:p>
          <a:p>
            <a:pPr lvl="1"/>
            <a:r>
              <a:rPr lang="en-US" dirty="0"/>
              <a:t>Comments indicate code to be replaced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83BCF-A05B-4434-9DB2-D55AB7D9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1D1A-6641-47D0-8BEE-C9E56545A264}" type="datetime1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D0A01-7439-433C-8550-F97157D3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416C1-DDB1-400D-ACD6-D79DD8BF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50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14CF-8B23-492B-9F86-CFC628CF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Random walk: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2FD87-25B3-4919-ADCE-A5E44F9E6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Sailor movement</a:t>
            </a:r>
          </a:p>
          <a:p>
            <a:pPr lvl="1"/>
            <a:r>
              <a:rPr lang="en-US" dirty="0"/>
              <a:t>Program randomly chooses direction (N/S/E/W)</a:t>
            </a:r>
          </a:p>
          <a:p>
            <a:pPr lvl="1"/>
            <a:r>
              <a:rPr lang="en-US" dirty="0"/>
              <a:t>Sailor moves </a:t>
            </a:r>
            <a:r>
              <a:rPr lang="en-US" u="sng" dirty="0"/>
              <a:t>only</a:t>
            </a:r>
            <a:r>
              <a:rPr lang="en-US" dirty="0"/>
              <a:t> one block in that direction</a:t>
            </a:r>
          </a:p>
          <a:p>
            <a:pPr lvl="1"/>
            <a:r>
              <a:rPr lang="en-US" dirty="0"/>
              <a:t>Stop after reaching edge, as described earlier</a:t>
            </a:r>
          </a:p>
          <a:p>
            <a:pPr lvl="1"/>
            <a:r>
              <a:rPr lang="en-US" dirty="0"/>
              <a:t>Count all steps</a:t>
            </a:r>
          </a:p>
          <a:p>
            <a:r>
              <a:rPr lang="en-US" dirty="0"/>
              <a:t>Random number generator (RNG)</a:t>
            </a:r>
          </a:p>
          <a:p>
            <a:pPr lvl="1"/>
            <a:r>
              <a:rPr lang="en-US" dirty="0" err="1"/>
              <a:t>srand</a:t>
            </a:r>
            <a:r>
              <a:rPr lang="en-US" dirty="0"/>
              <a:t>(1): “seeds” (provides starting point) for RNG</a:t>
            </a:r>
          </a:p>
          <a:p>
            <a:pPr lvl="1"/>
            <a:r>
              <a:rPr lang="en-US" dirty="0"/>
              <a:t>rand(): returns random value</a:t>
            </a:r>
          </a:p>
          <a:p>
            <a:r>
              <a:rPr lang="en-US" dirty="0"/>
              <a:t>Choosing direction</a:t>
            </a:r>
          </a:p>
          <a:p>
            <a:pPr lvl="1"/>
            <a:r>
              <a:rPr lang="en-US" dirty="0"/>
              <a:t>Outline contains statement </a:t>
            </a:r>
            <a:r>
              <a:rPr lang="en-US" dirty="0" err="1"/>
              <a:t>dir</a:t>
            </a:r>
            <a:r>
              <a:rPr lang="en-US" dirty="0"/>
              <a:t> = rand()</a:t>
            </a:r>
          </a:p>
          <a:p>
            <a:pPr lvl="2"/>
            <a:r>
              <a:rPr lang="en-US" dirty="0"/>
              <a:t>Modify so </a:t>
            </a:r>
            <a:r>
              <a:rPr lang="en-US" dirty="0" err="1"/>
              <a:t>dir</a:t>
            </a:r>
            <a:r>
              <a:rPr lang="en-US" dirty="0"/>
              <a:t> is 0, 1, 2, or 3</a:t>
            </a:r>
          </a:p>
          <a:p>
            <a:pPr lvl="1"/>
            <a:r>
              <a:rPr lang="en-US" dirty="0"/>
              <a:t>Make sure you follow spec to pass test cases</a:t>
            </a:r>
          </a:p>
          <a:p>
            <a:pPr lvl="2"/>
            <a:r>
              <a:rPr lang="en-US" dirty="0"/>
              <a:t>0 = west, 1 = east, 2 = north, 3 = south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B9976-90D4-42A2-A17B-3C8032B0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1D1A-6641-47D0-8BEE-C9E56545A264}" type="datetime1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2B652-4A31-43ED-AA4D-97CC5003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51758-E521-4B4A-B7BF-4F280D1D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11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E666-4FB3-40FD-B03E-F45A259E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Full program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51993-7F72-4833-9241-9BE81B94E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3 integrates Parts 1 and 2</a:t>
            </a:r>
          </a:p>
          <a:p>
            <a:pPr lvl="1"/>
            <a:r>
              <a:rPr lang="en-US" dirty="0"/>
              <a:t>Use Part 1 to read inputs</a:t>
            </a:r>
          </a:p>
          <a:p>
            <a:pPr lvl="1"/>
            <a:r>
              <a:rPr lang="en-US" dirty="0"/>
              <a:t>Use validated inputs to determine grid size, starting position, number of trials</a:t>
            </a:r>
          </a:p>
          <a:p>
            <a:pPr lvl="2"/>
            <a:r>
              <a:rPr lang="en-US" dirty="0"/>
              <a:t>Don’t use fixed M/N/X/Y/T values from Part 2</a:t>
            </a:r>
          </a:p>
          <a:p>
            <a:r>
              <a:rPr lang="en-US" dirty="0"/>
              <a:t>Only addition: multiple trials</a:t>
            </a:r>
          </a:p>
          <a:p>
            <a:pPr lvl="1"/>
            <a:r>
              <a:rPr lang="en-US" dirty="0"/>
              <a:t>Code from Part 2 should be surrounded by a loop that repeats T times</a:t>
            </a:r>
          </a:p>
          <a:p>
            <a:pPr lvl="1"/>
            <a:r>
              <a:rPr lang="en-US" dirty="0"/>
              <a:t>Always return to same starting point</a:t>
            </a:r>
          </a:p>
          <a:p>
            <a:pPr lvl="1"/>
            <a:r>
              <a:rPr lang="en-US" dirty="0"/>
              <a:t>Print steps after each trial &amp; overall average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4A097-7C3D-4897-B527-BDA19F51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1D1A-6641-47D0-8BEE-C9E56545A264}" type="datetime1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55338-493B-4B76-8315-1CF1FD54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C1B81-6262-4AC4-8C9B-44E03329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3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5145D-7B53-4FC9-B269-282275A1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4 hints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8124B-6327-4990-AA5D-DAAC0CAF5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Start the program early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Loops = significantly greater difficulty</a:t>
            </a:r>
          </a:p>
          <a:p>
            <a:r>
              <a:rPr lang="en-US" dirty="0"/>
              <a:t>Plan out your loops carefully</a:t>
            </a:r>
          </a:p>
          <a:p>
            <a:pPr lvl="1"/>
            <a:r>
              <a:rPr lang="en-US" dirty="0"/>
              <a:t>Keeping track of what code needs to be repeated and when gets tricky</a:t>
            </a:r>
          </a:p>
          <a:p>
            <a:pPr lvl="1"/>
            <a:r>
              <a:rPr lang="en-US" dirty="0"/>
              <a:t>Figures document does contain flow chart</a:t>
            </a:r>
          </a:p>
          <a:p>
            <a:r>
              <a:rPr lang="en-US" dirty="0"/>
              <a:t>Develop program in iterative fashion</a:t>
            </a:r>
          </a:p>
          <a:p>
            <a:pPr lvl="1"/>
            <a:r>
              <a:rPr lang="en-US" dirty="0"/>
              <a:t>Start small, build it up</a:t>
            </a:r>
          </a:p>
          <a:p>
            <a:pPr lvl="2"/>
            <a:r>
              <a:rPr lang="en-US" dirty="0"/>
              <a:t>For example, get first input loop working before worrying about second input loop</a:t>
            </a:r>
          </a:p>
          <a:p>
            <a:pPr lvl="1"/>
            <a:r>
              <a:rPr lang="en-US" dirty="0"/>
              <a:t>Hopefully breaking up program makes this easier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06D55-46D3-4AD2-80D5-7D1AA6ED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1D1A-6641-47D0-8BEE-C9E56545A264}" type="datetime1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9718A-2D29-486E-98A1-C5C93B53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78BC9-358E-4F7C-A08B-22A87740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19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C5F9-F1F2-4C03-BCF5-C980F8AD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4 hints and challenges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535F2-4E21-4392-8AEE-5789B2264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Read Section 4.13 about random numbers</a:t>
            </a:r>
          </a:p>
          <a:p>
            <a:pPr lvl="1"/>
            <a:r>
              <a:rPr lang="en-US" dirty="0"/>
              <a:t>Will help you write Part 2</a:t>
            </a:r>
          </a:p>
          <a:p>
            <a:r>
              <a:rPr lang="en-US" dirty="0"/>
              <a:t>Don’t lose track of your starting position</a:t>
            </a:r>
          </a:p>
          <a:p>
            <a:pPr lvl="1"/>
            <a:r>
              <a:rPr lang="en-US" dirty="0"/>
              <a:t>You can write Part 2 without saving X &amp; Y …</a:t>
            </a:r>
          </a:p>
          <a:p>
            <a:pPr lvl="1"/>
            <a:r>
              <a:rPr lang="en-US" dirty="0"/>
              <a:t>… but when you get to Part 3, you need to restart each trial at the same starting point</a:t>
            </a:r>
          </a:p>
          <a:p>
            <a:endParaRPr lang="en-US" dirty="0"/>
          </a:p>
          <a:p>
            <a:r>
              <a:rPr lang="en-US" dirty="0"/>
              <a:t>And, as we might have mentioned: 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START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THE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PROGRAM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b="1" u="sng" dirty="0">
                <a:solidFill>
                  <a:srgbClr val="FF0000"/>
                </a:solidFill>
              </a:rPr>
              <a:t>EARLY!!!!!!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4ED35-F7DA-4D05-A796-05E799B7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1D1A-6641-47D0-8BEE-C9E56545A264}" type="datetime1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C71B2-73FF-49C3-B5C6-DBBABE43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C66BC-97F6-46FF-9184-7063AECB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cs typeface="Courier New" charset="0"/>
              </a:rPr>
              <a:t>Justifying </a:t>
            </a:r>
            <a:r>
              <a:rPr lang="en-US">
                <a:latin typeface="Courier New" charset="0"/>
                <a:cs typeface="Courier New" charset="0"/>
              </a:rPr>
              <a:t>for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Common loop structure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Initialize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FF"/>
                </a:solidFill>
              </a:rPr>
              <a:t>Loop until that variable reaches certain limit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6600"/>
                </a:solidFill>
              </a:rPr>
              <a:t>At end of each iteration, change variable by fixed amount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Example: squares program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10) 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 + 1;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ECA0626-3428-484F-9F6C-0E73F81AF06E}" type="datetime1">
              <a:rPr lang="en-US" sz="1200" smtClean="0">
                <a:latin typeface="Garamond" charset="0"/>
              </a:rPr>
              <a:t>2/21/2020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983816-91EC-7047-B622-6339F353284F}" type="slidenum">
              <a:rPr lang="en-US" sz="1200">
                <a:latin typeface="Garamond" charset="0"/>
              </a:rPr>
              <a:pPr eaLnBrk="1" hangingPunct="1"/>
              <a:t>28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75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for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ourier New" charset="0"/>
                <a:cs typeface="Courier New" charset="0"/>
              </a:rPr>
              <a:t>for</a:t>
            </a:r>
            <a:r>
              <a:rPr lang="en-US" sz="2600">
                <a:latin typeface="Arial" charset="0"/>
              </a:rPr>
              <a:t> loops include all three aspects in one construct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Form: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</a:rPr>
              <a:t>for (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&lt;init var&gt;</a:t>
            </a:r>
            <a:r>
              <a:rPr lang="en-US" sz="2000">
                <a:latin typeface="Courier New" charset="0"/>
                <a:cs typeface="Courier New" charset="0"/>
              </a:rPr>
              <a:t>; </a:t>
            </a: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&lt;test&gt;</a:t>
            </a:r>
            <a:r>
              <a:rPr lang="en-US" sz="2000">
                <a:latin typeface="Courier New" charset="0"/>
                <a:cs typeface="Courier New" charset="0"/>
              </a:rPr>
              <a:t>; </a:t>
            </a:r>
            <a:r>
              <a:rPr lang="en-US" sz="2000" b="1">
                <a:solidFill>
                  <a:srgbClr val="006600"/>
                </a:solidFill>
                <a:latin typeface="Courier New" charset="0"/>
                <a:cs typeface="Courier New" charset="0"/>
              </a:rPr>
              <a:t>&lt;change var&gt;</a:t>
            </a:r>
            <a:r>
              <a:rPr lang="en-US" sz="2000">
                <a:latin typeface="Courier New" charset="0"/>
                <a:cs typeface="Courier New" charset="0"/>
              </a:rPr>
              <a:t>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&lt;statements&gt;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00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&lt;init var&gt;</a:t>
            </a:r>
            <a:r>
              <a:rPr lang="en-US" sz="2700" b="1">
                <a:solidFill>
                  <a:srgbClr val="FF0000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is basic assignment</a:t>
            </a:r>
          </a:p>
          <a:p>
            <a:pPr>
              <a:lnSpc>
                <a:spcPct val="90000"/>
              </a:lnSpc>
            </a:pP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&lt;test&gt;</a:t>
            </a:r>
            <a:r>
              <a:rPr lang="en-US" sz="2600" b="1">
                <a:solidFill>
                  <a:srgbClr val="0000FF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same type of condition as </a:t>
            </a:r>
            <a:r>
              <a:rPr lang="en-US" sz="2600">
                <a:latin typeface="Courier New" charset="0"/>
                <a:cs typeface="Courier New" charset="0"/>
              </a:rPr>
              <a:t>if</a:t>
            </a:r>
            <a:r>
              <a:rPr lang="en-US" sz="2600">
                <a:latin typeface="Arial" charset="0"/>
                <a:cs typeface="Courier New" charset="0"/>
              </a:rPr>
              <a:t>, </a:t>
            </a:r>
            <a:r>
              <a:rPr lang="en-US" sz="2600">
                <a:latin typeface="Courier New" charset="0"/>
                <a:cs typeface="Courier New" charset="0"/>
              </a:rPr>
              <a:t>while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  <a:cs typeface="Courier New" charset="0"/>
              </a:rPr>
              <a:t> </a:t>
            </a:r>
            <a:r>
              <a:rPr lang="en-US" sz="2600" b="1">
                <a:solidFill>
                  <a:srgbClr val="006600"/>
                </a:solidFill>
                <a:latin typeface="Courier New" charset="0"/>
                <a:cs typeface="Courier New" charset="0"/>
              </a:rPr>
              <a:t>&lt;change var&gt;</a:t>
            </a:r>
            <a:r>
              <a:rPr lang="en-US" sz="2600" b="1">
                <a:solidFill>
                  <a:srgbClr val="006600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change variable by fixed amount</a:t>
            </a:r>
          </a:p>
          <a:p>
            <a:pPr>
              <a:lnSpc>
                <a:spcPct val="9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  <a:cs typeface="Courier New" charset="0"/>
              </a:rPr>
              <a:t>Example: </a:t>
            </a:r>
            <a:r>
              <a:rPr lang="en-US" sz="2600" b="1">
                <a:latin typeface="Courier New" charset="0"/>
                <a:cs typeface="Courier New" charset="0"/>
              </a:rPr>
              <a:t>for (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 = 0</a:t>
            </a:r>
            <a:r>
              <a:rPr lang="en-US" sz="2600" b="1">
                <a:latin typeface="Courier New" charset="0"/>
                <a:cs typeface="Courier New" charset="0"/>
              </a:rPr>
              <a:t>; </a:t>
            </a: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i &lt; 20</a:t>
            </a:r>
            <a:r>
              <a:rPr lang="en-US" sz="2600" b="1">
                <a:latin typeface="Courier New" charset="0"/>
                <a:cs typeface="Courier New" charset="0"/>
              </a:rPr>
              <a:t>; </a:t>
            </a:r>
            <a:r>
              <a:rPr lang="en-US" sz="2600" b="1">
                <a:solidFill>
                  <a:srgbClr val="006600"/>
                </a:solidFill>
                <a:latin typeface="Courier New" charset="0"/>
                <a:cs typeface="Courier New" charset="0"/>
              </a:rPr>
              <a:t>i++</a:t>
            </a:r>
            <a:r>
              <a:rPr lang="en-US" sz="2600" b="1">
                <a:latin typeface="Courier New" charset="0"/>
                <a:cs typeface="Courier New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  <a:cs typeface="Courier New" charset="0"/>
              </a:rPr>
              <a:t>… You may be wondering what </a:t>
            </a:r>
            <a:r>
              <a:rPr lang="en-US" sz="2200">
                <a:latin typeface="Courier New" charset="0"/>
                <a:cs typeface="Courier New" charset="0"/>
              </a:rPr>
              <a:t>i++</a:t>
            </a:r>
            <a:r>
              <a:rPr lang="en-US" sz="2200">
                <a:latin typeface="Arial" charset="0"/>
                <a:cs typeface="Courier New" charset="0"/>
              </a:rPr>
              <a:t> means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C0B5F3-D895-4C33-9937-297638222EE7}" type="datetime1">
              <a:rPr lang="en-US" sz="1200" smtClean="0">
                <a:latin typeface="Garamond" charset="0"/>
              </a:rPr>
              <a:t>2/21/2020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32E47E-40F2-BA4C-AA6F-C2CB9A74D614}" type="slidenum">
              <a:rPr lang="en-US" sz="1200">
                <a:latin typeface="Garamond" charset="0"/>
              </a:rPr>
              <a:pPr eaLnBrk="1" hangingPunct="1"/>
              <a:t>29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24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A7AF6-92FB-4D6C-B0F9-3A5C556F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CD459-9A00-4AE7-8466-7D6254E69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While/do-while </a:t>
            </a:r>
            <a:r>
              <a:rPr lang="en-US" dirty="0" smtClean="0"/>
              <a:t>loops</a:t>
            </a:r>
          </a:p>
          <a:p>
            <a:r>
              <a:rPr lang="en-US" dirty="0" smtClean="0"/>
              <a:t>Program 4 overview</a:t>
            </a:r>
          </a:p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58088-45B7-45A5-93D7-FC480936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704E-B223-477B-8192-76F69DCDDA18}" type="datetime1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30F5A-7D72-4168-AD00-D55877E0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40DBE-643E-4AD1-BE5F-FE1D9345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DDE5-9B44-254B-89B4-A832413121C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80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Changing variables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Can do operation + assignment w/one operator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Simply adding/subtracting 1: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</a:rPr>
              <a:t>x++ </a:t>
            </a: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 x = x + 1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(post-increment)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x--  x = x –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(post-decrement)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</a:rPr>
              <a:t>++x </a:t>
            </a: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 x = x + 1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(pre-increment)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--x  x = x –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(pre-decrement)</a:t>
            </a:r>
          </a:p>
          <a:p>
            <a:pPr>
              <a:lnSpc>
                <a:spcPct val="80000"/>
              </a:lnSpc>
            </a:pPr>
            <a:r>
              <a:rPr lang="en-US" sz="2800">
                <a:solidFill>
                  <a:srgbClr val="0000FF"/>
                </a:solidFill>
                <a:latin typeface="Arial" charset="0"/>
                <a:sym typeface="Wingdings" charset="0"/>
              </a:rPr>
              <a:t>Augmented assignment:</a:t>
            </a:r>
            <a:r>
              <a:rPr lang="en-US" sz="2800">
                <a:latin typeface="Arial" charset="0"/>
                <a:sym typeface="Wingdings" charset="0"/>
              </a:rPr>
              <a:t> change variable by amount other than 1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+= y  x = x +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-= y  x = x –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*= y  x = x *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/= y  x = x / y</a:t>
            </a:r>
            <a:endParaRPr lang="en-US" sz="2400" b="1">
              <a:latin typeface="Courier New" charset="0"/>
              <a:cs typeface="Courier New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ADB562-FA68-4EE0-8E18-BA4934A5AA89}" type="datetime1">
              <a:rPr lang="en-US" sz="1200" smtClean="0">
                <a:latin typeface="Garamond" charset="0"/>
              </a:rPr>
              <a:t>2/21/2020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DB4BD5-3C8E-A348-9FBF-680122CD9E3C}" type="slidenum">
              <a:rPr lang="en-US" sz="1200">
                <a:latin typeface="Garamond" charset="0"/>
              </a:rPr>
              <a:pPr eaLnBrk="1" hangingPunct="1"/>
              <a:t>30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422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Pre- vs. post-increment/decrement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Pre-increment/decrement:</a:t>
            </a:r>
            <a:r>
              <a:rPr lang="en-US">
                <a:latin typeface="Arial" charset="0"/>
              </a:rPr>
              <a:t> perform increment/ decrement, then evaluate expression</a:t>
            </a:r>
          </a:p>
          <a:p>
            <a:r>
              <a:rPr lang="en-US">
                <a:solidFill>
                  <a:srgbClr val="FF0000"/>
                </a:solidFill>
                <a:latin typeface="Arial" charset="0"/>
              </a:rPr>
              <a:t>Post-increment/decrement</a:t>
            </a:r>
            <a:r>
              <a:rPr lang="en-US">
                <a:latin typeface="Arial" charset="0"/>
              </a:rPr>
              <a:t>: evaluate expression, then perform increment/decrement</a:t>
            </a:r>
          </a:p>
          <a:p>
            <a:r>
              <a:rPr lang="en-US">
                <a:latin typeface="Arial" charset="0"/>
              </a:rPr>
              <a:t>Example: what does the following print?</a:t>
            </a:r>
          </a:p>
          <a:p>
            <a:pPr>
              <a:buFont typeface="Wingdings" charset="0"/>
              <a:buNone/>
            </a:pPr>
            <a:r>
              <a:rPr lang="en-US">
                <a:latin typeface="Arial" charset="0"/>
              </a:rPr>
              <a:t>	</a:t>
            </a:r>
            <a:r>
              <a:rPr lang="en-US">
                <a:latin typeface="Courier New" charset="0"/>
                <a:cs typeface="Courier New" charset="0"/>
              </a:rPr>
              <a:t>int n = 5;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++n);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Now,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n++);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Finally,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n);</a:t>
            </a:r>
            <a:endParaRPr lang="en-US">
              <a:latin typeface="Arial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557D98-BCE6-40C1-A101-39C0EA2F6E58}" type="datetime1">
              <a:rPr lang="en-US" sz="1200" smtClean="0">
                <a:latin typeface="Garamond" charset="0"/>
              </a:rPr>
              <a:t>2/21/2020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030992-E9A5-4043-8A3B-1B14CD775732}" type="slidenum">
              <a:rPr lang="en-US" sz="1200">
                <a:latin typeface="Garamond" charset="0"/>
              </a:rPr>
              <a:pPr eaLnBrk="1" hangingPunct="1"/>
              <a:t>31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069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soln.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int n = 5;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++n);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Now,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n++);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Finally,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n);</a:t>
            </a:r>
            <a:endParaRPr lang="en-US" altLang="ja-JP">
              <a:latin typeface="Arial" charset="0"/>
            </a:endParaRPr>
          </a:p>
          <a:p>
            <a:pPr marL="0" indent="0"/>
            <a:endParaRPr lang="en-US">
              <a:latin typeface="Arial" charset="0"/>
            </a:endParaRPr>
          </a:p>
          <a:p>
            <a:pPr marL="0" indent="0"/>
            <a:r>
              <a:rPr lang="en-US">
                <a:latin typeface="Arial" charset="0"/>
              </a:rPr>
              <a:t>Output: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n = 6			</a:t>
            </a:r>
            <a:r>
              <a:rPr lang="en-US" i="1">
                <a:latin typeface="Arial" charset="0"/>
                <a:cs typeface="Courier New" charset="0"/>
              </a:rPr>
              <a:t>(n pre-incremented)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Now, n = 6		</a:t>
            </a:r>
            <a:r>
              <a:rPr lang="en-US" i="1">
                <a:latin typeface="Arial" charset="0"/>
                <a:cs typeface="Courier New" charset="0"/>
              </a:rPr>
              <a:t>(n post-incremented)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Finally, n = 7	</a:t>
            </a:r>
            <a:r>
              <a:rPr lang="en-US" i="1">
                <a:latin typeface="Arial" charset="0"/>
                <a:cs typeface="Courier New" charset="0"/>
              </a:rPr>
              <a:t>(Shows effect of n++)</a:t>
            </a:r>
            <a:endParaRPr lang="en-US" b="1" i="1">
              <a:solidFill>
                <a:srgbClr val="0000FF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4A180B-02B4-4AA3-A60D-B84DDB9159F8}" type="datetime1">
              <a:rPr lang="en-US" sz="1200" smtClean="0">
                <a:latin typeface="Garamond" charset="0"/>
              </a:rPr>
              <a:t>2/21/2020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B4EC5B-A6D5-5A4B-AE06-F0653E4B3459}" type="slidenum">
              <a:rPr lang="en-US" sz="1200">
                <a:latin typeface="Garamond" charset="0"/>
              </a:rPr>
              <a:pPr eaLnBrk="1" hangingPunct="1"/>
              <a:t>32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4959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Simple usage of for loop</a:t>
            </a:r>
          </a:p>
        </p:txBody>
      </p:sp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3962400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Common sequence of code:</a:t>
            </a:r>
          </a:p>
          <a:p>
            <a:pPr eaLnBrk="1" hangingPunct="1"/>
            <a:r>
              <a:rPr lang="en-US" sz="1800">
                <a:latin typeface="Courier New" charset="0"/>
              </a:rPr>
              <a:t>x=0;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(x&lt;12)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x++;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6627" name="Text Box 16"/>
          <p:cNvSpPr txBox="1">
            <a:spLocks noChangeArrowheads="1"/>
          </p:cNvSpPr>
          <p:nvPr/>
        </p:nvSpPr>
        <p:spPr bwMode="auto">
          <a:xfrm>
            <a:off x="4572000" y="1219200"/>
            <a:ext cx="411480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Output:</a:t>
            </a:r>
          </a:p>
          <a:p>
            <a:pPr eaLnBrk="1" hangingPunct="1"/>
            <a:r>
              <a:rPr lang="en-US" sz="1800">
                <a:latin typeface="Courier New" charset="0"/>
              </a:rPr>
              <a:t>0 1 2 3 4 5 6 7 8 9 10 11</a:t>
            </a:r>
          </a:p>
        </p:txBody>
      </p:sp>
      <p:sp>
        <p:nvSpPr>
          <p:cNvPr id="2662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1D0BC1-9461-4B4E-807D-266DF99CEDD7}" type="datetime1">
              <a:rPr lang="en-US" sz="1200" smtClean="0">
                <a:latin typeface="Garamond" charset="0"/>
              </a:rPr>
              <a:t>2/21/2020</a:t>
            </a:fld>
            <a:endParaRPr lang="en-US" sz="1200">
              <a:latin typeface="Garamond" charset="0"/>
            </a:endParaRP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00A792-2358-644D-A085-10FBCD2AD0CF}" type="slidenum">
              <a:rPr lang="en-US" sz="1200">
                <a:latin typeface="Garamond" charset="0"/>
              </a:rPr>
              <a:pPr eaLnBrk="1" hangingPunct="1"/>
              <a:t>33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</p:spTree>
    <p:extLst>
      <p:ext uri="{BB962C8B-B14F-4D97-AF65-F5344CB8AC3E}">
        <p14:creationId xmlns:p14="http://schemas.microsoft.com/office/powerpoint/2010/main" val="467046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r>
              <a:rPr lang="en-US" dirty="0">
                <a:latin typeface="Garamond" charset="0"/>
              </a:rPr>
              <a:t>for vs. while</a:t>
            </a:r>
          </a:p>
        </p:txBody>
      </p:sp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3962400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Common sequence of code:</a:t>
            </a:r>
          </a:p>
          <a:p>
            <a:pPr eaLnBrk="1" hangingPunct="1"/>
            <a:r>
              <a:rPr lang="en-US" sz="1800">
                <a:latin typeface="Courier New" charset="0"/>
              </a:rPr>
              <a:t>x=0;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(x&lt;12)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x++;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4572000" y="1219200"/>
            <a:ext cx="45720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Equivalent </a:t>
            </a:r>
            <a:r>
              <a:rPr lang="en-US" sz="1800">
                <a:latin typeface="Courier New" charset="0"/>
              </a:rPr>
              <a:t>for</a:t>
            </a:r>
            <a:r>
              <a:rPr lang="en-US" sz="1800"/>
              <a:t> construct</a:t>
            </a:r>
          </a:p>
          <a:p>
            <a:pPr eaLnBrk="1" hangingPunct="1"/>
            <a:r>
              <a:rPr lang="en-US" sz="1800">
                <a:latin typeface="Courier New" charset="0"/>
              </a:rPr>
              <a:t>for (x=0 ; x&lt;12 ; x++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8676" name="AutoShape 5"/>
          <p:cNvSpPr>
            <a:spLocks noChangeArrowheads="1"/>
          </p:cNvSpPr>
          <p:nvPr/>
        </p:nvSpPr>
        <p:spPr bwMode="auto">
          <a:xfrm>
            <a:off x="5334000" y="1524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AutoShape 6"/>
          <p:cNvSpPr>
            <a:spLocks noChangeArrowheads="1"/>
          </p:cNvSpPr>
          <p:nvPr/>
        </p:nvSpPr>
        <p:spPr bwMode="auto">
          <a:xfrm>
            <a:off x="685800" y="1524000"/>
            <a:ext cx="457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AutoShape 7"/>
          <p:cNvSpPr>
            <a:spLocks noChangeArrowheads="1"/>
          </p:cNvSpPr>
          <p:nvPr/>
        </p:nvSpPr>
        <p:spPr bwMode="auto">
          <a:xfrm>
            <a:off x="1676400" y="18288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auto">
          <a:xfrm>
            <a:off x="6096000" y="1524000"/>
            <a:ext cx="6858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AutoShape 9"/>
          <p:cNvSpPr>
            <a:spLocks noChangeArrowheads="1"/>
          </p:cNvSpPr>
          <p:nvPr/>
        </p:nvSpPr>
        <p:spPr bwMode="auto">
          <a:xfrm>
            <a:off x="1524000" y="2362200"/>
            <a:ext cx="2362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AutoShape 10"/>
          <p:cNvSpPr>
            <a:spLocks noChangeArrowheads="1"/>
          </p:cNvSpPr>
          <p:nvPr/>
        </p:nvSpPr>
        <p:spPr bwMode="auto">
          <a:xfrm>
            <a:off x="5410200" y="2057400"/>
            <a:ext cx="2362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AutoShape 11"/>
          <p:cNvSpPr>
            <a:spLocks noChangeArrowheads="1"/>
          </p:cNvSpPr>
          <p:nvPr/>
        </p:nvSpPr>
        <p:spPr bwMode="auto">
          <a:xfrm>
            <a:off x="7086600" y="1524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AutoShape 12"/>
          <p:cNvSpPr>
            <a:spLocks noChangeArrowheads="1"/>
          </p:cNvSpPr>
          <p:nvPr/>
        </p:nvSpPr>
        <p:spPr bwMode="auto">
          <a:xfrm>
            <a:off x="1524000" y="2667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Freeform 13"/>
          <p:cNvSpPr>
            <a:spLocks/>
          </p:cNvSpPr>
          <p:nvPr/>
        </p:nvSpPr>
        <p:spPr bwMode="auto">
          <a:xfrm>
            <a:off x="1066800" y="1371600"/>
            <a:ext cx="4991100" cy="177800"/>
          </a:xfrm>
          <a:custGeom>
            <a:avLst/>
            <a:gdLst>
              <a:gd name="T0" fmla="*/ 0 w 3144"/>
              <a:gd name="T1" fmla="*/ 2147483647 h 112"/>
              <a:gd name="T2" fmla="*/ 2147483647 w 3144"/>
              <a:gd name="T3" fmla="*/ 0 h 112"/>
              <a:gd name="T4" fmla="*/ 2147483647 w 3144"/>
              <a:gd name="T5" fmla="*/ 2147483647 h 112"/>
              <a:gd name="T6" fmla="*/ 2147483647 w 314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144"/>
              <a:gd name="T13" fmla="*/ 0 h 112"/>
              <a:gd name="T14" fmla="*/ 3144 w 314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44" h="112">
                <a:moveTo>
                  <a:pt x="0" y="96"/>
                </a:moveTo>
                <a:cubicBezTo>
                  <a:pt x="384" y="48"/>
                  <a:pt x="768" y="0"/>
                  <a:pt x="1248" y="0"/>
                </a:cubicBezTo>
                <a:cubicBezTo>
                  <a:pt x="1728" y="0"/>
                  <a:pt x="2616" y="80"/>
                  <a:pt x="2880" y="96"/>
                </a:cubicBezTo>
                <a:cubicBezTo>
                  <a:pt x="3144" y="112"/>
                  <a:pt x="2988" y="104"/>
                  <a:pt x="2832" y="9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Freeform 15"/>
          <p:cNvSpPr>
            <a:spLocks/>
          </p:cNvSpPr>
          <p:nvPr/>
        </p:nvSpPr>
        <p:spPr bwMode="auto">
          <a:xfrm>
            <a:off x="2209800" y="1828800"/>
            <a:ext cx="4038600" cy="330200"/>
          </a:xfrm>
          <a:custGeom>
            <a:avLst/>
            <a:gdLst>
              <a:gd name="T0" fmla="*/ 0 w 2544"/>
              <a:gd name="T1" fmla="*/ 2147483647 h 208"/>
              <a:gd name="T2" fmla="*/ 2147483647 w 2544"/>
              <a:gd name="T3" fmla="*/ 2147483647 h 208"/>
              <a:gd name="T4" fmla="*/ 2147483647 w 2544"/>
              <a:gd name="T5" fmla="*/ 0 h 208"/>
              <a:gd name="T6" fmla="*/ 0 60000 65536"/>
              <a:gd name="T7" fmla="*/ 0 60000 65536"/>
              <a:gd name="T8" fmla="*/ 0 60000 65536"/>
              <a:gd name="T9" fmla="*/ 0 w 2544"/>
              <a:gd name="T10" fmla="*/ 0 h 208"/>
              <a:gd name="T11" fmla="*/ 2544 w 2544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4" h="208">
                <a:moveTo>
                  <a:pt x="0" y="96"/>
                </a:moveTo>
                <a:cubicBezTo>
                  <a:pt x="484" y="152"/>
                  <a:pt x="968" y="208"/>
                  <a:pt x="1392" y="192"/>
                </a:cubicBezTo>
                <a:cubicBezTo>
                  <a:pt x="1816" y="176"/>
                  <a:pt x="2352" y="32"/>
                  <a:pt x="2544" y="0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6"/>
          <p:cNvSpPr>
            <a:spLocks noChangeShapeType="1"/>
          </p:cNvSpPr>
          <p:nvPr/>
        </p:nvSpPr>
        <p:spPr bwMode="auto">
          <a:xfrm flipV="1">
            <a:off x="3886200" y="2209800"/>
            <a:ext cx="1524000" cy="3810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Freeform 18"/>
          <p:cNvSpPr>
            <a:spLocks/>
          </p:cNvSpPr>
          <p:nvPr/>
        </p:nvSpPr>
        <p:spPr bwMode="auto">
          <a:xfrm>
            <a:off x="1905000" y="1752600"/>
            <a:ext cx="7073900" cy="2082800"/>
          </a:xfrm>
          <a:custGeom>
            <a:avLst/>
            <a:gdLst>
              <a:gd name="T0" fmla="*/ 0 w 4456"/>
              <a:gd name="T1" fmla="*/ 2147483647 h 1312"/>
              <a:gd name="T2" fmla="*/ 2147483647 w 4456"/>
              <a:gd name="T3" fmla="*/ 2147483647 h 1312"/>
              <a:gd name="T4" fmla="*/ 2147483647 w 4456"/>
              <a:gd name="T5" fmla="*/ 2147483647 h 1312"/>
              <a:gd name="T6" fmla="*/ 2147483647 w 4456"/>
              <a:gd name="T7" fmla="*/ 2147483647 h 1312"/>
              <a:gd name="T8" fmla="*/ 2147483647 w 4456"/>
              <a:gd name="T9" fmla="*/ 0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56"/>
              <a:gd name="T16" fmla="*/ 0 h 1312"/>
              <a:gd name="T17" fmla="*/ 4456 w 4456"/>
              <a:gd name="T18" fmla="*/ 1312 h 1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56" h="1312">
                <a:moveTo>
                  <a:pt x="0" y="768"/>
                </a:moveTo>
                <a:cubicBezTo>
                  <a:pt x="692" y="976"/>
                  <a:pt x="1384" y="1184"/>
                  <a:pt x="2064" y="1248"/>
                </a:cubicBezTo>
                <a:cubicBezTo>
                  <a:pt x="2744" y="1312"/>
                  <a:pt x="3704" y="1312"/>
                  <a:pt x="4080" y="1152"/>
                </a:cubicBezTo>
                <a:cubicBezTo>
                  <a:pt x="4456" y="992"/>
                  <a:pt x="4400" y="480"/>
                  <a:pt x="4320" y="288"/>
                </a:cubicBezTo>
                <a:cubicBezTo>
                  <a:pt x="4240" y="96"/>
                  <a:pt x="3920" y="48"/>
                  <a:pt x="3600" y="0"/>
                </a:cubicBezTo>
              </a:path>
            </a:pathLst>
          </a:custGeom>
          <a:noFill/>
          <a:ln w="9525" cap="flat" cmpd="sng">
            <a:solidFill>
              <a:srgbClr val="00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9"/>
          <p:cNvSpPr txBox="1">
            <a:spLocks noChangeArrowheads="1"/>
          </p:cNvSpPr>
          <p:nvPr/>
        </p:nvSpPr>
        <p:spPr bwMode="auto">
          <a:xfrm>
            <a:off x="457200" y="4419600"/>
            <a:ext cx="70104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3300"/>
                </a:solidFill>
              </a:rPr>
              <a:t>Initial value</a:t>
            </a:r>
          </a:p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Test condition</a:t>
            </a:r>
          </a:p>
          <a:p>
            <a:pPr eaLnBrk="1" hangingPunct="1"/>
            <a:r>
              <a:rPr lang="en-US" sz="1800">
                <a:solidFill>
                  <a:srgbClr val="66FF33"/>
                </a:solidFill>
              </a:rPr>
              <a:t>Body of loop (may be 0, 1, or several statements)</a:t>
            </a:r>
          </a:p>
          <a:p>
            <a:pPr eaLnBrk="1" hangingPunct="1"/>
            <a:r>
              <a:rPr lang="en-US" sz="1800">
                <a:solidFill>
                  <a:srgbClr val="00FFFF"/>
                </a:solidFill>
              </a:rPr>
              <a:t>End of loop change</a:t>
            </a:r>
          </a:p>
        </p:txBody>
      </p:sp>
      <p:sp>
        <p:nvSpPr>
          <p:cNvPr id="28689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2C3D43D-B0E1-478E-A7E8-794032BB27EA}" type="datetime1">
              <a:rPr lang="en-US" sz="1200" smtClean="0">
                <a:latin typeface="Garamond" charset="0"/>
              </a:rPr>
              <a:t>2/21/2020</a:t>
            </a:fld>
            <a:endParaRPr lang="en-US" sz="1200">
              <a:latin typeface="Garamond" charset="0"/>
            </a:endParaRPr>
          </a:p>
        </p:txBody>
      </p:sp>
      <p:sp>
        <p:nvSpPr>
          <p:cNvPr id="28690" name="Slide Number Placeholder 1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77821D-A0A5-4247-927A-C2C52DD2D245}" type="slidenum">
              <a:rPr lang="en-US" sz="1200">
                <a:latin typeface="Garamond" charset="0"/>
              </a:rPr>
              <a:pPr eaLnBrk="1" hangingPunct="1"/>
              <a:t>34</a:t>
            </a:fld>
            <a:endParaRPr lang="en-US" sz="1200">
              <a:latin typeface="Garamond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</p:spTree>
    <p:extLst>
      <p:ext uri="{BB962C8B-B14F-4D97-AF65-F5344CB8AC3E}">
        <p14:creationId xmlns:p14="http://schemas.microsoft.com/office/powerpoint/2010/main" val="3053975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for </a:t>
            </a:r>
            <a:r>
              <a:rPr lang="en-US">
                <a:latin typeface="Garamond" charset="0"/>
              </a:rPr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Rewriting squares program with loop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;	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;	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i^2\n");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to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10;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++) {	// Loop until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&gt;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2F7C59-75F1-457E-8783-EE4EF78122EF}" type="datetime1">
              <a:rPr lang="en-US" sz="1200" smtClean="0">
                <a:latin typeface="Garamond" charset="0"/>
              </a:rPr>
              <a:t>2/21/2020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8BE1CE4-361D-2F4F-BCAA-A9DDF7B53524}" type="slidenum">
              <a:rPr lang="en-US" sz="1200">
                <a:latin typeface="Garamond" charset="0"/>
              </a:rPr>
              <a:pPr eaLnBrk="1" hangingPunct="1"/>
              <a:t>35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8048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for </a:t>
            </a:r>
            <a:r>
              <a:rPr lang="en-US">
                <a:latin typeface="Garamond" charset="0"/>
              </a:rPr>
              <a:t>loop (cont.)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400">
                <a:latin typeface="Arial" charset="0"/>
                <a:cs typeface="Courier New" charset="0"/>
              </a:rPr>
              <a:t>Generalizing program: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i;			// Number to square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iSquared;			// Square of the number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iStart;			// Initial value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iStop;			// Last value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iStep;			// Increment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printf(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Enter start, stop, and increment: 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scanf(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%d %d %d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&amp;iStart, &amp;iStop, &amp;iStep);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printf(" i       i^2\n");	// Column headings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// Compute and display the squares of numbers iStart to iStop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//   with increment iStep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for (i = iStart; i &lt;= iStop; i += iStep) {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1400">
                <a:latin typeface="Courier New" charset="0"/>
                <a:cs typeface="Courier New" charset="0"/>
              </a:rPr>
              <a:t>	iSquared = i * i;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printf("%2d%10d\n", i, iSquared);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1BEB69-0692-4FC5-A8D3-465C14CCB562}" type="datetime1">
              <a:rPr lang="en-US" sz="1200" smtClean="0">
                <a:latin typeface="Garamond" charset="0"/>
              </a:rPr>
              <a:t>2/21/2020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921714-C0C2-6E4D-8F3E-056562378131}" type="slidenum">
              <a:rPr lang="en-US" sz="1200">
                <a:latin typeface="Garamond" charset="0"/>
              </a:rPr>
              <a:pPr eaLnBrk="1" hangingPunct="1"/>
              <a:t>36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6314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for loops</a:t>
            </a:r>
          </a:p>
        </p:txBody>
      </p:sp>
      <p:sp>
        <p:nvSpPr>
          <p:cNvPr id="31746" name="Content Placeholder 9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7200"/>
          </a:xfrm>
        </p:spPr>
        <p:txBody>
          <a:bodyPr/>
          <a:lstStyle/>
          <a:p>
            <a:r>
              <a:rPr lang="en-US">
                <a:latin typeface="Arial" charset="0"/>
              </a:rPr>
              <a:t>What does each of the following print?</a:t>
            </a:r>
          </a:p>
        </p:txBody>
      </p:sp>
      <p:sp>
        <p:nvSpPr>
          <p:cNvPr id="3174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A4B16C-B528-442A-9B63-3942807D93D3}" type="datetime1">
              <a:rPr lang="en-US" sz="1200" smtClean="0">
                <a:latin typeface="Garamond" charset="0"/>
              </a:rPr>
              <a:t>2/21/2020</a:t>
            </a:fld>
            <a:endParaRPr lang="en-US" sz="1200">
              <a:latin typeface="Garamond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3174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FBF149-D5E5-1F46-B480-8A57657A28CE}" type="slidenum">
              <a:rPr lang="en-US" sz="1200">
                <a:latin typeface="Garamond" charset="0"/>
              </a:rPr>
              <a:pPr eaLnBrk="1" hangingPunct="1"/>
              <a:t>37</a:t>
            </a:fld>
            <a:endParaRPr lang="en-US" sz="1200">
              <a:latin typeface="Garamond" charset="0"/>
            </a:endParaRPr>
          </a:p>
        </p:txBody>
      </p:sp>
      <p:sp>
        <p:nvSpPr>
          <p:cNvPr id="31750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41148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i&lt;40; i+=8)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381000" y="4343400"/>
            <a:ext cx="4191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(i=-5; i&lt;-10; i--)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2" name="Text Box 5"/>
          <p:cNvSpPr txBox="1">
            <a:spLocks noChangeArrowheads="1"/>
          </p:cNvSpPr>
          <p:nvPr/>
        </p:nvSpPr>
        <p:spPr bwMode="auto">
          <a:xfrm>
            <a:off x="4572000" y="1524000"/>
            <a:ext cx="4343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(i=10; i&lt;=100; i=i+10)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if (i%20)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3" name="Text Box 6"/>
          <p:cNvSpPr txBox="1">
            <a:spLocks noChangeArrowheads="1"/>
          </p:cNvSpPr>
          <p:nvPr/>
        </p:nvSpPr>
        <p:spPr bwMode="auto">
          <a:xfrm>
            <a:off x="4876800" y="4267200"/>
            <a:ext cx="396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i&lt;10; i+=i%2)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i++);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10912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2770" name="Content Placeholder 9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7200"/>
          </a:xfrm>
        </p:spPr>
        <p:txBody>
          <a:bodyPr/>
          <a:lstStyle/>
          <a:p>
            <a:r>
              <a:rPr lang="en-US">
                <a:latin typeface="Arial" charset="0"/>
              </a:rPr>
              <a:t>What does each of the following print?</a:t>
            </a:r>
          </a:p>
        </p:txBody>
      </p:sp>
      <p:sp>
        <p:nvSpPr>
          <p:cNvPr id="32771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2B17B63-65E5-4036-B6BC-8ABD30F06384}" type="datetime1">
              <a:rPr lang="en-US" sz="1200" smtClean="0">
                <a:latin typeface="Garamond" charset="0"/>
              </a:rPr>
              <a:t>2/21/2020</a:t>
            </a:fld>
            <a:endParaRPr lang="en-US" sz="1200">
              <a:latin typeface="Garamond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3277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3D62AA-CEFB-8943-A251-F7CD7F20BD03}" type="slidenum">
              <a:rPr lang="en-US" sz="1200">
                <a:latin typeface="Garamond" charset="0"/>
              </a:rPr>
              <a:pPr eaLnBrk="1" hangingPunct="1"/>
              <a:t>38</a:t>
            </a:fld>
            <a:endParaRPr lang="en-US" sz="1200">
              <a:latin typeface="Garamond" charset="0"/>
            </a:endParaRPr>
          </a:p>
        </p:txBody>
      </p:sp>
      <p:sp>
        <p:nvSpPr>
          <p:cNvPr id="32774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4114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i&lt;40; i+=8)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5 13 21 29 37</a:t>
            </a:r>
          </a:p>
        </p:txBody>
      </p:sp>
      <p:sp>
        <p:nvSpPr>
          <p:cNvPr id="32775" name="Text Box 4"/>
          <p:cNvSpPr txBox="1">
            <a:spLocks noChangeArrowheads="1"/>
          </p:cNvSpPr>
          <p:nvPr/>
        </p:nvSpPr>
        <p:spPr bwMode="auto">
          <a:xfrm>
            <a:off x="381000" y="4343400"/>
            <a:ext cx="4191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(i=-5; i&lt;-10; i--)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No output</a:t>
            </a:r>
          </a:p>
        </p:txBody>
      </p:sp>
      <p:sp>
        <p:nvSpPr>
          <p:cNvPr id="32776" name="Text Box 5"/>
          <p:cNvSpPr txBox="1">
            <a:spLocks noChangeArrowheads="1"/>
          </p:cNvSpPr>
          <p:nvPr/>
        </p:nvSpPr>
        <p:spPr bwMode="auto">
          <a:xfrm>
            <a:off x="4572000" y="1524000"/>
            <a:ext cx="4343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(i=10; i&lt;=100; i=i+10)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if (i%20)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10 30 50 70 90</a:t>
            </a:r>
          </a:p>
        </p:txBody>
      </p:sp>
      <p:sp>
        <p:nvSpPr>
          <p:cNvPr id="32777" name="Text Box 6"/>
          <p:cNvSpPr txBox="1">
            <a:spLocks noChangeArrowheads="1"/>
          </p:cNvSpPr>
          <p:nvPr/>
        </p:nvSpPr>
        <p:spPr bwMode="auto">
          <a:xfrm>
            <a:off x="4876800" y="4267200"/>
            <a:ext cx="3962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i&lt;10; i+=i%2)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i++);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5 6 8</a:t>
            </a:r>
          </a:p>
        </p:txBody>
      </p:sp>
    </p:spTree>
    <p:extLst>
      <p:ext uri="{BB962C8B-B14F-4D97-AF65-F5344CB8AC3E}">
        <p14:creationId xmlns:p14="http://schemas.microsoft.com/office/powerpoint/2010/main" val="1326433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charset="0"/>
              </a:rPr>
              <a:t>Upcoming lectures</a:t>
            </a:r>
          </a:p>
          <a:p>
            <a:pPr lvl="1"/>
            <a:r>
              <a:rPr lang="en-US" dirty="0" smtClean="0">
                <a:latin typeface="Arial" charset="0"/>
              </a:rPr>
              <a:t>PE2</a:t>
            </a:r>
            <a:r>
              <a:rPr lang="en-US" dirty="0" smtClean="0">
                <a:latin typeface="Arial" charset="0"/>
              </a:rPr>
              <a:t>: Conditionals and </a:t>
            </a:r>
            <a:r>
              <a:rPr lang="en-US" dirty="0" smtClean="0">
                <a:latin typeface="Arial" charset="0"/>
              </a:rPr>
              <a:t>loops</a:t>
            </a:r>
          </a:p>
          <a:p>
            <a:pPr lvl="1"/>
            <a:r>
              <a:rPr lang="en-US" dirty="0" smtClean="0">
                <a:latin typeface="Arial" charset="0"/>
              </a:rPr>
              <a:t>Exam </a:t>
            </a:r>
            <a:r>
              <a:rPr lang="en-US" smtClean="0">
                <a:latin typeface="Arial" charset="0"/>
              </a:rPr>
              <a:t>2 Preview (M 3/2)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Program 4 to be due 3/2</a:t>
            </a:r>
          </a:p>
          <a:p>
            <a:pPr lvl="2"/>
            <a:r>
              <a:rPr lang="en-US" dirty="0"/>
              <a:t>Late penalties different than normal</a:t>
            </a:r>
          </a:p>
          <a:p>
            <a:pPr lvl="3"/>
            <a:r>
              <a:rPr lang="en-US" dirty="0"/>
              <a:t>-1 if submitted between 3/3-3/6 (3/6 F before break)</a:t>
            </a:r>
          </a:p>
          <a:p>
            <a:pPr lvl="3"/>
            <a:r>
              <a:rPr lang="en-US" dirty="0"/>
              <a:t>-2 if submitted between 3/7-3/16 (3/16 M after break)</a:t>
            </a:r>
          </a:p>
          <a:p>
            <a:pPr lvl="3"/>
            <a:r>
              <a:rPr lang="en-US" dirty="0"/>
              <a:t>Back to normal after that (-4 on 3/17, -8 on 3/18,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Looking ahead: Exam 2 Wednesday, 3/4</a:t>
            </a:r>
          </a:p>
          <a:p>
            <a:pPr lvl="2"/>
            <a:r>
              <a:rPr lang="en-US" dirty="0"/>
              <a:t>Covers material since Exam 1 through end of next </a:t>
            </a:r>
            <a:r>
              <a:rPr lang="en-US" dirty="0" smtClean="0"/>
              <a:t>week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D79ED3-573E-46B7-A37E-12FDB98E24A7}" type="datetime1">
              <a:rPr lang="en-US" smtClean="0">
                <a:latin typeface="Garamond" charset="0"/>
              </a:rPr>
              <a:t>2/21/2020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69D819-D73A-D64E-AC12-719F3E29E335}" type="slidenum">
              <a:rPr lang="en-US">
                <a:latin typeface="Garamond" charset="0"/>
              </a:rPr>
              <a:pPr eaLnBrk="1" hangingPunct="1"/>
              <a:t>39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Say we have a program to print squares of numbers between 0 and 10: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;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;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i^2\n");	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through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=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...		// Code for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= 1, 2, ... 8, 9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= 10;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5DB59C4-6035-4026-ACA2-E2CA6A77D17B}" type="datetime1">
              <a:rPr lang="en-US" sz="1200" smtClean="0">
                <a:latin typeface="Garamond" charset="0"/>
              </a:rPr>
              <a:t>2/21/2020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0228F0-D3B7-B047-90F8-3342BEE5BA7A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39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Previous program does same thing 11 times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Repetitive code can be captured in a 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loop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Much less code to do same amount of work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Simplest form: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loop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while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&lt;statement&gt;	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i="1" dirty="0">
                <a:cs typeface="Courier New" pitchFamily="49" charset="0"/>
                <a:sym typeface="Wingdings" pitchFamily="2" charset="2"/>
              </a:rPr>
              <a:t>loop body</a:t>
            </a:r>
          </a:p>
          <a:p>
            <a:pPr lvl="1">
              <a:buFont typeface="Wingdings" pitchFamily="2" charset="2"/>
              <a:buNone/>
              <a:defRPr/>
            </a:pPr>
            <a:endParaRPr lang="en-US" i="1" dirty="0">
              <a:cs typeface="Courier New" pitchFamily="49" charset="0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  <a:sym typeface="Wingdings" pitchFamily="2" charset="2"/>
              </a:rPr>
              <a:t>Loop body will repeat as long as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&lt;expression&gt;</a:t>
            </a:r>
            <a:r>
              <a:rPr lang="en-US" dirty="0">
                <a:ea typeface="+mn-ea"/>
                <a:cs typeface="Courier New" pitchFamily="49" charset="0"/>
                <a:sym typeface="Wingdings" pitchFamily="2" charset="2"/>
              </a:rPr>
              <a:t> is true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  <a:sym typeface="Wingdings" pitchFamily="2" charset="2"/>
              </a:rPr>
              <a:t>Loop body must therefore change expression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&lt;statement&gt;</a:t>
            </a:r>
            <a:r>
              <a:rPr lang="en-US" dirty="0">
                <a:ea typeface="+mn-ea"/>
                <a:cs typeface="Courier New" pitchFamily="49" charset="0"/>
                <a:sym typeface="Wingdings" pitchFamily="2" charset="2"/>
              </a:rPr>
              <a:t> may be one or more lines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  <a:sym typeface="Wingdings" pitchFamily="2" charset="2"/>
              </a:rPr>
              <a:t>If multiple lines, need { } to denote block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3F15AE6-3956-4CD2-B180-9EEDF9DCEBAE}" type="datetime1">
              <a:rPr lang="en-US" sz="1200" smtClean="0">
                <a:latin typeface="Garamond" charset="0"/>
              </a:rPr>
              <a:t>2/21/2020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46BCA6-AAEE-3340-BA21-F50C4FD948FE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083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while loops - example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762000" y="1752600"/>
            <a:ext cx="71628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10 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E45F87B-FA65-498F-9BEF-1C099B700FE8}" type="datetime1">
              <a:rPr lang="en-US" sz="1200" smtClean="0">
                <a:latin typeface="Garamond" charset="0"/>
              </a:rPr>
              <a:t>2/21/2020</a:t>
            </a:fld>
            <a:endParaRPr lang="en-US" sz="1200">
              <a:latin typeface="Garamond" charset="0"/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8DD76F2-FE96-F346-AACF-9F60D7792D85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62000" y="3738563"/>
            <a:ext cx="71628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7 8 9 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6521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while loops - example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787525"/>
          </a:xfrm>
        </p:spPr>
        <p:txBody>
          <a:bodyPr/>
          <a:lstStyle/>
          <a:p>
            <a:r>
              <a:rPr lang="en-US">
                <a:latin typeface="Arial" charset="0"/>
              </a:rPr>
              <a:t>Possible to have </a:t>
            </a:r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Arial" charset="0"/>
              </a:rPr>
              <a:t> loop body that never executes!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1628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3 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9221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FB1124A-4E9D-4834-9EA6-0943782B466B}" type="datetime1">
              <a:rPr lang="en-US" sz="1200" smtClean="0">
                <a:latin typeface="Garamond" charset="0"/>
              </a:rPr>
              <a:t>2/21/2020</a:t>
            </a:fld>
            <a:endParaRPr lang="en-US" sz="1200">
              <a:latin typeface="Garamond" charset="0"/>
            </a:endParaRP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073A26E-D622-BB4F-8053-61F76815F7B7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62000" y="3124200"/>
            <a:ext cx="71628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(no output)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2045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Garamond" charset="0"/>
              </a:rPr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Rewriting previous program with loop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;	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;	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i^2\n");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to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			// Initialize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endParaRPr lang="en-US" b="1" dirty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while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10) {	// Loop until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&gt;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+ 1;				// Increment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endParaRPr lang="en-US" b="1" dirty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6D84122-B61A-41BB-ACAC-5771EC4EABCA}" type="datetime1">
              <a:rPr lang="en-US" sz="1200" smtClean="0">
                <a:latin typeface="Garamond" charset="0"/>
              </a:rPr>
              <a:t>2/21/2020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3F7F7BA-F446-D849-93EF-67E2B2CB3EF1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267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700">
                <a:latin typeface="Arial" charset="0"/>
              </a:rPr>
              <a:t>Common to read input until a certain value(</a:t>
            </a:r>
            <a:r>
              <a:rPr lang="en-US" sz="1700">
                <a:solidFill>
                  <a:srgbClr val="FF0000"/>
                </a:solidFill>
                <a:latin typeface="Arial" charset="0"/>
              </a:rPr>
              <a:t>sentinel</a:t>
            </a:r>
            <a:r>
              <a:rPr lang="en-US" sz="1700">
                <a:latin typeface="Arial" charset="0"/>
              </a:rPr>
              <a:t>) is entered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May be predetermined (i.e., run program until user enters </a:t>
            </a:r>
            <a:r>
              <a:rPr lang="ja-JP" altLang="en-US" sz="1400">
                <a:latin typeface="Arial" charset="0"/>
              </a:rPr>
              <a:t>‘</a:t>
            </a:r>
            <a:r>
              <a:rPr lang="en-US" altLang="ja-JP" sz="1400">
                <a:latin typeface="Arial" charset="0"/>
              </a:rPr>
              <a:t>q</a:t>
            </a:r>
            <a:r>
              <a:rPr lang="ja-JP" altLang="en-US" sz="1400">
                <a:latin typeface="Arial" charset="0"/>
              </a:rPr>
              <a:t>’</a:t>
            </a:r>
            <a:r>
              <a:rPr lang="en-US" altLang="ja-JP" sz="1400">
                <a:latin typeface="Arial" charset="0"/>
              </a:rPr>
              <a:t> for </a:t>
            </a:r>
            <a:r>
              <a:rPr lang="ja-JP" altLang="en-US" sz="1400">
                <a:latin typeface="Arial" charset="0"/>
              </a:rPr>
              <a:t>“</a:t>
            </a:r>
            <a:r>
              <a:rPr lang="en-US" altLang="ja-JP" sz="1400">
                <a:latin typeface="Arial" charset="0"/>
              </a:rPr>
              <a:t>quit</a:t>
            </a:r>
            <a:r>
              <a:rPr lang="ja-JP" altLang="en-US" sz="1400">
                <a:latin typeface="Arial" charset="0"/>
              </a:rPr>
              <a:t>”</a:t>
            </a:r>
            <a:r>
              <a:rPr lang="en-US" altLang="ja-JP" sz="1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Run until invalid value entered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In file input, will often run until end of file</a:t>
            </a:r>
          </a:p>
          <a:p>
            <a:pPr>
              <a:lnSpc>
                <a:spcPct val="80000"/>
              </a:lnSpc>
            </a:pPr>
            <a:r>
              <a:rPr lang="en-US" sz="1700">
                <a:latin typeface="Arial" charset="0"/>
              </a:rPr>
              <a:t>See </a:t>
            </a:r>
            <a:r>
              <a:rPr lang="en-US" sz="1700">
                <a:latin typeface="Courier New" charset="0"/>
                <a:cs typeface="Courier New" charset="0"/>
              </a:rPr>
              <a:t>while3.c</a:t>
            </a:r>
            <a:r>
              <a:rPr lang="en-US" sz="1700">
                <a:latin typeface="Arial" charset="0"/>
              </a:rPr>
              <a:t> for an example (on website)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Refined version of average grade program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Core of program: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// Prompt for and read first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printf("Enter grade: ");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scanf("%lf", &amp;grade);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/* Continue reading/accumulating grades until invalid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	value entered */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while ((grade &gt;= 0.0) &amp;&amp; (grade &lt;= 100.0))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pt-BR" sz="1800">
                <a:latin typeface="Courier New" charset="0"/>
                <a:cs typeface="Courier New" charset="0"/>
              </a:rPr>
              <a:t>	gradeSum = gradeSum + grade;	// Accumulate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gradeCount = gradeCount + 1;	// Increment grade count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printf("Enter grade: ");		// Prompt for and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scanf("%lf", &amp;grade);		//   read next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2C01E9C-3B7F-464B-8332-AC207AE95FE9}" type="datetime1">
              <a:rPr lang="en-US" sz="1200" smtClean="0">
                <a:latin typeface="Garamond" charset="0"/>
              </a:rPr>
              <a:t>2/21/2020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138F0CF-227F-0448-AAB2-289BCF14B7DE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601257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7770</TotalTime>
  <Words>3737</Words>
  <Application>Microsoft Office PowerPoint</Application>
  <PresentationFormat>On-screen Show (4:3)</PresentationFormat>
  <Paragraphs>543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ＭＳ Ｐゴシック</vt:lpstr>
      <vt:lpstr>Arial</vt:lpstr>
      <vt:lpstr>Courier New</vt:lpstr>
      <vt:lpstr>Garamond</vt:lpstr>
      <vt:lpstr>Wingdings</vt:lpstr>
      <vt:lpstr>Edge</vt:lpstr>
      <vt:lpstr>EECE.2160 ECE Application Programming</vt:lpstr>
      <vt:lpstr>Announcements/reminders</vt:lpstr>
      <vt:lpstr>Today’s lecture</vt:lpstr>
      <vt:lpstr>Repetition</vt:lpstr>
      <vt:lpstr>while loops</vt:lpstr>
      <vt:lpstr>while loops - example</vt:lpstr>
      <vt:lpstr>while loops - example</vt:lpstr>
      <vt:lpstr>Repetition with while loop</vt:lpstr>
      <vt:lpstr>Application: sentinel value</vt:lpstr>
      <vt:lpstr>do-while loops</vt:lpstr>
      <vt:lpstr>comparison while vs do-while</vt:lpstr>
      <vt:lpstr>comparison while vs do-while</vt:lpstr>
      <vt:lpstr>Application: sentinel value</vt:lpstr>
      <vt:lpstr>Application: sentinel value</vt:lpstr>
      <vt:lpstr>Examples</vt:lpstr>
      <vt:lpstr>Example solutions</vt:lpstr>
      <vt:lpstr>Example solutions (continued)</vt:lpstr>
      <vt:lpstr>Example solutions (continued)</vt:lpstr>
      <vt:lpstr>Program 4: “Drunken Sailor” Problem</vt:lpstr>
      <vt:lpstr>1. Input validation: overview</vt:lpstr>
      <vt:lpstr>Example “grid”</vt:lpstr>
      <vt:lpstr>1. Input validation: error conditions</vt:lpstr>
      <vt:lpstr>2. Random walk: overview</vt:lpstr>
      <vt:lpstr>2. Random walk: movement</vt:lpstr>
      <vt:lpstr>3. Full program </vt:lpstr>
      <vt:lpstr>Program 4 hints and challenges</vt:lpstr>
      <vt:lpstr>Program 4 hints and challenges (cont.)</vt:lpstr>
      <vt:lpstr>Justifying for loops</vt:lpstr>
      <vt:lpstr>for loops</vt:lpstr>
      <vt:lpstr>Changing variables</vt:lpstr>
      <vt:lpstr>Pre- vs. post-increment/decrement</vt:lpstr>
      <vt:lpstr>Example soln.</vt:lpstr>
      <vt:lpstr>Simple usage of for loop</vt:lpstr>
      <vt:lpstr>for vs. while</vt:lpstr>
      <vt:lpstr>Repetition with for loop</vt:lpstr>
      <vt:lpstr>Repetition with for loop (cont.)</vt:lpstr>
      <vt:lpstr>Example: for loops</vt:lpstr>
      <vt:lpstr>Example solution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1672</cp:revision>
  <dcterms:created xsi:type="dcterms:W3CDTF">2006-04-03T05:03:01Z</dcterms:created>
  <dcterms:modified xsi:type="dcterms:W3CDTF">2020-02-21T15:05:29Z</dcterms:modified>
</cp:coreProperties>
</file>