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531" r:id="rId4"/>
    <p:sldId id="526" r:id="rId5"/>
    <p:sldId id="528" r:id="rId6"/>
    <p:sldId id="529" r:id="rId7"/>
    <p:sldId id="530" r:id="rId8"/>
    <p:sldId id="532" r:id="rId9"/>
    <p:sldId id="533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4" r:id="rId20"/>
    <p:sldId id="545" r:id="rId21"/>
    <p:sldId id="324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ECE 160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02/02/2005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9C0100-39D7-124C-B9A7-49F39F072D5F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6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6BE51-CA06-1448-8FBD-5E820CAA34DD}" type="datetime1">
              <a:rPr lang="en-US" smtClean="0"/>
              <a:t>12/9/18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BBA21-9495-9F49-B889-0C9EA6823A77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F6FC9-BD21-7F4A-90AE-7BF852D2C955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7646D-E2FF-1C40-BA9B-F0069041D349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9B8BF-C796-B849-A4FA-969F50CB9A1C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4902A-E9D3-F14B-B150-F86AD984185B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E404B-A461-BB4D-8E78-6919C8BF3554}" type="datetime1">
              <a:rPr lang="en-US" smtClean="0"/>
              <a:t>12/9/18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C3372-D120-874F-B416-87F96BD7A3EF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476052-F5BB-7A44-BC96-014A9A63E79C}" type="datetime1">
              <a:rPr lang="en-US" smtClean="0"/>
              <a:t>12/9/18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5D541-980D-FB40-A8AA-01FE2BA6B1E2}" type="datetime1">
              <a:rPr lang="en-US" smtClean="0"/>
              <a:t>12/9/18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A9357-9069-5A43-89A1-7C23385A1BBF}" type="datetime1">
              <a:rPr lang="en-US" smtClean="0"/>
              <a:t>12/9/18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334FF-BAD2-2C42-96E7-0C904237B00F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E40FC-6202-4743-944A-9836324734F0}" type="datetime1">
              <a:rPr lang="en-US" smtClean="0"/>
              <a:t>12/9/18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8108421-B8BE-F149-9CB4-A1E0856A64F9}" type="datetime1">
              <a:rPr lang="en-US" smtClean="0"/>
              <a:t>12/9/18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Bitwise operators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8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7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AND</a:t>
            </a:r>
          </a:p>
        </p:txBody>
      </p:sp>
      <p:sp>
        <p:nvSpPr>
          <p:cNvPr id="13408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XOR (exclusive or)</a:t>
            </a:r>
          </a:p>
        </p:txBody>
      </p:sp>
      <p:sp>
        <p:nvSpPr>
          <p:cNvPr id="13409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OR</a:t>
            </a:r>
          </a:p>
        </p:txBody>
      </p:sp>
      <p:sp>
        <p:nvSpPr>
          <p:cNvPr id="13410" name="Text Box 114"/>
          <p:cNvSpPr txBox="1">
            <a:spLocks noChangeArrowheads="1"/>
          </p:cNvSpPr>
          <p:nvPr/>
        </p:nvSpPr>
        <p:spPr bwMode="auto">
          <a:xfrm>
            <a:off x="1295400" y="1219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</a:t>
            </a:r>
          </a:p>
        </p:txBody>
      </p:sp>
      <p:sp>
        <p:nvSpPr>
          <p:cNvPr id="1341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F59475-23BD-DB4D-8557-51E46C4516E1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34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6771D8-F875-B24F-8A23-0D666C32356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1 0 1 1 0 0 0 0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963FF-03FE-2F4D-B5BD-58DC138A61A9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43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877A13B-62B8-1C40-A726-E86688F5AA7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885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F9C46A-AD06-AB4C-92A7-D6769620AE6D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5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CB114AB-61A3-6242-A081-14A7A405E476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&amp;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1 0 1 0 0 0 0 0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B3DA61-29CC-BA4F-AA91-C25D431B7C4C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64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294D74-3597-5243-BD4A-703876BB3CA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7782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73B46D-A175-DC4B-93CB-BC3D98DE0D1E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74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53A229-C50A-D54B-838D-7CDF1E56D789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CCBABD-3652-6E4E-A1C7-D9E6EA1AC168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8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8E9AA3-FC49-724F-9D7F-AC56B90496ED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|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2CBD5D-C6E7-1A42-95F7-D4662FBE68BE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9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BD6FBB-E2C5-BF4C-A983-8B5033C3FFB7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10111001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1 0 1 1 1 0 0 1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0 1 0 0 1 0 0 1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4DC2632-25ED-E248-A9B9-9A33142AA1E8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20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1343D3B-6C89-8444-B394-2F07201EF7B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106C8C-F9C5-A542-B5B6-9C7683AC144F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215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E93BFDF-DB7F-8045-8F76-1A90235E961B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4800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10101010 ^ 11110000 = 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1 0 1 0 1 0 1 0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1 1 1 1 0 0 0 0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0 1 0 1 1 0 1 0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>
              <a:latin typeface="Courier New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5257800" y="2135188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^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FC339A3-F011-A941-9D43-8089D52BEB1C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225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6C8718-8DF1-B646-9BAD-A006A6B9625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M </a:t>
            </a:r>
            <a:r>
              <a:rPr lang="en-US" dirty="0">
                <a:latin typeface="Arial" charset="0"/>
              </a:rPr>
              <a:t>12/10: Program 6 regrades due 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2"/>
            <a:r>
              <a:rPr lang="en-US" dirty="0">
                <a:latin typeface="Arial" charset="0"/>
              </a:rPr>
              <a:t>P8 deals with file I/O (lectures 32-33)</a:t>
            </a:r>
          </a:p>
          <a:p>
            <a:pPr lvl="1"/>
            <a:r>
              <a:rPr lang="en-US" dirty="0">
                <a:latin typeface="Arial" charset="0"/>
              </a:rPr>
              <a:t>M 12/17: Exam 3, 3-6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Ball 210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post 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endParaRPr lang="en-US" dirty="0" smtClean="0"/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Review: Character &amp; line I/O</a:t>
            </a:r>
          </a:p>
          <a:p>
            <a:pPr lvl="1"/>
            <a:r>
              <a:rPr lang="en-US" dirty="0" smtClean="0"/>
              <a:t>Bitwise operators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DFC59-E776-DC45-A90F-372E36F23319}" type="datetime1">
              <a:rPr lang="en-US" sz="1200" smtClean="0"/>
              <a:t>12/9/18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2900" y="1066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ABCD | FF00 &amp; 5555		1111 1111 0000 0000							0101 0101 0101 0101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5500		0101 0101 0000 0000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charset="0"/>
              </a:rPr>
              <a:t>				0101 0101 0000 0000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1010 1011 1100 1101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			-------------------</a:t>
            </a:r>
            <a:br>
              <a:rPr lang="en-US" altLang="en-US" sz="1800">
                <a:latin typeface="Courier New" charset="0"/>
              </a:rPr>
            </a:br>
            <a:r>
              <a:rPr lang="en-US" altLang="en-US" sz="1800">
                <a:latin typeface="Courier New" charset="0"/>
              </a:rPr>
              <a:t>	FFCD			1111 1111 1100 1101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NOTE:  </a:t>
            </a:r>
            <a:br>
              <a:rPr lang="en-US" altLang="en-US" sz="1800"/>
            </a:br>
            <a:r>
              <a:rPr lang="en-US" altLang="en-US" sz="1800"/>
              <a:t>&amp; is a higher precedence than |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similar to * being a higher </a:t>
            </a:r>
            <a:br>
              <a:rPr lang="en-US" altLang="en-US" sz="1800"/>
            </a:br>
            <a:r>
              <a:rPr lang="en-US" altLang="en-US" sz="1800"/>
              <a:t>precedence than + in algebra.</a:t>
            </a: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5257800" y="3886200"/>
          <a:ext cx="3429000" cy="19812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 rot="-5400000">
            <a:off x="2133600" y="4572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2895600" y="1219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2971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1600200" y="762000"/>
            <a:ext cx="2286000" cy="304800"/>
          </a:xfrm>
          <a:custGeom>
            <a:avLst/>
            <a:gdLst>
              <a:gd name="T0" fmla="*/ 0 w 1440"/>
              <a:gd name="T1" fmla="*/ 2147483647 h 192"/>
              <a:gd name="T2" fmla="*/ 2147483647 w 1440"/>
              <a:gd name="T3" fmla="*/ 0 h 192"/>
              <a:gd name="T4" fmla="*/ 2147483647 w 1440"/>
              <a:gd name="T5" fmla="*/ 2147483647 h 192"/>
              <a:gd name="T6" fmla="*/ 0 60000 65536"/>
              <a:gd name="T7" fmla="*/ 0 60000 65536"/>
              <a:gd name="T8" fmla="*/ 0 60000 65536"/>
              <a:gd name="T9" fmla="*/ 0 w 1440"/>
              <a:gd name="T10" fmla="*/ 0 h 192"/>
              <a:gd name="T11" fmla="*/ 1440 w 144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92">
                <a:moveTo>
                  <a:pt x="0" y="192"/>
                </a:moveTo>
                <a:cubicBezTo>
                  <a:pt x="120" y="96"/>
                  <a:pt x="240" y="0"/>
                  <a:pt x="480" y="0"/>
                </a:cubicBezTo>
                <a:cubicBezTo>
                  <a:pt x="720" y="0"/>
                  <a:pt x="1080" y="96"/>
                  <a:pt x="144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3886200" y="106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2819400" y="2057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48"/>
          <p:cNvSpPr>
            <a:spLocks/>
          </p:cNvSpPr>
          <p:nvPr/>
        </p:nvSpPr>
        <p:spPr bwMode="auto">
          <a:xfrm>
            <a:off x="609600" y="1371600"/>
            <a:ext cx="3048000" cy="1295400"/>
          </a:xfrm>
          <a:custGeom>
            <a:avLst/>
            <a:gdLst>
              <a:gd name="T0" fmla="*/ 0 w 2064"/>
              <a:gd name="T1" fmla="*/ 0 h 1104"/>
              <a:gd name="T2" fmla="*/ 2147483647 w 2064"/>
              <a:gd name="T3" fmla="*/ 2147483647 h 1104"/>
              <a:gd name="T4" fmla="*/ 2147483647 w 2064"/>
              <a:gd name="T5" fmla="*/ 2147483647 h 1104"/>
              <a:gd name="T6" fmla="*/ 0 60000 65536"/>
              <a:gd name="T7" fmla="*/ 0 60000 65536"/>
              <a:gd name="T8" fmla="*/ 0 60000 65536"/>
              <a:gd name="T9" fmla="*/ 0 w 2064"/>
              <a:gd name="T10" fmla="*/ 0 h 1104"/>
              <a:gd name="T11" fmla="*/ 2064 w 2064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104">
                <a:moveTo>
                  <a:pt x="0" y="0"/>
                </a:moveTo>
                <a:cubicBezTo>
                  <a:pt x="212" y="292"/>
                  <a:pt x="424" y="584"/>
                  <a:pt x="768" y="768"/>
                </a:cubicBezTo>
                <a:cubicBezTo>
                  <a:pt x="1112" y="952"/>
                  <a:pt x="1848" y="1048"/>
                  <a:pt x="2064" y="1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3657600" y="26670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AutoShape 50"/>
          <p:cNvSpPr>
            <a:spLocks/>
          </p:cNvSpPr>
          <p:nvPr/>
        </p:nvSpPr>
        <p:spPr bwMode="auto">
          <a:xfrm rot="-5400000">
            <a:off x="1562100" y="1409700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 flipH="1">
            <a:off x="21336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308DA59-D52B-3A44-B640-CD48CA260919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23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DCD455-8FBF-534D-91A1-9A8F394999D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Continue with bitwise operators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smtClean="0"/>
              <a:t>M </a:t>
            </a:r>
            <a:r>
              <a:rPr lang="en-US" dirty="0" smtClean="0"/>
              <a:t>12/10: Program 6 regrades due 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12/13: last day of classes; Program 8 due</a:t>
            </a:r>
          </a:p>
          <a:p>
            <a:pPr lvl="2"/>
            <a:r>
              <a:rPr lang="en-US" dirty="0" smtClean="0"/>
              <a:t>P8 deals with file I/O (lectures 32-33)</a:t>
            </a:r>
          </a:p>
          <a:p>
            <a:pPr lvl="1"/>
            <a:r>
              <a:rPr lang="en-US" dirty="0" smtClean="0"/>
              <a:t>M 12/17: Exam 3, 3-6 PM, </a:t>
            </a:r>
            <a:r>
              <a:rPr lang="en-US" b="1" dirty="0" smtClean="0">
                <a:solidFill>
                  <a:srgbClr val="FF0000"/>
                </a:solidFill>
              </a:rPr>
              <a:t>Ball 210</a:t>
            </a:r>
          </a:p>
          <a:p>
            <a:pPr lvl="2"/>
            <a:r>
              <a:rPr lang="en-US" dirty="0" smtClean="0"/>
              <a:t>Will post course </a:t>
            </a:r>
            <a:r>
              <a:rPr lang="en-US" dirty="0" err="1" smtClean="0"/>
              <a:t>evals</a:t>
            </a:r>
            <a:r>
              <a:rPr lang="en-US" dirty="0" smtClean="0"/>
              <a:t> online; you’ll submit </a:t>
            </a:r>
            <a:r>
              <a:rPr lang="en-US" dirty="0" err="1" smtClean="0"/>
              <a:t>eval</a:t>
            </a:r>
            <a:r>
              <a:rPr lang="en-US" dirty="0" smtClean="0"/>
              <a:t> at exam</a:t>
            </a:r>
          </a:p>
          <a:p>
            <a:pPr lvl="1"/>
            <a:r>
              <a:rPr lang="en-US" dirty="0" smtClean="0"/>
              <a:t>W 12/19: All code due by </a:t>
            </a:r>
            <a:r>
              <a:rPr lang="en-US" b="1" dirty="0" smtClean="0">
                <a:solidFill>
                  <a:srgbClr val="FF0000"/>
                </a:solidFill>
              </a:rPr>
              <a:t>12:00 PM (noon)</a:t>
            </a:r>
          </a:p>
          <a:p>
            <a:pPr lvl="2"/>
            <a:r>
              <a:rPr lang="en-US" dirty="0" smtClean="0"/>
              <a:t>Program 9: Worth up to 4 points extra credit on final </a:t>
            </a:r>
            <a:r>
              <a:rPr lang="en-US" dirty="0" err="1" smtClean="0"/>
              <a:t>avg</a:t>
            </a:r>
            <a:endParaRPr lang="en-US" dirty="0" smtClean="0"/>
          </a:p>
          <a:p>
            <a:pPr lvl="2"/>
            <a:r>
              <a:rPr lang="en-US" dirty="0" smtClean="0"/>
              <a:t>Resubmission deadline for P7 &amp; P8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A72FF7-A550-084F-AAE2-8EB51A13A6A6}" type="datetime1">
              <a:rPr lang="en-US" sz="1200" smtClean="0">
                <a:latin typeface="+mj-lt"/>
              </a:rPr>
              <a:t>12/9/18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35</a:t>
            </a:r>
            <a:endParaRPr lang="en-US" altLang="en-US" dirty="0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21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Review: </a:t>
            </a:r>
            <a:r>
              <a:rPr lang="en-US" altLang="en-US" dirty="0" smtClean="0">
                <a:ea typeface="ＭＳ Ｐゴシック" charset="-128"/>
              </a:rPr>
              <a:t>character &amp; line input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Char/line output functions not significantly different than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fprintf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 </a:t>
            </a:r>
            <a:r>
              <a:rPr lang="en-US" dirty="0">
                <a:cs typeface="Courier New" pitchFamily="49" charset="0"/>
              </a:rPr>
              <a:t>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n, FILE *stream);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7FBEEE6-2B4A-9A4E-A983-03A5019AB79C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EAF7A5-60AB-7C49-96F0-0B5CAEF2372F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Common </a:t>
            </a:r>
            <a:r>
              <a:rPr lang="en-US" dirty="0">
                <a:latin typeface="Garamond" charset="0"/>
              </a:rPr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 != EOF) { … }</a:t>
            </a:r>
          </a:p>
          <a:p>
            <a:r>
              <a:rPr lang="en-US" dirty="0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 dirty="0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cs typeface="Courier New" charset="0"/>
              </a:rPr>
              <a:t>isdigit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cs typeface="Courier New" charset="0"/>
              </a:rPr>
              <a:t>fgetc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))) {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cs typeface="Courier New" charset="0"/>
              </a:rPr>
              <a:t>ungetc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ch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fp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D3003C-2BAE-5B45-A370-739C04A44BD4}" type="datetime1">
              <a:rPr lang="en-US" smtClean="0">
                <a:latin typeface="Garamond" charset="0"/>
              </a:rPr>
              <a:t>12/9/18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(buffer);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B3875B-8BE3-5044-BB53-B762BC0A4DD6}" type="datetime1">
              <a:rPr lang="en-US" smtClean="0">
                <a:latin typeface="Garamond" charset="0"/>
              </a:rPr>
              <a:t>12/9/18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3141A4-04E1-4848-B7FC-1777B5B5D8FC}" type="datetime1">
              <a:rPr lang="en-US" smtClean="0">
                <a:latin typeface="Garamond" charset="0"/>
              </a:rPr>
              <a:t>12/9/18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1668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001E26-A966-BE49-88DE-927BE429A277}" type="datetime1">
              <a:rPr lang="en-US" smtClean="0">
                <a:latin typeface="Garamond" charset="0"/>
              </a:rPr>
              <a:t>12/9/18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003522-5CA3-7542-AAAC-24A013529D13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195A69-3DF1-3E43-8084-AD78D0B5A942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Binary and hexadecimal values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Humans operate in decimal (base 10</a:t>
            </a:r>
            <a:r>
              <a:rPr lang="en-US" altLang="en-US" sz="2100" dirty="0" smtClean="0">
                <a:ea typeface="ＭＳ Ｐゴシック" charset="-128"/>
              </a:rPr>
              <a:t>)</a:t>
            </a:r>
            <a:endParaRPr lang="en-US" altLang="en-US" sz="19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Computers operate in binary (base 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</a:rPr>
              <a:t>Each digit is a </a:t>
            </a:r>
            <a:r>
              <a:rPr lang="en-US" altLang="en-US" sz="1900" i="1" dirty="0">
                <a:solidFill>
                  <a:srgbClr val="FF0000"/>
                </a:solidFill>
                <a:ea typeface="ＭＳ Ｐゴシック" charset="-128"/>
              </a:rPr>
              <a:t>bit</a:t>
            </a:r>
            <a:r>
              <a:rPr lang="en-US" altLang="en-US" sz="1900" dirty="0">
                <a:ea typeface="ＭＳ Ｐゴシック" charset="-128"/>
              </a:rPr>
              <a:t> (</a:t>
            </a:r>
            <a:r>
              <a:rPr lang="en-US" altLang="en-US" sz="1900" u="sng" dirty="0">
                <a:solidFill>
                  <a:srgbClr val="FF0000"/>
                </a:solidFill>
                <a:ea typeface="ＭＳ Ｐゴシック" charset="-128"/>
              </a:rPr>
              <a:t>b</a:t>
            </a:r>
            <a:r>
              <a:rPr lang="en-US" altLang="en-US" sz="1900" dirty="0">
                <a:ea typeface="ＭＳ Ｐゴシック" charset="-128"/>
              </a:rPr>
              <a:t>inary dig</a:t>
            </a:r>
            <a:r>
              <a:rPr lang="en-US" altLang="en-US" sz="1900" u="sng" dirty="0">
                <a:solidFill>
                  <a:srgbClr val="FF0000"/>
                </a:solidFill>
                <a:ea typeface="ＭＳ Ｐゴシック" charset="-128"/>
              </a:rPr>
              <a:t>it</a:t>
            </a:r>
            <a:r>
              <a:rPr lang="en-US" altLang="en-US" sz="1900" dirty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ea typeface="ＭＳ Ｐゴシック" charset="-128"/>
              </a:rPr>
              <a:t>Hexadecimal (base 16) commonly </a:t>
            </a:r>
            <a:r>
              <a:rPr lang="en-US" altLang="en-US" sz="1900" dirty="0">
                <a:ea typeface="ＭＳ Ｐゴシック" charset="-128"/>
              </a:rPr>
              <a:t>used in programming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ea typeface="ＭＳ Ｐゴシック" charset="-128"/>
              </a:rPr>
              <a:t>Leading “0x” in C programming indicates hex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charset="-128"/>
              </a:rPr>
              <a:t>Base conversion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ea typeface="ＭＳ Ｐゴシック" charset="-128"/>
                <a:sym typeface="Wingdings" charset="2"/>
              </a:rPr>
              <a:t>Binary  decimal:  multiply bit 0 by 2</a:t>
            </a:r>
            <a:r>
              <a:rPr lang="en-US" altLang="en-US" sz="1900" baseline="30000" dirty="0">
                <a:ea typeface="ＭＳ Ｐゴシック" charset="-128"/>
                <a:sym typeface="Wingdings" charset="2"/>
              </a:rPr>
              <a:t>0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, bit 1 by 2</a:t>
            </a:r>
            <a:r>
              <a:rPr lang="en-US" altLang="en-US" sz="1900" baseline="30000" dirty="0">
                <a:ea typeface="ＭＳ Ｐゴシック" charset="-128"/>
                <a:sym typeface="Wingdings" charset="2"/>
              </a:rPr>
              <a:t>1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e.g.  0111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= (0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3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+ (1 x 2</a:t>
            </a:r>
            <a:r>
              <a:rPr lang="en-US" altLang="en-US" sz="1700" baseline="30000" dirty="0">
                <a:ea typeface="ＭＳ Ｐゴシック" charset="-128"/>
                <a:sym typeface="Wingdings" charset="2"/>
              </a:rPr>
              <a:t>0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) = 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		      = 0 + 4 + 2 + 1 = </a:t>
            </a:r>
            <a:r>
              <a:rPr lang="en-US" altLang="en-US" sz="1700" dirty="0" smtClean="0">
                <a:ea typeface="ＭＳ Ｐゴシック" charset="-128"/>
                <a:sym typeface="Wingdings" charset="2"/>
              </a:rPr>
              <a:t>7</a:t>
            </a:r>
            <a:r>
              <a:rPr lang="en-US" altLang="en-US" sz="1700" baseline="-25000" dirty="0" smtClean="0">
                <a:ea typeface="ＭＳ Ｐゴシック" charset="-128"/>
                <a:sym typeface="Wingdings" charset="2"/>
              </a:rPr>
              <a:t>10</a:t>
            </a:r>
            <a:endParaRPr lang="en-US" altLang="en-US" sz="1900" dirty="0" smtClean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>
                <a:ea typeface="ＭＳ Ｐゴシック" charset="-128"/>
              </a:rPr>
              <a:t>Binary </a:t>
            </a:r>
            <a:r>
              <a:rPr lang="en-US" altLang="en-US" sz="1900" dirty="0">
                <a:ea typeface="ＭＳ Ｐゴシック" charset="-128"/>
                <a:sym typeface="Wingdings" charset="2"/>
              </a:rPr>
              <a:t> hex:  start with LSB and make 4-bit groups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e.g. </a:t>
            </a:r>
            <a:r>
              <a:rPr lang="en-US" altLang="en-US" sz="17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001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1011 0111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2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 = </a:t>
            </a:r>
            <a:r>
              <a:rPr lang="en-US" altLang="en-US" sz="1700" dirty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1</a:t>
            </a:r>
            <a:r>
              <a:rPr lang="en-US" altLang="en-US" sz="1700" dirty="0">
                <a:ea typeface="ＭＳ Ｐゴシック" charset="-128"/>
                <a:sym typeface="Wingdings" charset="2"/>
              </a:rPr>
              <a:t>B7</a:t>
            </a:r>
            <a:r>
              <a:rPr lang="en-US" altLang="en-US" sz="1700" baseline="-25000" dirty="0">
                <a:ea typeface="ＭＳ Ｐゴシック" charset="-128"/>
                <a:sym typeface="Wingdings" charset="2"/>
              </a:rPr>
              <a:t>16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charset="-128"/>
                <a:sym typeface="Wingdings" charset="2"/>
              </a:rPr>
              <a:t>Note that an extra 0 is implied for the first group: 001</a:t>
            </a:r>
            <a:r>
              <a:rPr lang="en-US" altLang="en-US" sz="1700" u="sng" dirty="0" smtClean="0">
                <a:solidFill>
                  <a:srgbClr val="0000FF"/>
                </a:solidFill>
                <a:ea typeface="ＭＳ Ｐゴシック" charset="-128"/>
                <a:sym typeface="Wingdings" charset="2"/>
              </a:rPr>
              <a:t>0</a:t>
            </a:r>
            <a:r>
              <a:rPr lang="en-US" altLang="en-US" sz="1700" dirty="0" smtClean="0">
                <a:ea typeface="ＭＳ Ｐゴシック" charset="-128"/>
                <a:sym typeface="Wingdings" charset="2"/>
              </a:rPr>
              <a:t>001</a:t>
            </a:r>
            <a:endParaRPr lang="en-US" altLang="en-US" sz="1700" dirty="0">
              <a:ea typeface="ＭＳ Ｐゴシック" charset="-128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6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Bitwise Logical Operations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Deal with individual bits of a value</a:t>
            </a:r>
          </a:p>
          <a:p>
            <a:r>
              <a:rPr lang="en-US" altLang="en-US">
                <a:ea typeface="ＭＳ Ｐゴシック" charset="-128"/>
              </a:rPr>
              <a:t>Each bit is evaluated separately</a:t>
            </a:r>
          </a:p>
          <a:p>
            <a:r>
              <a:rPr lang="en-US" altLang="en-US">
                <a:ea typeface="ＭＳ Ｐゴシック" charset="-128"/>
              </a:rPr>
              <a:t>There is no "Carry" as with addition…i.e. the results of an operation in one bit position has no effect on an adjacent bit.</a:t>
            </a:r>
          </a:p>
          <a:p>
            <a:r>
              <a:rPr lang="en-US" altLang="en-US">
                <a:ea typeface="ＭＳ Ｐゴシック" charset="-128"/>
              </a:rPr>
              <a:t>Operators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&amp;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AND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|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^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</a:t>
            </a:r>
            <a:r>
              <a:rPr lang="en-US" altLang="en-US">
                <a:ea typeface="ＭＳ Ｐゴシック" charset="-128"/>
              </a:rPr>
              <a:t> XOR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~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ea typeface="ＭＳ Ｐゴシック" charset="-128"/>
              </a:rPr>
              <a:t>bitwise NOT (flip all bits)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587F2A-0FB5-4240-AABA-B3395B2187C2}" type="datetime1">
              <a:rPr lang="en-US" altLang="en-US" sz="1200" smtClean="0">
                <a:latin typeface="Garamond" charset="0"/>
              </a:rPr>
              <a:t>12/9/18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35</a:t>
            </a:r>
            <a:endParaRPr lang="en-US" altLang="en-US"/>
          </a:p>
        </p:txBody>
      </p:sp>
      <p:sp>
        <p:nvSpPr>
          <p:cNvPr id="112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0AC1F4-A114-5248-A06A-55C48B4D6190}" type="slidenum">
              <a:rPr lang="en-US" altLang="en-US" sz="1200">
                <a:latin typeface="Garamond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9161</TotalTime>
  <Words>1026</Words>
  <Application>Microsoft Macintosh PowerPoint</Application>
  <PresentationFormat>On-screen Show (4:3)</PresentationFormat>
  <Paragraphs>462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Courier New</vt:lpstr>
      <vt:lpstr>Garamond</vt:lpstr>
      <vt:lpstr>ＭＳ Ｐゴシック</vt:lpstr>
      <vt:lpstr>Times New Roman</vt:lpstr>
      <vt:lpstr>Wingdings</vt:lpstr>
      <vt:lpstr>Arial</vt:lpstr>
      <vt:lpstr>Edge</vt:lpstr>
      <vt:lpstr>EECE.2160 ECE Application Programming</vt:lpstr>
      <vt:lpstr>Lecture outline</vt:lpstr>
      <vt:lpstr>Review: character &amp; line input</vt:lpstr>
      <vt:lpstr>Review: Common uses</vt:lpstr>
      <vt:lpstr>Examples</vt:lpstr>
      <vt:lpstr>Examples (cont.)</vt:lpstr>
      <vt:lpstr>Examples (cont.)</vt:lpstr>
      <vt:lpstr>Binary and hexadecimal values</vt:lpstr>
      <vt:lpstr>Bitwise Logical Operations</vt:lpstr>
      <vt:lpstr>PowerPoint Presentation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Bitwise Logical Operations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1844</cp:revision>
  <dcterms:created xsi:type="dcterms:W3CDTF">2006-04-03T05:03:01Z</dcterms:created>
  <dcterms:modified xsi:type="dcterms:W3CDTF">2018-12-09T14:48:38Z</dcterms:modified>
</cp:coreProperties>
</file>