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533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3" r:id="rId22"/>
    <p:sldId id="554" r:id="rId23"/>
    <p:sldId id="555" r:id="rId24"/>
    <p:sldId id="556" r:id="rId25"/>
    <p:sldId id="557" r:id="rId26"/>
    <p:sldId id="558" r:id="rId27"/>
    <p:sldId id="324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ECE 160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02/02/2005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9C0100-39D7-124C-B9A7-49F39F072D5F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65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1DFC7-4DD2-8D4B-BBF0-1CC4B3993853}" type="datetime1">
              <a:rPr lang="en-US" smtClean="0"/>
              <a:t>12/9/18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857AB-1BB9-FC47-8FE9-6B88BDF8F509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BE5A1-2514-5442-833B-BA2D7C876DA7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F57CC-7E7F-1642-9635-D8046F3F69B3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2715-B85E-D84B-82C0-E7DA6FAE4C33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A252B-2A45-AA47-A0C8-A9AAA5374D01}" type="datetime1">
              <a:rPr lang="en-US" altLang="en-US" smtClean="0"/>
              <a:t>12/9/18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 Lecture 36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90EC74-7B69-1645-9646-2C8CA99ED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3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44CE5-C4E5-1240-9AEA-4BF2AB7CB830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5C4AC-B593-D448-9DDA-5EDE66D06791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162F4-17A6-6E46-B985-903E57F344D5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025E1-E76E-844A-8F67-B9FC48C9540A}" type="datetime1">
              <a:rPr lang="en-US" smtClean="0"/>
              <a:t>12/9/18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7FF0-3F52-0240-963C-226FE98B570A}" type="datetime1">
              <a:rPr lang="en-US" smtClean="0"/>
              <a:t>12/9/18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8DBA0-FF35-7846-B78D-CCDE7F62358B}" type="datetime1">
              <a:rPr lang="en-US" smtClean="0"/>
              <a:t>12/9/18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F4C2A-BFCF-3647-8C14-5727287251F6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F8E7B-3EEB-A54A-B1F4-C88AF8312AB9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4D2565F-9AF2-B447-B685-A7648BCB7D42}" type="datetime1">
              <a:rPr lang="en-US" smtClean="0"/>
              <a:t>12/9/18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  <p:sldLayoutId id="214748489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Bitwise operators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C8CA01-EED2-A848-AD24-731D3BEE0C33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94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BD6FBB-E2C5-BF4C-A983-8B5033C3FFB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0 1 0 0 1 0 0 1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436E9D-BD17-A94D-8DFA-64F4A37ED55A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05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343D3B-6C89-8444-B394-2F07201EF7B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8F3B3D-897C-7242-BE76-8148D5E3F86A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15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93BFDF-DB7F-8045-8F76-1A90235E961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3579CC-2C2A-ED44-A4FA-A9DA7AEA4F7E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25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6C8718-8DF1-B646-9BAD-A006A6B9625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" y="10668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ABCD | FF00 &amp; 5555		1111 1111 0000 0000							0101 0101 0101 0101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5500		0101 0101 0000 0000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			0101 0101 0000 0000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1010 1011 1100 1101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FFCD			1111 1111 1100 1101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NOTE:  </a:t>
            </a:r>
            <a:br>
              <a:rPr lang="en-US" altLang="en-US" sz="1800"/>
            </a:br>
            <a:r>
              <a:rPr lang="en-US" altLang="en-US" sz="1800"/>
              <a:t>&amp; is a higher precedence than |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similar to * being a higher </a:t>
            </a:r>
            <a:br>
              <a:rPr lang="en-US" altLang="en-US" sz="1800"/>
            </a:br>
            <a:r>
              <a:rPr lang="en-US" altLang="en-US" sz="1800"/>
              <a:t>precedence than + in algebra.</a:t>
            </a: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5257800" y="3886200"/>
          <a:ext cx="3429000" cy="1981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 rot="-5400000">
            <a:off x="2133600" y="457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2895600" y="1219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2971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1600200" y="762000"/>
            <a:ext cx="2286000" cy="304800"/>
          </a:xfrm>
          <a:custGeom>
            <a:avLst/>
            <a:gdLst>
              <a:gd name="T0" fmla="*/ 0 w 1440"/>
              <a:gd name="T1" fmla="*/ 2147483647 h 192"/>
              <a:gd name="T2" fmla="*/ 2147483647 w 1440"/>
              <a:gd name="T3" fmla="*/ 0 h 192"/>
              <a:gd name="T4" fmla="*/ 2147483647 w 1440"/>
              <a:gd name="T5" fmla="*/ 2147483647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0" y="192"/>
                </a:moveTo>
                <a:cubicBezTo>
                  <a:pt x="120" y="96"/>
                  <a:pt x="240" y="0"/>
                  <a:pt x="480" y="0"/>
                </a:cubicBezTo>
                <a:cubicBezTo>
                  <a:pt x="720" y="0"/>
                  <a:pt x="1080" y="96"/>
                  <a:pt x="144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886200" y="106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2819400" y="2057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Freeform 48"/>
          <p:cNvSpPr>
            <a:spLocks/>
          </p:cNvSpPr>
          <p:nvPr/>
        </p:nvSpPr>
        <p:spPr bwMode="auto">
          <a:xfrm>
            <a:off x="609600" y="1371600"/>
            <a:ext cx="3048000" cy="1295400"/>
          </a:xfrm>
          <a:custGeom>
            <a:avLst/>
            <a:gdLst>
              <a:gd name="T0" fmla="*/ 0 w 2064"/>
              <a:gd name="T1" fmla="*/ 0 h 1104"/>
              <a:gd name="T2" fmla="*/ 2147483647 w 2064"/>
              <a:gd name="T3" fmla="*/ 2147483647 h 1104"/>
              <a:gd name="T4" fmla="*/ 2147483647 w 2064"/>
              <a:gd name="T5" fmla="*/ 2147483647 h 1104"/>
              <a:gd name="T6" fmla="*/ 0 60000 65536"/>
              <a:gd name="T7" fmla="*/ 0 60000 65536"/>
              <a:gd name="T8" fmla="*/ 0 60000 65536"/>
              <a:gd name="T9" fmla="*/ 0 w 2064"/>
              <a:gd name="T10" fmla="*/ 0 h 1104"/>
              <a:gd name="T11" fmla="*/ 2064 w 206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104">
                <a:moveTo>
                  <a:pt x="0" y="0"/>
                </a:moveTo>
                <a:cubicBezTo>
                  <a:pt x="212" y="292"/>
                  <a:pt x="424" y="584"/>
                  <a:pt x="768" y="768"/>
                </a:cubicBezTo>
                <a:cubicBezTo>
                  <a:pt x="1112" y="952"/>
                  <a:pt x="1848" y="1048"/>
                  <a:pt x="2064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657600" y="2667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AutoShape 50"/>
          <p:cNvSpPr>
            <a:spLocks/>
          </p:cNvSpPr>
          <p:nvPr/>
        </p:nvSpPr>
        <p:spPr bwMode="auto">
          <a:xfrm rot="-5400000">
            <a:off x="1562100" y="1409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H="1">
            <a:off x="21336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3F9BF6-B97B-7A46-BA4C-83FBF987FB5B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3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DCD455-8FBF-534D-91A1-9A8F394999D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 shifts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Bit shift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 shift: &lt;&lt;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Right shift: &gt;&gt;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Shifts in 0s (with unsigned </a:t>
            </a:r>
            <a:r>
              <a:rPr lang="en-US" dirty="0" err="1" smtClean="0">
                <a:ea typeface="+mn-ea"/>
              </a:rPr>
              <a:t>ints</a:t>
            </a:r>
            <a:r>
              <a:rPr lang="en-US" dirty="0" smtClean="0">
                <a:ea typeface="+mn-ea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&lt;&lt; n </a:t>
            </a:r>
            <a:r>
              <a:rPr lang="en-US" dirty="0" smtClean="0">
                <a:ea typeface="+mn-ea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</a:rPr>
              <a:t> left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Equivalent to x * 2</a:t>
            </a:r>
            <a:r>
              <a:rPr lang="en-US" baseline="30000" dirty="0" smtClean="0"/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&lt;&lt; 5	= (0000 ... 0001) &lt;&lt;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&gt;&gt; n </a:t>
            </a:r>
            <a:r>
              <a:rPr lang="en-US" dirty="0" smtClean="0">
                <a:ea typeface="+mn-ea"/>
                <a:cs typeface="Courier New" pitchFamily="49" charset="0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  <a:cs typeface="Courier New" pitchFamily="49" charset="0"/>
              </a:rPr>
              <a:t> right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Courier New" pitchFamily="49" charset="0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Equivalent to x / 2</a:t>
            </a:r>
            <a:r>
              <a:rPr lang="en-US" baseline="30000" dirty="0" smtClean="0">
                <a:cs typeface="Courier New" pitchFamily="49" charset="0"/>
              </a:rPr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 &gt;&gt; 3 	= (0000 ... 1000) &gt;&gt;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...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CABCE7-A33D-F646-8D66-2A7A4B858F04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E41EC8-BA1D-B747-92ED-7EEED693097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456882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-, unary ~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&lt;&lt; &gt;&gt;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NOTE: shift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amt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&lt; 32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E983DE-3610-E947-9188-A2B4EC4F59C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2563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71ADCA-097C-E94A-9499-CB7ADFD77DD4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 Lecture 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Bitwise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Evaluate each of the following expressions if you have the following unsigned ints:</a:t>
            </a:r>
          </a:p>
          <a:p>
            <a:pPr lvl="1"/>
            <a:r>
              <a:rPr lang="en-US" altLang="en-US">
                <a:ea typeface="ＭＳ Ｐゴシック" charset="-128"/>
              </a:rPr>
              <a:t>A = 7, B = 10, and C = 0xFFFFFFFF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&amp; 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~B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^ C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&lt;&lt; 4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B &gt;&gt; 5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(B &lt;&lt; 2)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5E2F2B-8FB0-3A46-9394-236B370FCAC4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DCD177-9F05-CB4C-8CA5-EE58671E604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First step: convert A &amp; B to binary (or hex)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A = 7 = 0111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0x7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B = 10 = 1010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0xA</a:t>
            </a:r>
          </a:p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Now solve problems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&amp; B = 0111 &amp; 1010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0010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 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~B = 0111 | ~1010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0111 | 0101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Upper 28 bits = 1!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Final answer: 0xFFFFFFF7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^ C = (0000 ... 0111) ^ (1111 ... 1111)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1111 ... 1000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0xFFFFFFF8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&lt;&lt; 4 = 0111 &lt;&lt; (4 bits)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01110000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= 0x70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B &gt;&gt; 5 = 1010 &gt;&gt; (5 bits) = 0</a:t>
            </a:r>
          </a:p>
          <a:p>
            <a:pPr lvl="2">
              <a:lnSpc>
                <a:spcPct val="80000"/>
              </a:lnSpc>
            </a:pPr>
            <a:r>
              <a:rPr lang="en-US" altLang="en-US" sz="1700">
                <a:ea typeface="ＭＳ Ｐゴシック" charset="-128"/>
              </a:rPr>
              <a:t>Only lowest 4 bits of B contain non-zero values!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(B &lt;&lt; 2)</a:t>
            </a:r>
            <a:r>
              <a:rPr lang="en-US" altLang="en-US" sz="2000">
                <a:ea typeface="ＭＳ Ｐゴシック" charset="-128"/>
              </a:rPr>
              <a:t> = 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0111 | (1010 &lt;&lt; 2 bits)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	= 0111 | 101000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101111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endParaRPr lang="en-US" altLang="en-US" sz="2000">
              <a:latin typeface="Courier New" charset="0"/>
              <a:ea typeface="ＭＳ Ｐゴシック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883F49-DD59-2B42-A35C-C0F8B2568A25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1A3DDD-D683-804A-98EB-68F52E183058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C79D1-C3F6-3C47-BF16-EBB46CC677B3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Office hours Tuesday 12-1:30, not Thursday this week</a:t>
            </a:r>
          </a:p>
          <a:p>
            <a:pPr lvl="1"/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Program 6 regrades due </a:t>
            </a:r>
          </a:p>
          <a:p>
            <a:pPr lvl="1"/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</a:t>
            </a:r>
            <a:r>
              <a:rPr lang="en-US" dirty="0" smtClean="0">
                <a:latin typeface="Arial" charset="0"/>
              </a:rPr>
              <a:t>PM,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Ball 210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smtClean="0"/>
              <a:t>Bitwise </a:t>
            </a:r>
            <a:r>
              <a:rPr lang="en-US" dirty="0" smtClean="0"/>
              <a:t>operators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D7C73-EC63-444B-95E4-470656480A3A}" type="datetime1">
              <a:rPr lang="en-US" sz="1200" smtClean="0"/>
              <a:t>12/9/18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 Lecture 36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Example: Common bitwise operations</a:t>
            </a:r>
            <a:endParaRPr lang="en-US" dirty="0">
              <a:ea typeface="+mj-ea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Given an </a:t>
            </a:r>
            <a:r>
              <a:rPr lang="en-US" dirty="0">
                <a:latin typeface="Courier New" charset="0"/>
                <a:cs typeface="Courier New" charset="0"/>
              </a:rPr>
              <a:t>unsigned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, and a number,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, how would you:</a:t>
            </a:r>
          </a:p>
          <a:p>
            <a:pPr lvl="1"/>
            <a:r>
              <a:rPr lang="en-US" dirty="0">
                <a:latin typeface="Arial" charset="0"/>
              </a:rPr>
              <a:t>Clear all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Clear the lower 16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  <a:cs typeface="Courier New" charset="0"/>
              </a:rPr>
              <a:t> (mask out lower bits)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Flip all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Flip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Set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  <a:cs typeface="Courier New" charset="0"/>
              </a:rPr>
              <a:t> (i.e., make sure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  <a:cs typeface="Courier New" charset="0"/>
              </a:rPr>
              <a:t> is 1)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Clear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  <a:cs typeface="Courier New" charset="0"/>
              </a:rPr>
              <a:t> (i.e., make sure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  <a:cs typeface="Courier New" charset="0"/>
              </a:rPr>
              <a:t> is 0)</a:t>
            </a:r>
            <a:r>
              <a:rPr lang="en-US" dirty="0">
                <a:latin typeface="Arial" charset="0"/>
              </a:rPr>
              <a:t>?</a:t>
            </a:r>
          </a:p>
          <a:p>
            <a:r>
              <a:rPr lang="en-US" dirty="0" smtClean="0">
                <a:latin typeface="Arial" charset="0"/>
              </a:rPr>
              <a:t>Notes: </a:t>
            </a:r>
          </a:p>
          <a:p>
            <a:pPr lvl="1"/>
            <a:r>
              <a:rPr lang="en-US" dirty="0" smtClean="0">
                <a:latin typeface="Arial" charset="0"/>
              </a:rPr>
              <a:t>0 </a:t>
            </a:r>
            <a:r>
              <a:rPr lang="en-US" dirty="0">
                <a:latin typeface="Arial" charset="0"/>
              </a:rPr>
              <a:t>≤ b ≤ 31; least significant (rightmost) bit is bit </a:t>
            </a:r>
            <a:r>
              <a:rPr lang="en-US" dirty="0" smtClean="0">
                <a:latin typeface="Arial" charset="0"/>
              </a:rPr>
              <a:t>0</a:t>
            </a:r>
          </a:p>
          <a:p>
            <a:pPr lvl="1"/>
            <a:r>
              <a:rPr lang="en-US" dirty="0" smtClean="0">
                <a:latin typeface="Arial" charset="0"/>
              </a:rPr>
              <a:t>Leave all other bits unchanged when performing operations above</a:t>
            </a:r>
            <a:endParaRPr lang="en-US" dirty="0"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FCEBE-5C65-E54A-B8F8-2C4C12A3F791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FB0E67-3BE1-124D-9D91-84A2BF460339}" type="slidenum">
              <a:rPr lang="en-US" sz="1200"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 solution</a:t>
            </a:r>
            <a:endParaRPr lang="en-US" dirty="0">
              <a:ea typeface="+mj-ea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Given an </a:t>
            </a:r>
            <a:r>
              <a:rPr lang="en-US" dirty="0">
                <a:latin typeface="Courier New" charset="0"/>
                <a:cs typeface="Courier New" charset="0"/>
              </a:rPr>
              <a:t>unsigned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, and a number,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, how would you:</a:t>
            </a:r>
          </a:p>
          <a:p>
            <a:pPr lvl="1"/>
            <a:r>
              <a:rPr lang="en-US" dirty="0">
                <a:latin typeface="Arial" charset="0"/>
              </a:rPr>
              <a:t>Clear all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 = 0;</a:t>
            </a:r>
          </a:p>
          <a:p>
            <a:pPr lvl="1"/>
            <a:r>
              <a:rPr lang="en-US" dirty="0">
                <a:latin typeface="Arial" charset="0"/>
              </a:rPr>
              <a:t>Clear the lower 16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  <a:cs typeface="Courier New" charset="0"/>
              </a:rPr>
              <a:t> (mask out lower bits)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dirty="0">
                <a:latin typeface="Arial" charset="0"/>
              </a:rPr>
              <a:t>X &amp; 0 = 0, regardless of whether X = 0 or X = 1</a:t>
            </a:r>
          </a:p>
          <a:p>
            <a:pPr lvl="3"/>
            <a:r>
              <a:rPr lang="en-US">
                <a:latin typeface="Arial" charset="0"/>
              </a:rPr>
              <a:t>Should AND lower 16 bits with </a:t>
            </a:r>
            <a:r>
              <a:rPr lang="en-US" smtClean="0">
                <a:latin typeface="Arial" charset="0"/>
              </a:rPr>
              <a:t>0</a:t>
            </a:r>
            <a:endParaRPr lang="en-US">
              <a:latin typeface="Arial" charset="0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 = n &amp; 0xFFFF0000;</a:t>
            </a:r>
          </a:p>
          <a:p>
            <a:pPr lvl="1"/>
            <a:r>
              <a:rPr lang="en-US" dirty="0">
                <a:latin typeface="Arial" charset="0"/>
              </a:rPr>
              <a:t>Flip all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 = ~n;</a:t>
            </a: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F67DEF-5B56-8F43-9320-A7DC05E532A2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95E1E-8B49-0643-93CE-1ADC21752FB0}" type="slidenum">
              <a:rPr lang="en-US" sz="1200"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an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ea typeface="+mn-ea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, and a number,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dirty="0" smtClean="0">
                <a:ea typeface="+mn-ea"/>
              </a:rPr>
              <a:t>, how would you: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Flip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X ^ 1 = ~X,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Need 1 in bit position b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 = n ^ (1 &lt;&lt; b);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1)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X | 1 = 1,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| (1 &lt;&lt; b);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Clear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0)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 shown before, X &amp; 0 =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get 0 in specific bit position, shift 1 to that position and then invert bit mask: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&amp; ~(1 &lt;&lt; b);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DE0C6-62F7-674D-9F09-489FC4879FD8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BEAAD7-0661-264E-ADF2-958408277C1B}" type="slidenum">
              <a:rPr lang="en-US" sz="1200"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bitwise operations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4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887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General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mask values in positions that change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 mask values in positions staying same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Example: modify bits 8-23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(middle 16 bits)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Set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|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Clear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&amp; 0xFF0000FF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Flip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All 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1;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All 1 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^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31A62C-5CDC-2A48-897F-E7F4A7240992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4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2E8C2-EBD9-3144-8A74-1DB32E714A0A}" type="slidenum">
              <a:rPr lang="en-US" sz="1200"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Very common to extract bits from larger value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One example: instruction decoding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Instruction: basic operation executed by processor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Decoding: figure out what each bit group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means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</a:rPr>
              <a:t>First bits typically operation; others choose data to be used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Examples: 0xABCD1234 =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1010 1011 1100 1101 0001 0010 0011 0100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Lowest 16 bits = 0x1234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Upper 16 bits = 0xABCD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24-31 = 0xAB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1-6 </a:t>
            </a:r>
            <a:r>
              <a:rPr lang="en-US">
                <a:latin typeface="Arial" charset="0"/>
                <a:sym typeface="Wingdings" charset="0"/>
              </a:rPr>
              <a:t> look at lowest 8 bits (bits 0-7)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="1" u="sng">
                <a:latin typeface="Arial" charset="0"/>
                <a:sym typeface="Wingdings" charset="0"/>
              </a:rPr>
              <a:t>011010</a:t>
            </a: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aseline="-25000">
                <a:latin typeface="Arial" charset="0"/>
                <a:sym typeface="Wingdings" charset="0"/>
              </a:rPr>
              <a:t>2 </a:t>
            </a:r>
            <a:r>
              <a:rPr lang="en-US">
                <a:latin typeface="Arial" charset="0"/>
                <a:sym typeface="Wingdings" charset="0"/>
              </a:rPr>
              <a:t> bits 1-6 = 011010 = 0x1A</a:t>
            </a:r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9E124A-6011-1C4B-B487-4BDA6AD2A3E6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9ADB03-0477-964D-B121-1A249520880C}" type="slidenum">
              <a:rPr lang="en-US" sz="1200"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charset="0"/>
              <a:buAutoNum type="arabicPeriod"/>
            </a:pPr>
            <a:r>
              <a:rPr lang="en-US">
                <a:latin typeface="Arial" charset="0"/>
              </a:rPr>
              <a:t>Isolate bits you want</a:t>
            </a:r>
          </a:p>
          <a:p>
            <a:pPr lvl="1"/>
            <a:r>
              <a:rPr lang="en-US">
                <a:latin typeface="Arial" charset="0"/>
              </a:rPr>
              <a:t>AND with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bit mask</a:t>
            </a:r>
            <a:r>
              <a:rPr lang="en-US">
                <a:latin typeface="Arial" charset="0"/>
              </a:rPr>
              <a:t> to clear unwanted bits</a:t>
            </a:r>
          </a:p>
          <a:p>
            <a:pPr lvl="2"/>
            <a:r>
              <a:rPr lang="en-US">
                <a:latin typeface="Arial" charset="0"/>
              </a:rPr>
              <a:t>Positions you want to keep = 1</a:t>
            </a:r>
          </a:p>
          <a:p>
            <a:pPr lvl="2"/>
            <a:r>
              <a:rPr lang="en-US">
                <a:latin typeface="Arial" charset="0"/>
              </a:rPr>
              <a:t>Positions you want to clear = 0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Examples: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To get lowest 16 bits  mask = 0x0000FFFF</a:t>
            </a:r>
          </a:p>
          <a:p>
            <a:pPr lvl="2"/>
            <a:r>
              <a:rPr lang="en-US">
                <a:latin typeface="Arial" charset="0"/>
              </a:rPr>
              <a:t>To get upper 16 bits </a:t>
            </a:r>
            <a:r>
              <a:rPr lang="en-US">
                <a:latin typeface="Arial" charset="0"/>
                <a:sym typeface="Wingdings" charset="0"/>
              </a:rPr>
              <a:t> mask = 0xFFFF0000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24-31 </a:t>
            </a:r>
            <a:r>
              <a:rPr lang="en-US">
                <a:latin typeface="Arial" charset="0"/>
                <a:sym typeface="Wingdings" charset="0"/>
              </a:rPr>
              <a:t> mask = 0xFF000000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1-6 </a:t>
            </a:r>
            <a:r>
              <a:rPr lang="en-US">
                <a:latin typeface="Arial" charset="0"/>
                <a:sym typeface="Wingdings" charset="0"/>
              </a:rPr>
              <a:t> mask = 0...0 0111 1110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  <a:r>
              <a:rPr lang="en-US">
                <a:latin typeface="Arial" charset="0"/>
                <a:sym typeface="Wingdings" charset="0"/>
              </a:rPr>
              <a:t> = 0x0000007E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4B5184-70C1-8645-A605-0079EF14FE3F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6BD778-624C-D94B-86AC-2FCE257761EC}" type="slidenum">
              <a:rPr lang="en-US" sz="1200"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Shift bits to right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Shift amount = original position of lowest bit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Lowest 16 bits </a:t>
            </a:r>
            <a:r>
              <a:rPr lang="en-US" dirty="0" smtClean="0">
                <a:sym typeface="Wingdings" pitchFamily="2" charset="2"/>
              </a:rPr>
              <a:t> bits 0-15  no shift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Upper 16 bits  bits 16-31  shift right by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24-31  shift right by 24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1-6  shift right by 1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Order doesn’t really matter</a:t>
            </a:r>
          </a:p>
          <a:p>
            <a:pPr marL="841375" lvl="1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Could shift first and then AND to mask out upper bits</a:t>
            </a: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steps in single operation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Upper 16 bits of x = (x &amp; 0xFFFF0000) &gt;&gt;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Bits 1-6 of x = (x &amp; 0x0000007E) &gt;&gt;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189E86-4295-1243-872A-154AC6BAC20F}" type="datetime1">
              <a:rPr lang="en-US" sz="1200" smtClean="0">
                <a:latin typeface="Garamond" charset="0"/>
                <a:cs typeface="Arial" charset="0"/>
              </a:rPr>
              <a:t>12/9/18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B57B71-EEC5-2A48-B2BA-F564603FB43F}" type="slidenum">
              <a:rPr lang="en-US" sz="1200"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 3 Preview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Office hours Tuesday 12-1:30, not Thursday this </a:t>
            </a:r>
            <a:r>
              <a:rPr lang="en-US" dirty="0" smtClean="0">
                <a:latin typeface="Arial" charset="0"/>
              </a:rPr>
              <a:t>week</a:t>
            </a:r>
            <a:endParaRPr lang="en-US" dirty="0" smtClean="0"/>
          </a:p>
          <a:p>
            <a:pPr lvl="1"/>
            <a:r>
              <a:rPr lang="en-US" dirty="0" smtClean="0"/>
              <a:t>Today</a:t>
            </a:r>
            <a:r>
              <a:rPr lang="en-US" dirty="0" smtClean="0"/>
              <a:t>: Program 6 regrades due 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12/13: last day of classes; Program 8 due</a:t>
            </a:r>
          </a:p>
          <a:p>
            <a:pPr lvl="2"/>
            <a:r>
              <a:rPr lang="en-US" dirty="0" smtClean="0"/>
              <a:t>P8 deals with file I/O (lectures 32-33)</a:t>
            </a:r>
          </a:p>
          <a:p>
            <a:pPr lvl="1"/>
            <a:r>
              <a:rPr lang="en-US" dirty="0" smtClean="0"/>
              <a:t>M 12/17: Exam 3, 3-6 PM, </a:t>
            </a:r>
            <a:r>
              <a:rPr lang="en-US" b="1" dirty="0" smtClean="0">
                <a:solidFill>
                  <a:srgbClr val="FF0000"/>
                </a:solidFill>
              </a:rPr>
              <a:t>Ball 210</a:t>
            </a:r>
          </a:p>
          <a:p>
            <a:pPr lvl="2"/>
            <a:r>
              <a:rPr lang="en-US" dirty="0" smtClean="0"/>
              <a:t>Will post course </a:t>
            </a:r>
            <a:r>
              <a:rPr lang="en-US" dirty="0" err="1" smtClean="0"/>
              <a:t>evals</a:t>
            </a:r>
            <a:r>
              <a:rPr lang="en-US" dirty="0" smtClean="0"/>
              <a:t> online; you’ll submit </a:t>
            </a:r>
            <a:r>
              <a:rPr lang="en-US" dirty="0" err="1" smtClean="0"/>
              <a:t>eval</a:t>
            </a:r>
            <a:r>
              <a:rPr lang="en-US" dirty="0" smtClean="0"/>
              <a:t> at exam</a:t>
            </a:r>
          </a:p>
          <a:p>
            <a:pPr lvl="1"/>
            <a:r>
              <a:rPr lang="en-US" dirty="0" smtClean="0"/>
              <a:t>W 12/19: All code due by </a:t>
            </a:r>
            <a:r>
              <a:rPr lang="en-US" b="1" dirty="0" smtClean="0">
                <a:solidFill>
                  <a:srgbClr val="FF0000"/>
                </a:solidFill>
              </a:rPr>
              <a:t>12:00 PM (noon)</a:t>
            </a:r>
          </a:p>
          <a:p>
            <a:pPr lvl="2"/>
            <a:r>
              <a:rPr lang="en-US" dirty="0" smtClean="0"/>
              <a:t>Program 9: Worth up to 4 points extra credit on final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2"/>
            <a:r>
              <a:rPr lang="en-US" dirty="0" smtClean="0"/>
              <a:t>Resubmission deadline for P7 &amp; P8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981DD9-399F-5B4F-ADA5-6CF39682A440}" type="datetime1">
              <a:rPr lang="en-US" sz="1200" smtClean="0">
                <a:latin typeface="+mj-lt"/>
              </a:rPr>
              <a:t>12/9/18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 Lecture 36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27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Review: Bitwise </a:t>
            </a:r>
            <a:r>
              <a:rPr lang="en-US" altLang="en-US" dirty="0">
                <a:ea typeface="ＭＳ Ｐゴシック" charset="-128"/>
              </a:rPr>
              <a:t>Logical Operations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Deal with individual bits of a value</a:t>
            </a:r>
          </a:p>
          <a:p>
            <a:r>
              <a:rPr lang="en-US" altLang="en-US">
                <a:ea typeface="ＭＳ Ｐゴシック" charset="-128"/>
              </a:rPr>
              <a:t>Each bit is evaluated separately</a:t>
            </a:r>
          </a:p>
          <a:p>
            <a:r>
              <a:rPr lang="en-US" altLang="en-US">
                <a:ea typeface="ＭＳ Ｐゴシック" charset="-128"/>
              </a:rPr>
              <a:t>There is no "Carry" as with addition…i.e. the results of an operation in one bit position has no effect on an adjacent bit.</a:t>
            </a:r>
          </a:p>
          <a:p>
            <a:r>
              <a:rPr lang="en-US" altLang="en-US">
                <a:ea typeface="ＭＳ Ｐゴシック" charset="-128"/>
              </a:rPr>
              <a:t>Operators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&amp;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AND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|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^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XOR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~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ea typeface="ＭＳ Ｐゴシック" charset="-128"/>
              </a:rPr>
              <a:t>bitwise NOT (flip all bits)</a:t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8A3BF1-EB19-3647-B300-09836D57C033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12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0AC1F4-A114-5248-A06A-55C48B4D619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7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AND</a:t>
            </a:r>
          </a:p>
        </p:txBody>
      </p:sp>
      <p:sp>
        <p:nvSpPr>
          <p:cNvPr id="13408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XOR (exclusive or)</a:t>
            </a:r>
          </a:p>
        </p:txBody>
      </p:sp>
      <p:sp>
        <p:nvSpPr>
          <p:cNvPr id="13409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3410" name="Text Box 114"/>
          <p:cNvSpPr txBox="1">
            <a:spLocks noChangeArrowheads="1"/>
          </p:cNvSpPr>
          <p:nvPr/>
        </p:nvSpPr>
        <p:spPr bwMode="auto">
          <a:xfrm>
            <a:off x="1295400" y="121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</a:t>
            </a:r>
          </a:p>
        </p:txBody>
      </p:sp>
      <p:sp>
        <p:nvSpPr>
          <p:cNvPr id="1341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B80432-2466-514B-B5C5-42671DFE1511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3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6771D8-F875-B24F-8A23-0D666C32356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1 0 1 1 0 0 0 0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7084F9-3313-7049-84C6-6E6A2FED78E8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4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77A13B-62B8-1C40-A726-E86688F5AA7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30D60F8-F352-D841-8456-54D69ECA1074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5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CB114AB-61A3-6242-A081-14A7A405E47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1 0 1 0 0 0 0 0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987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C33CBE-D60B-5143-8C35-8EA61C8EEC61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6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294D74-3597-5243-BD4A-703876BB3CA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CC13FC-126C-B448-887D-0A16012E1B22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7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53A229-C50A-D54B-838D-7CDF1E56D78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43BCCB-5543-D04A-A37B-4EACFDB4763E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8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8E9AA3-FC49-724F-9D7F-AC56B90496E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9058</TotalTime>
  <Words>1786</Words>
  <Application>Microsoft Macintosh PowerPoint</Application>
  <PresentationFormat>On-screen Show (4:3)</PresentationFormat>
  <Paragraphs>556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Courier New</vt:lpstr>
      <vt:lpstr>Garamond</vt:lpstr>
      <vt:lpstr>ＭＳ Ｐゴシック</vt:lpstr>
      <vt:lpstr>Times New Roman</vt:lpstr>
      <vt:lpstr>Wingdings</vt:lpstr>
      <vt:lpstr>Arial</vt:lpstr>
      <vt:lpstr>Edge</vt:lpstr>
      <vt:lpstr>EECE.2160 ECE Application Programming</vt:lpstr>
      <vt:lpstr>Lecture outline</vt:lpstr>
      <vt:lpstr>Review: Bitwise Logical Operations</vt:lpstr>
      <vt:lpstr>PowerPoint Presentation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 shifts</vt:lpstr>
      <vt:lpstr>Review: C operators</vt:lpstr>
      <vt:lpstr>Example: Bitwise operations</vt:lpstr>
      <vt:lpstr>Example: Solution</vt:lpstr>
      <vt:lpstr>Hexadecimal output</vt:lpstr>
      <vt:lpstr>Example: Common bitwise operations</vt:lpstr>
      <vt:lpstr>Example solution</vt:lpstr>
      <vt:lpstr>Example solution (cont.)</vt:lpstr>
      <vt:lpstr>Common bitwise operations</vt:lpstr>
      <vt:lpstr>Extracting bits</vt:lpstr>
      <vt:lpstr>Extracting bits (cont.)</vt:lpstr>
      <vt:lpstr>Extracting bits (cont.)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1851</cp:revision>
  <dcterms:created xsi:type="dcterms:W3CDTF">2006-04-03T05:03:01Z</dcterms:created>
  <dcterms:modified xsi:type="dcterms:W3CDTF">2018-12-09T14:48:04Z</dcterms:modified>
</cp:coreProperties>
</file>