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4"/>
  </p:notesMasterIdLst>
  <p:handoutMasterIdLst>
    <p:handoutMasterId r:id="rId25"/>
  </p:handoutMasterIdLst>
  <p:sldIdLst>
    <p:sldId id="256" r:id="rId2"/>
    <p:sldId id="422" r:id="rId3"/>
    <p:sldId id="519" r:id="rId4"/>
    <p:sldId id="520" r:id="rId5"/>
    <p:sldId id="521" r:id="rId6"/>
    <p:sldId id="522" r:id="rId7"/>
    <p:sldId id="526" r:id="rId8"/>
    <p:sldId id="527" r:id="rId9"/>
    <p:sldId id="528" r:id="rId10"/>
    <p:sldId id="529" r:id="rId11"/>
    <p:sldId id="530" r:id="rId12"/>
    <p:sldId id="531" r:id="rId13"/>
    <p:sldId id="532" r:id="rId14"/>
    <p:sldId id="533" r:id="rId15"/>
    <p:sldId id="534" r:id="rId16"/>
    <p:sldId id="535" r:id="rId17"/>
    <p:sldId id="538" r:id="rId18"/>
    <p:sldId id="539" r:id="rId19"/>
    <p:sldId id="540" r:id="rId20"/>
    <p:sldId id="541" r:id="rId21"/>
    <p:sldId id="542" r:id="rId22"/>
    <p:sldId id="447" r:id="rId2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15932DB7-C50E-4405-991F-85DC14223169}">
          <p14:sldIdLst>
            <p14:sldId id="256"/>
            <p14:sldId id="422"/>
            <p14:sldId id="519"/>
            <p14:sldId id="520"/>
            <p14:sldId id="521"/>
            <p14:sldId id="522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8"/>
            <p14:sldId id="539"/>
            <p14:sldId id="540"/>
            <p14:sldId id="541"/>
            <p14:sldId id="542"/>
            <p14:sldId id="4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F46591-EF09-4BA0-8C23-BC30E061A0D9}" v="8" dt="2019-03-20T00:04:16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5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9AEF9D7B-3CE9-4326-B012-92C303C76E83}"/>
    <pc:docChg chg="undo custSel addSld delSld modSld modSection">
      <pc:chgData name="Geiger, Michael J" userId="13cae92b-b37c-450b-a449-82fcae19569d" providerId="ADAL" clId="{9AEF9D7B-3CE9-4326-B012-92C303C76E83}" dt="2019-03-20T00:03:57.043" v="615"/>
      <pc:docMkLst>
        <pc:docMk/>
      </pc:docMkLst>
      <pc:sldChg chg="modSp">
        <pc:chgData name="Geiger, Michael J" userId="13cae92b-b37c-450b-a449-82fcae19569d" providerId="ADAL" clId="{9AEF9D7B-3CE9-4326-B012-92C303C76E83}" dt="2019-03-19T17:13:13.662" v="87" actId="20577"/>
        <pc:sldMkLst>
          <pc:docMk/>
          <pc:sldMk cId="0" sldId="256"/>
        </pc:sldMkLst>
        <pc:spChg chg="mod">
          <ac:chgData name="Geiger, Michael J" userId="13cae92b-b37c-450b-a449-82fcae19569d" providerId="ADAL" clId="{9AEF9D7B-3CE9-4326-B012-92C303C76E83}" dt="2019-03-19T17:13:13.662" v="87" actId="20577"/>
          <ac:spMkLst>
            <pc:docMk/>
            <pc:sldMk cId="0" sldId="256"/>
            <ac:spMk id="17410" creationId="{00000000-0000-0000-0000-000000000000}"/>
          </ac:spMkLst>
        </pc:spChg>
      </pc:sldChg>
      <pc:sldChg chg="modSp">
        <pc:chgData name="Geiger, Michael J" userId="13cae92b-b37c-450b-a449-82fcae19569d" providerId="ADAL" clId="{9AEF9D7B-3CE9-4326-B012-92C303C76E83}" dt="2019-03-19T17:17:46.955" v="612" actId="20577"/>
        <pc:sldMkLst>
          <pc:docMk/>
          <pc:sldMk cId="0" sldId="422"/>
        </pc:sldMkLst>
        <pc:spChg chg="mod">
          <ac:chgData name="Geiger, Michael J" userId="13cae92b-b37c-450b-a449-82fcae19569d" providerId="ADAL" clId="{9AEF9D7B-3CE9-4326-B012-92C303C76E83}" dt="2019-03-19T17:17:46.955" v="612" actId="20577"/>
          <ac:spMkLst>
            <pc:docMk/>
            <pc:sldMk cId="0" sldId="422"/>
            <ac:spMk id="18434" creationId="{00000000-0000-0000-0000-000000000000}"/>
          </ac:spMkLst>
        </pc:spChg>
      </pc:sldChg>
      <pc:sldChg chg="modSp">
        <pc:chgData name="Geiger, Michael J" userId="13cae92b-b37c-450b-a449-82fcae19569d" providerId="ADAL" clId="{9AEF9D7B-3CE9-4326-B012-92C303C76E83}" dt="2019-03-19T17:17:38.638" v="581"/>
        <pc:sldMkLst>
          <pc:docMk/>
          <pc:sldMk cId="0" sldId="447"/>
        </pc:sldMkLst>
        <pc:spChg chg="mod">
          <ac:chgData name="Geiger, Michael J" userId="13cae92b-b37c-450b-a449-82fcae19569d" providerId="ADAL" clId="{9AEF9D7B-3CE9-4326-B012-92C303C76E83}" dt="2019-03-19T17:17:38.638" v="581"/>
          <ac:spMkLst>
            <pc:docMk/>
            <pc:sldMk cId="0" sldId="447"/>
            <ac:spMk id="35842" creationId="{00000000-0000-0000-0000-000000000000}"/>
          </ac:spMkLst>
        </pc:spChg>
      </pc:sldChg>
      <pc:sldChg chg="modSp">
        <pc:chgData name="Geiger, Michael J" userId="13cae92b-b37c-450b-a449-82fcae19569d" providerId="ADAL" clId="{9AEF9D7B-3CE9-4326-B012-92C303C76E83}" dt="2019-03-19T17:16:14.245" v="462" actId="20577"/>
        <pc:sldMkLst>
          <pc:docMk/>
          <pc:sldMk cId="0" sldId="519"/>
        </pc:sldMkLst>
        <pc:spChg chg="mod">
          <ac:chgData name="Geiger, Michael J" userId="13cae92b-b37c-450b-a449-82fcae19569d" providerId="ADAL" clId="{9AEF9D7B-3CE9-4326-B012-92C303C76E83}" dt="2019-03-19T17:16:14.245" v="462" actId="20577"/>
          <ac:spMkLst>
            <pc:docMk/>
            <pc:sldMk cId="0" sldId="519"/>
            <ac:spMk id="20482" creationId="{00000000-0000-0000-0000-000000000000}"/>
          </ac:spMkLst>
        </pc:spChg>
      </pc:sldChg>
      <pc:sldChg chg="del">
        <pc:chgData name="Geiger, Michael J" userId="13cae92b-b37c-450b-a449-82fcae19569d" providerId="ADAL" clId="{9AEF9D7B-3CE9-4326-B012-92C303C76E83}" dt="2019-03-19T17:13:56.999" v="152" actId="2696"/>
        <pc:sldMkLst>
          <pc:docMk/>
          <pc:sldMk cId="3964389372" sldId="523"/>
        </pc:sldMkLst>
      </pc:sldChg>
      <pc:sldChg chg="del">
        <pc:chgData name="Geiger, Michael J" userId="13cae92b-b37c-450b-a449-82fcae19569d" providerId="ADAL" clId="{9AEF9D7B-3CE9-4326-B012-92C303C76E83}" dt="2019-03-19T17:13:57.772" v="153" actId="2696"/>
        <pc:sldMkLst>
          <pc:docMk/>
          <pc:sldMk cId="2945593820" sldId="524"/>
        </pc:sldMkLst>
      </pc:sldChg>
      <pc:sldChg chg="del">
        <pc:chgData name="Geiger, Michael J" userId="13cae92b-b37c-450b-a449-82fcae19569d" providerId="ADAL" clId="{9AEF9D7B-3CE9-4326-B012-92C303C76E83}" dt="2019-03-19T17:13:58.524" v="154" actId="2696"/>
        <pc:sldMkLst>
          <pc:docMk/>
          <pc:sldMk cId="1499606251" sldId="525"/>
        </pc:sldMkLst>
      </pc:sldChg>
      <pc:sldChg chg="add">
        <pc:chgData name="Geiger, Michael J" userId="13cae92b-b37c-450b-a449-82fcae19569d" providerId="ADAL" clId="{9AEF9D7B-3CE9-4326-B012-92C303C76E83}" dt="2019-03-19T17:22:23.442" v="613"/>
        <pc:sldMkLst>
          <pc:docMk/>
          <pc:sldMk cId="2350253461" sldId="526"/>
        </pc:sldMkLst>
      </pc:sldChg>
      <pc:sldChg chg="add">
        <pc:chgData name="Geiger, Michael J" userId="13cae92b-b37c-450b-a449-82fcae19569d" providerId="ADAL" clId="{9AEF9D7B-3CE9-4326-B012-92C303C76E83}" dt="2019-03-19T17:22:23.442" v="613"/>
        <pc:sldMkLst>
          <pc:docMk/>
          <pc:sldMk cId="893103661" sldId="527"/>
        </pc:sldMkLst>
      </pc:sldChg>
      <pc:sldChg chg="add">
        <pc:chgData name="Geiger, Michael J" userId="13cae92b-b37c-450b-a449-82fcae19569d" providerId="ADAL" clId="{9AEF9D7B-3CE9-4326-B012-92C303C76E83}" dt="2019-03-19T17:22:23.442" v="613"/>
        <pc:sldMkLst>
          <pc:docMk/>
          <pc:sldMk cId="4199755078" sldId="528"/>
        </pc:sldMkLst>
      </pc:sldChg>
      <pc:sldChg chg="add">
        <pc:chgData name="Geiger, Michael J" userId="13cae92b-b37c-450b-a449-82fcae19569d" providerId="ADAL" clId="{9AEF9D7B-3CE9-4326-B012-92C303C76E83}" dt="2019-03-19T17:22:23.442" v="613"/>
        <pc:sldMkLst>
          <pc:docMk/>
          <pc:sldMk cId="1927899773" sldId="529"/>
        </pc:sldMkLst>
      </pc:sldChg>
      <pc:sldChg chg="add">
        <pc:chgData name="Geiger, Michael J" userId="13cae92b-b37c-450b-a449-82fcae19569d" providerId="ADAL" clId="{9AEF9D7B-3CE9-4326-B012-92C303C76E83}" dt="2019-03-19T17:22:23.442" v="613"/>
        <pc:sldMkLst>
          <pc:docMk/>
          <pc:sldMk cId="3158475284" sldId="530"/>
        </pc:sldMkLst>
      </pc:sldChg>
      <pc:sldChg chg="add">
        <pc:chgData name="Geiger, Michael J" userId="13cae92b-b37c-450b-a449-82fcae19569d" providerId="ADAL" clId="{9AEF9D7B-3CE9-4326-B012-92C303C76E83}" dt="2019-03-19T17:22:23.442" v="613"/>
        <pc:sldMkLst>
          <pc:docMk/>
          <pc:sldMk cId="1757672108" sldId="531"/>
        </pc:sldMkLst>
      </pc:sldChg>
      <pc:sldChg chg="add">
        <pc:chgData name="Geiger, Michael J" userId="13cae92b-b37c-450b-a449-82fcae19569d" providerId="ADAL" clId="{9AEF9D7B-3CE9-4326-B012-92C303C76E83}" dt="2019-03-19T17:22:23.442" v="613"/>
        <pc:sldMkLst>
          <pc:docMk/>
          <pc:sldMk cId="791829688" sldId="532"/>
        </pc:sldMkLst>
      </pc:sldChg>
      <pc:sldChg chg="add">
        <pc:chgData name="Geiger, Michael J" userId="13cae92b-b37c-450b-a449-82fcae19569d" providerId="ADAL" clId="{9AEF9D7B-3CE9-4326-B012-92C303C76E83}" dt="2019-03-19T17:22:23.442" v="613"/>
        <pc:sldMkLst>
          <pc:docMk/>
          <pc:sldMk cId="1242710575" sldId="533"/>
        </pc:sldMkLst>
      </pc:sldChg>
      <pc:sldChg chg="add">
        <pc:chgData name="Geiger, Michael J" userId="13cae92b-b37c-450b-a449-82fcae19569d" providerId="ADAL" clId="{9AEF9D7B-3CE9-4326-B012-92C303C76E83}" dt="2019-03-19T17:22:23.442" v="613"/>
        <pc:sldMkLst>
          <pc:docMk/>
          <pc:sldMk cId="928700674" sldId="534"/>
        </pc:sldMkLst>
      </pc:sldChg>
      <pc:sldChg chg="add">
        <pc:chgData name="Geiger, Michael J" userId="13cae92b-b37c-450b-a449-82fcae19569d" providerId="ADAL" clId="{9AEF9D7B-3CE9-4326-B012-92C303C76E83}" dt="2019-03-19T17:22:23.442" v="613"/>
        <pc:sldMkLst>
          <pc:docMk/>
          <pc:sldMk cId="4112067686" sldId="535"/>
        </pc:sldMkLst>
      </pc:sldChg>
      <pc:sldChg chg="add">
        <pc:chgData name="Geiger, Michael J" userId="13cae92b-b37c-450b-a449-82fcae19569d" providerId="ADAL" clId="{9AEF9D7B-3CE9-4326-B012-92C303C76E83}" dt="2019-03-20T00:03:36.222" v="614"/>
        <pc:sldMkLst>
          <pc:docMk/>
          <pc:sldMk cId="929948006" sldId="538"/>
        </pc:sldMkLst>
      </pc:sldChg>
      <pc:sldChg chg="add">
        <pc:chgData name="Geiger, Michael J" userId="13cae92b-b37c-450b-a449-82fcae19569d" providerId="ADAL" clId="{9AEF9D7B-3CE9-4326-B012-92C303C76E83}" dt="2019-03-20T00:03:36.222" v="614"/>
        <pc:sldMkLst>
          <pc:docMk/>
          <pc:sldMk cId="250153976" sldId="539"/>
        </pc:sldMkLst>
      </pc:sldChg>
      <pc:sldChg chg="add">
        <pc:chgData name="Geiger, Michael J" userId="13cae92b-b37c-450b-a449-82fcae19569d" providerId="ADAL" clId="{9AEF9D7B-3CE9-4326-B012-92C303C76E83}" dt="2019-03-20T00:03:57.043" v="615"/>
        <pc:sldMkLst>
          <pc:docMk/>
          <pc:sldMk cId="1420239827" sldId="540"/>
        </pc:sldMkLst>
      </pc:sldChg>
      <pc:sldChg chg="add">
        <pc:chgData name="Geiger, Michael J" userId="13cae92b-b37c-450b-a449-82fcae19569d" providerId="ADAL" clId="{9AEF9D7B-3CE9-4326-B012-92C303C76E83}" dt="2019-03-20T00:03:57.043" v="615"/>
        <pc:sldMkLst>
          <pc:docMk/>
          <pc:sldMk cId="1373581916" sldId="541"/>
        </pc:sldMkLst>
      </pc:sldChg>
      <pc:sldChg chg="add">
        <pc:chgData name="Geiger, Michael J" userId="13cae92b-b37c-450b-a449-82fcae19569d" providerId="ADAL" clId="{9AEF9D7B-3CE9-4326-B012-92C303C76E83}" dt="2019-03-20T00:03:57.043" v="615"/>
        <pc:sldMkLst>
          <pc:docMk/>
          <pc:sldMk cId="1038493415" sldId="54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7F141DDF-7AF5-7148-8517-FA5EE3020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587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C369A9BB-D310-0D44-91F2-E5A237EEB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559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A1C657-2908-2C4B-8ECE-CD179831DB0D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F79140D-4037-1046-89A4-3DB36553561D}" type="slidenum">
              <a:rPr lang="en-US"/>
              <a:pPr/>
              <a:t>16</a:t>
            </a:fld>
            <a:endParaRPr lang="en-US"/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7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AE40C4-968C-462F-82C4-FEEA01456814}" type="datetime1">
              <a:rPr lang="en-US" smtClean="0"/>
              <a:t>3/19/2019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85EF1B-BC27-254D-828D-92C1760ECB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3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FB914-3B0D-4004-AD0D-344594F76D91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447E5-8448-4B45-BC71-DFA7A5CFA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4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AD131-48A6-4428-8865-9F8FD1DB4CEF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FF462-EC09-2C43-AF6E-01AE5235E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45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27BBA-D4D9-4F63-BD5A-36D3B99854A3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5CC86-4854-A540-BA75-E7099D7B2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48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99484-49D3-4C2E-B4E9-FC018FB45C6C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083E8-70BF-D845-BAD2-711278D6BE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5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77331-C7D3-43A1-8BD4-C43A231167DA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D0505-ED58-BD46-922B-8CEF8ADFF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8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06885-FBF5-463A-8E46-4FC3389A495A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AC6B2-CD5C-5B48-BB26-3118D6E85B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5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B9BC2-EB4B-4432-9C4D-65E014D5E614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AC55E-5918-FF41-942C-6D39EA520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4928D2-A6EB-4DFC-A627-73CFF79EF0E5}" type="datetime1">
              <a:rPr lang="en-US" smtClean="0"/>
              <a:t>3/19/2019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2436E-50EA-AE4E-B5A6-790BD5647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AAB96-6DAB-45C9-A7F7-5F087EE13CFB}" type="datetime1">
              <a:rPr lang="en-US" smtClean="0"/>
              <a:t>3/19/2019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4A6D4-FF9E-2A47-8910-D796F4F2B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1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48174-510A-411E-BC57-B9A38FB9FB85}" type="datetime1">
              <a:rPr lang="en-US" smtClean="0"/>
              <a:t>3/19/2019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F9047-C747-B04B-BC00-3409D0E37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7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30A7A-1420-47B4-8BAE-7D24B292898E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6064A-8DEB-6748-808C-C1EAD6122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2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E8D26-92C1-43F1-A8F4-E9563AE822DE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15D68-B361-C84F-9B2C-23F61D9D2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1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1CBC96DF-D4A0-4369-B6B0-2BE916ABB451}" type="datetime1">
              <a:rPr lang="en-US" smtClean="0"/>
              <a:t>3/19/2019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75D03909-9F2B-FD4E-9465-D16294D4B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4" r:id="rId7"/>
    <p:sldLayoutId id="2147484555" r:id="rId8"/>
    <p:sldLayoutId id="2147484556" r:id="rId9"/>
    <p:sldLayoutId id="2147484557" r:id="rId10"/>
    <p:sldLayoutId id="2147484558" r:id="rId11"/>
    <p:sldLayoutId id="2147484559" r:id="rId12"/>
    <p:sldLayoutId id="2147484560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 &amp; Dr. Lin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19: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More function examples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Pointers and pointer arguments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D35A99-5DDA-3746-9338-E8CE3110B51D}" type="slidenum">
              <a:rPr lang="en-US" sz="1200">
                <a:latin typeface="Garamond" charset="0"/>
                <a:cs typeface="Arial" charset="0"/>
              </a:rPr>
              <a:pPr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024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0244" name="Text Box 1027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atan2(b,a);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0245" name="Text Box 1028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0246" name="Rectangle 1029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47" name="Text Box 1030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0248" name="Text Box 1031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0249" name="Rectangle 1033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0" name="Rectangle 1034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1" name="Text Box 1042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0252" name="Text Box 1043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0253" name="Text Box 1044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0254" name="Text Box 1049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0255" name="Rectangle 1050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6" name="Text Box 1051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0257" name="Date Placeholder 1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E7BF656-784A-4372-9ED2-8E5C525E5F56}" type="datetime1">
              <a:rPr lang="en-US" sz="1200" smtClean="0">
                <a:latin typeface="Garamond" charset="0"/>
                <a:cs typeface="Arial" charset="0"/>
              </a:rPr>
              <a:t>3/19/2019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</p:spTree>
    <p:extLst>
      <p:ext uri="{BB962C8B-B14F-4D97-AF65-F5344CB8AC3E}">
        <p14:creationId xmlns:p14="http://schemas.microsoft.com/office/powerpoint/2010/main" val="1927899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1E1E84B-5589-4044-B0B7-29DCF3DC6F6D}" type="slidenum">
              <a:rPr lang="en-US" sz="1200">
                <a:latin typeface="Garamond" charset="0"/>
                <a:cs typeface="Arial" charset="0"/>
              </a:rPr>
              <a:pPr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atan2(b,a);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127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127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127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1278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1279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1280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1281" name="Line 28"/>
          <p:cNvSpPr>
            <a:spLocks noChangeShapeType="1"/>
          </p:cNvSpPr>
          <p:nvPr/>
        </p:nvSpPr>
        <p:spPr bwMode="auto">
          <a:xfrm>
            <a:off x="2286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1282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933BBF5-97C6-462C-8005-1AA66D201D20}" type="datetime1">
              <a:rPr lang="en-US" sz="1200" smtClean="0">
                <a:latin typeface="Garamond" charset="0"/>
                <a:cs typeface="Arial" charset="0"/>
              </a:rPr>
              <a:t>3/19/2019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</p:spTree>
    <p:extLst>
      <p:ext uri="{BB962C8B-B14F-4D97-AF65-F5344CB8AC3E}">
        <p14:creationId xmlns:p14="http://schemas.microsoft.com/office/powerpoint/2010/main" val="3158475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21825E-F1B2-0B4C-ADE4-928C8B383178}" type="slidenum">
              <a:rPr lang="en-US" sz="1200">
                <a:latin typeface="Garamond" charset="0"/>
                <a:cs typeface="Arial" charset="0"/>
              </a:rPr>
              <a:pPr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2291" name="AutoShape 35"/>
          <p:cNvSpPr>
            <a:spLocks noChangeArrowheads="1"/>
          </p:cNvSpPr>
          <p:nvPr/>
        </p:nvSpPr>
        <p:spPr bwMode="auto">
          <a:xfrm>
            <a:off x="8001000" y="1600200"/>
            <a:ext cx="990600" cy="3048000"/>
          </a:xfrm>
          <a:prstGeom prst="curvedLeftArrow">
            <a:avLst>
              <a:gd name="adj1" fmla="val 27635"/>
              <a:gd name="adj2" fmla="val 89174"/>
              <a:gd name="adj3" fmla="val 27722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AutoShape 36"/>
          <p:cNvSpPr>
            <a:spLocks noChangeArrowheads="1"/>
          </p:cNvSpPr>
          <p:nvPr/>
        </p:nvSpPr>
        <p:spPr bwMode="auto">
          <a:xfrm>
            <a:off x="8001000" y="2057400"/>
            <a:ext cx="990600" cy="3048000"/>
          </a:xfrm>
          <a:prstGeom prst="curvedLeftArrow">
            <a:avLst>
              <a:gd name="adj1" fmla="val 21937"/>
              <a:gd name="adj2" fmla="val 89174"/>
              <a:gd name="adj3" fmla="val 2852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2296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2298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2300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2301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02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2303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2304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2305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2306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2307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2308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2309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2310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2311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2312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2313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2314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2315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2316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2317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18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2319" name="Line 28"/>
          <p:cNvSpPr>
            <a:spLocks noChangeShapeType="1"/>
          </p:cNvSpPr>
          <p:nvPr/>
        </p:nvSpPr>
        <p:spPr bwMode="auto">
          <a:xfrm>
            <a:off x="228600" y="533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0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2321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22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2323" name="Oval 37"/>
          <p:cNvSpPr>
            <a:spLocks noChangeArrowheads="1"/>
          </p:cNvSpPr>
          <p:nvPr/>
        </p:nvSpPr>
        <p:spPr bwMode="auto">
          <a:xfrm>
            <a:off x="8077200" y="2590800"/>
            <a:ext cx="533400" cy="3048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4" name="Line 39"/>
          <p:cNvSpPr>
            <a:spLocks noChangeShapeType="1"/>
          </p:cNvSpPr>
          <p:nvPr/>
        </p:nvSpPr>
        <p:spPr bwMode="auto">
          <a:xfrm>
            <a:off x="8610600" y="2743200"/>
            <a:ext cx="381000" cy="2133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5" name="Line 40"/>
          <p:cNvSpPr>
            <a:spLocks noChangeShapeType="1"/>
          </p:cNvSpPr>
          <p:nvPr/>
        </p:nvSpPr>
        <p:spPr bwMode="auto">
          <a:xfrm>
            <a:off x="8610600" y="3200400"/>
            <a:ext cx="381000" cy="213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6" name="Oval 41"/>
          <p:cNvSpPr>
            <a:spLocks noChangeArrowheads="1"/>
          </p:cNvSpPr>
          <p:nvPr/>
        </p:nvSpPr>
        <p:spPr bwMode="auto">
          <a:xfrm>
            <a:off x="8077200" y="3048000"/>
            <a:ext cx="5334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7" name="Line 42"/>
          <p:cNvSpPr>
            <a:spLocks noChangeShapeType="1"/>
          </p:cNvSpPr>
          <p:nvPr/>
        </p:nvSpPr>
        <p:spPr bwMode="auto">
          <a:xfrm flipH="1">
            <a:off x="8001000" y="4876800"/>
            <a:ext cx="9906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8" name="Line 43"/>
          <p:cNvSpPr>
            <a:spLocks noChangeShapeType="1"/>
          </p:cNvSpPr>
          <p:nvPr/>
        </p:nvSpPr>
        <p:spPr bwMode="auto">
          <a:xfrm flipH="1">
            <a:off x="8001000" y="5334000"/>
            <a:ext cx="9906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9" name="Date Placeholder 4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F82E59F-CC7B-4629-9078-72A21046079A}" type="datetime1">
              <a:rPr lang="en-US" sz="1200" smtClean="0">
                <a:latin typeface="Garamond" charset="0"/>
                <a:cs typeface="Arial" charset="0"/>
              </a:rPr>
              <a:t>3/19/2019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</p:spTree>
    <p:extLst>
      <p:ext uri="{BB962C8B-B14F-4D97-AF65-F5344CB8AC3E}">
        <p14:creationId xmlns:p14="http://schemas.microsoft.com/office/powerpoint/2010/main" val="1757672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D8D035-23B5-2D44-8E4C-2D89EABA0B85}" type="slidenum">
              <a:rPr lang="en-US" sz="1200">
                <a:latin typeface="Garamond" charset="0"/>
                <a:cs typeface="Arial" charset="0"/>
              </a:rPr>
              <a:pPr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3326" name="Text Box 15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3327" name="Text Box 16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3328" name="Rectangle 17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3329" name="Rectangle 18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3330" name="Rectangle 19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3331" name="Text Box 20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3332" name="Text Box 21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3333" name="Text Box 22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3334" name="Text Box 23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3335" name="Text Box 24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3336" name="Text Box 25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3337" name="Text Box 26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3338" name="Text Box 27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3339" name="Rectangle 28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3340" name="Text Box 29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3341" name="Line 30"/>
          <p:cNvSpPr>
            <a:spLocks noChangeShapeType="1"/>
          </p:cNvSpPr>
          <p:nvPr/>
        </p:nvSpPr>
        <p:spPr bwMode="auto">
          <a:xfrm>
            <a:off x="228600" y="563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3342" name="Text Box 31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3343" name="Rectangle 34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3344" name="Text Box 35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3345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A827345-99B5-4C48-B1CE-34D8DBFD2F84}" type="datetime1">
              <a:rPr lang="en-US" sz="1200" smtClean="0">
                <a:latin typeface="Garamond" charset="0"/>
                <a:cs typeface="Arial" charset="0"/>
              </a:rPr>
              <a:t>3/19/2019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</p:spTree>
    <p:extLst>
      <p:ext uri="{BB962C8B-B14F-4D97-AF65-F5344CB8AC3E}">
        <p14:creationId xmlns:p14="http://schemas.microsoft.com/office/powerpoint/2010/main" val="791829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6E579C0-02D8-A84C-9733-224BCF8A0DEC}" type="slidenum">
              <a:rPr lang="en-US" sz="1200">
                <a:latin typeface="Garamond" charset="0"/>
                <a:cs typeface="Arial" charset="0"/>
              </a:rPr>
              <a:pPr/>
              <a:t>14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4350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4354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435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435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4359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4360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4361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4362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4363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4364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4365" name="Line 28"/>
          <p:cNvSpPr>
            <a:spLocks noChangeShapeType="1"/>
          </p:cNvSpPr>
          <p:nvPr/>
        </p:nvSpPr>
        <p:spPr bwMode="auto">
          <a:xfrm>
            <a:off x="228600" y="586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4366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4367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4368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4369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CDD909E-54D7-4E5F-BDB5-1BD78D2092FA}" type="datetime1">
              <a:rPr lang="en-US" sz="1200" smtClean="0">
                <a:latin typeface="Garamond" charset="0"/>
                <a:cs typeface="Arial" charset="0"/>
              </a:rPr>
              <a:t>3/19/2019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</p:spTree>
    <p:extLst>
      <p:ext uri="{BB962C8B-B14F-4D97-AF65-F5344CB8AC3E}">
        <p14:creationId xmlns:p14="http://schemas.microsoft.com/office/powerpoint/2010/main" val="1242710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4D88B96-8071-BC45-AADA-49A92B04A932}" type="slidenum">
              <a:rPr lang="en-US" sz="1200">
                <a:latin typeface="Garamond" charset="0"/>
                <a:cs typeface="Arial" charset="0"/>
              </a:rPr>
              <a:pPr/>
              <a:t>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5379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5380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5382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5383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5384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7390</a:t>
            </a:r>
          </a:p>
        </p:txBody>
      </p:sp>
      <p:sp>
        <p:nvSpPr>
          <p:cNvPr id="15385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7394</a:t>
            </a:r>
          </a:p>
        </p:txBody>
      </p:sp>
      <p:sp>
        <p:nvSpPr>
          <p:cNvPr id="15386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5387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36.87</a:t>
            </a:r>
          </a:p>
        </p:txBody>
      </p:sp>
      <p:sp>
        <p:nvSpPr>
          <p:cNvPr id="15388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5389" name="Line 28"/>
          <p:cNvSpPr>
            <a:spLocks noChangeShapeType="1"/>
          </p:cNvSpPr>
          <p:nvPr/>
        </p:nvSpPr>
        <p:spPr bwMode="auto">
          <a:xfrm>
            <a:off x="228600" y="586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5390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5391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5392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7398</a:t>
            </a:r>
          </a:p>
        </p:txBody>
      </p:sp>
      <p:sp>
        <p:nvSpPr>
          <p:cNvPr id="15393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EA5AB7A-DFE6-4F4E-8567-10B4E6D23D92}" type="datetime1">
              <a:rPr lang="en-US" sz="1200" smtClean="0">
                <a:latin typeface="Garamond" charset="0"/>
                <a:cs typeface="Arial" charset="0"/>
              </a:rPr>
              <a:t>3/19/2019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</p:spTree>
    <p:extLst>
      <p:ext uri="{BB962C8B-B14F-4D97-AF65-F5344CB8AC3E}">
        <p14:creationId xmlns:p14="http://schemas.microsoft.com/office/powerpoint/2010/main" val="928700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201EA8-BB40-A642-9439-F8D129C7A1A8}" type="slidenum">
              <a:rPr lang="en-US" sz="1200">
                <a:latin typeface="Garamond" charset="0"/>
                <a:cs typeface="Arial" charset="0"/>
              </a:rPr>
              <a:pPr/>
              <a:t>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639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639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639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6398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6399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36.87</a:t>
            </a:r>
          </a:p>
        </p:txBody>
      </p:sp>
      <p:sp>
        <p:nvSpPr>
          <p:cNvPr id="16400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6401" name="Line 28"/>
          <p:cNvSpPr>
            <a:spLocks noChangeShapeType="1"/>
          </p:cNvSpPr>
          <p:nvPr/>
        </p:nvSpPr>
        <p:spPr bwMode="auto">
          <a:xfrm>
            <a:off x="2286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6402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C1456EE-2B75-4EA7-92D0-053018059023}" type="datetime1">
              <a:rPr lang="en-US" sz="1200" smtClean="0">
                <a:latin typeface="Garamond" charset="0"/>
                <a:cs typeface="Arial" charset="0"/>
              </a:rPr>
              <a:t>3/19/2019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</p:spTree>
    <p:extLst>
      <p:ext uri="{BB962C8B-B14F-4D97-AF65-F5344CB8AC3E}">
        <p14:creationId xmlns:p14="http://schemas.microsoft.com/office/powerpoint/2010/main" val="4112067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pointer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724400" cy="49879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>
                <a:latin typeface="Courier New" pitchFamily="49" charset="0"/>
                <a:ea typeface="+mn-ea"/>
                <a:cs typeface="Courier New" pitchFamily="49" charset="0"/>
              </a:rPr>
              <a:t> f(</a:t>
            </a:r>
            <a:r>
              <a:rPr lang="en-US" sz="340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>
                <a:latin typeface="Courier New" pitchFamily="49" charset="0"/>
                <a:ea typeface="+mn-ea"/>
                <a:cs typeface="Courier New" pitchFamily="49" charset="0"/>
              </a:rPr>
              <a:t> *a, </a:t>
            </a:r>
            <a:r>
              <a:rPr lang="en-US" sz="340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>
                <a:latin typeface="Courier New" pitchFamily="49" charset="0"/>
                <a:ea typeface="+mn-ea"/>
                <a:cs typeface="Courier New" pitchFamily="49" charset="0"/>
              </a:rPr>
              <a:t> *b);</a:t>
            </a:r>
          </a:p>
          <a:p>
            <a:pPr>
              <a:buFont typeface="Wingdings" pitchFamily="2" charset="2"/>
              <a:buNone/>
              <a:defRPr/>
            </a:pPr>
            <a:endParaRPr lang="en-US" sz="3400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40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>
                <a:latin typeface="Courier New" pitchFamily="49" charset="0"/>
                <a:cs typeface="Courier New" pitchFamily="49" charset="0"/>
              </a:rPr>
              <a:t> y =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>
                <a:latin typeface="Courier New" pitchFamily="49" charset="0"/>
                <a:cs typeface="Courier New" pitchFamily="49" charset="0"/>
              </a:rPr>
              <a:t> result1, result2, result3;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>
                <a:latin typeface="Courier New" pitchFamily="49" charset="0"/>
                <a:cs typeface="Courier New" pitchFamily="49" charset="0"/>
              </a:rPr>
              <a:t>result1 = f(&amp;x, &amp;y);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>
                <a:latin typeface="Courier New" pitchFamily="49" charset="0"/>
                <a:cs typeface="Courier New" pitchFamily="49" charset="0"/>
              </a:rPr>
              <a:t>result2 = f(&amp;y, &amp;result1);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>
                <a:latin typeface="Courier New" pitchFamily="49" charset="0"/>
                <a:cs typeface="Courier New" pitchFamily="49" charset="0"/>
              </a:rPr>
              <a:t>result3 = f(&amp;result1, &amp;result2);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sz="3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3400" dirty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>
                <a:latin typeface="Courier New" pitchFamily="49" charset="0"/>
                <a:cs typeface="Courier New" pitchFamily="49" charset="0"/>
              </a:rPr>
              <a:t>("Result 1: %d\n",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>
                <a:latin typeface="Courier New" pitchFamily="49" charset="0"/>
                <a:cs typeface="Courier New" pitchFamily="49" charset="0"/>
              </a:rPr>
              <a:t>("Result 2: %d\n", result2);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>
                <a:latin typeface="Courier New" pitchFamily="49" charset="0"/>
                <a:cs typeface="Courier New" pitchFamily="49" charset="0"/>
              </a:rPr>
              <a:t>("Result 3: %d\n", result3);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2531" name="Content Placeholder 6"/>
          <p:cNvSpPr>
            <a:spLocks noGrp="1"/>
          </p:cNvSpPr>
          <p:nvPr>
            <p:ph sz="half" idx="2"/>
          </p:nvPr>
        </p:nvSpPr>
        <p:spPr>
          <a:xfrm>
            <a:off x="5334000" y="1336675"/>
            <a:ext cx="3810000" cy="49879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int f(int *a, int *b)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	int copyB = *b;</a:t>
            </a:r>
          </a:p>
          <a:p>
            <a:pPr lvl="1">
              <a:buFont typeface="Wingdings" charset="0"/>
              <a:buNone/>
            </a:pPr>
            <a:r>
              <a:rPr lang="nn-NO" sz="1600">
                <a:latin typeface="Courier New" charset="0"/>
                <a:cs typeface="Courier New" charset="0"/>
              </a:rPr>
              <a:t>while (*a &gt; 1) {</a:t>
            </a:r>
          </a:p>
          <a:p>
            <a:pPr lvl="1">
              <a:buFont typeface="Wingdings" charset="0"/>
              <a:buNone/>
            </a:pPr>
            <a:r>
              <a:rPr lang="nn-NO" sz="1600">
                <a:latin typeface="Courier New" charset="0"/>
                <a:cs typeface="Courier New" charset="0"/>
              </a:rPr>
              <a:t>	*b += copyB;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	(*a)--;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}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return *b;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AC9AFE-DEE1-45C8-B42F-CB27D297CB28}" type="datetime1">
              <a:rPr lang="en-US" sz="1200" smtClean="0">
                <a:latin typeface="Garamond" charset="0"/>
              </a:rPr>
              <a:t>3/19/2019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FBF8F7-FF82-8B4B-BE7C-7C1ACAE3D078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948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After first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x = 1, y = 2, result1 = 2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After second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y = 1, result1 = 4, result2 = 4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After third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result1 = 1, result2 = 16, result3 = 16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Final output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 = 1, y </a:t>
            </a:r>
            <a:r>
              <a:rPr lang="en-US">
                <a:latin typeface="Courier New" pitchFamily="49" charset="0"/>
                <a:cs typeface="Courier New" pitchFamily="49" charset="0"/>
              </a:rPr>
              <a:t>=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Result 1: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Result 2: 16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Result 3: 16</a:t>
            </a:r>
          </a:p>
        </p:txBody>
      </p:sp>
      <p:sp>
        <p:nvSpPr>
          <p:cNvPr id="2355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12DE9D-321F-4603-9A1F-02DB1A402501}" type="datetime1">
              <a:rPr lang="en-US" sz="1200" smtClean="0">
                <a:latin typeface="Garamond" charset="0"/>
              </a:rPr>
              <a:t>3/19/2019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2355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3440B5-AFB6-3849-B400-6495240CF110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53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Example: writing functions with pointers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Write a function that:</a:t>
            </a:r>
          </a:p>
          <a:p>
            <a:pPr lvl="1"/>
            <a:r>
              <a:rPr lang="en-US">
                <a:latin typeface="Arial" charset="0"/>
              </a:rPr>
              <a:t>Given two integer arguments,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y</a:t>
            </a:r>
            <a:r>
              <a:rPr lang="en-US">
                <a:latin typeface="Arial" charset="0"/>
              </a:rPr>
              <a:t>, store the quotient and remainder of </a:t>
            </a:r>
            <a:r>
              <a:rPr lang="en-US">
                <a:latin typeface="Courier New" charset="0"/>
                <a:cs typeface="Courier New" charset="0"/>
              </a:rPr>
              <a:t>x / y</a:t>
            </a:r>
            <a:r>
              <a:rPr lang="en-US">
                <a:latin typeface="Arial" charset="0"/>
              </a:rPr>
              <a:t> into locations specified by arguments </a:t>
            </a:r>
            <a:r>
              <a:rPr lang="en-US">
                <a:latin typeface="Courier New" charset="0"/>
                <a:cs typeface="Courier New" charset="0"/>
              </a:rPr>
              <a:t>q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r</a:t>
            </a:r>
            <a:r>
              <a:rPr lang="en-US">
                <a:latin typeface="Arial" charset="0"/>
              </a:rPr>
              <a:t>, respectively.</a:t>
            </a:r>
          </a:p>
          <a:p>
            <a:pPr lvl="1"/>
            <a:r>
              <a:rPr lang="en-US">
                <a:latin typeface="Arial" charset="0"/>
              </a:rPr>
              <a:t>Uses pointers to swap the values of two double-precision variables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607ED8-847B-44B6-9B2E-D4D1836272D1}" type="datetime1">
              <a:rPr lang="en-US" sz="1200" smtClean="0">
                <a:latin typeface="Garamond" charset="0"/>
              </a:rPr>
              <a:t>3/19/2019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A0E9F7-C5C2-C148-BBAB-42371CCD45B9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23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4 due 3/21</a:t>
            </a:r>
          </a:p>
          <a:p>
            <a:pPr lvl="1"/>
            <a:r>
              <a:rPr lang="en-US" dirty="0">
                <a:latin typeface="Arial" charset="0"/>
              </a:rPr>
              <a:t>Program 5 to be posted; due TBD</a:t>
            </a:r>
          </a:p>
          <a:p>
            <a:pPr lvl="1"/>
            <a:r>
              <a:rPr lang="en-US" dirty="0">
                <a:latin typeface="Arial" charset="0"/>
              </a:rPr>
              <a:t>Textbook exercises updated through next week</a:t>
            </a:r>
          </a:p>
          <a:p>
            <a:pPr lvl="1"/>
            <a:r>
              <a:rPr lang="en-US" dirty="0">
                <a:latin typeface="Arial" charset="0"/>
              </a:rPr>
              <a:t>Exam 2: Monday, April 1</a:t>
            </a:r>
          </a:p>
          <a:p>
            <a:pPr lvl="2"/>
            <a:r>
              <a:rPr lang="en-US" dirty="0">
                <a:latin typeface="Arial" charset="0"/>
              </a:rPr>
              <a:t>Will again be allowed one 8.5” x 11” note sheet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Today’</a:t>
            </a:r>
            <a:r>
              <a:rPr lang="en-US" altLang="ja-JP" dirty="0">
                <a:latin typeface="Arial" charset="0"/>
              </a:rPr>
              <a:t>s lecture</a:t>
            </a:r>
          </a:p>
          <a:p>
            <a:pPr lvl="1"/>
            <a:r>
              <a:rPr lang="en-US" dirty="0">
                <a:latin typeface="Arial" charset="0"/>
              </a:rPr>
              <a:t>More function examples</a:t>
            </a:r>
          </a:p>
          <a:p>
            <a:pPr lvl="1"/>
            <a:r>
              <a:rPr lang="en-US" dirty="0">
                <a:latin typeface="Arial" charset="0"/>
              </a:rPr>
              <a:t>Pointers and pointer arguments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60DDB1-44E5-46D4-917B-4123619AF654}" type="datetime1">
              <a:rPr lang="en-US" sz="1200" smtClean="0">
                <a:latin typeface="Garamond" charset="0"/>
              </a:rPr>
              <a:t>3/19/2019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19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A2CEFE-BD70-D04F-BDEA-96F435455B66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>
                <a:latin typeface="Arial" charset="0"/>
              </a:rPr>
              <a:t>Given two integer arguments,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y</a:t>
            </a:r>
            <a:r>
              <a:rPr lang="en-US">
                <a:latin typeface="Arial" charset="0"/>
              </a:rPr>
              <a:t>, store the quotient and remainder of </a:t>
            </a:r>
            <a:r>
              <a:rPr lang="en-US">
                <a:latin typeface="Courier New" charset="0"/>
                <a:cs typeface="Courier New" charset="0"/>
              </a:rPr>
              <a:t>x / y</a:t>
            </a:r>
            <a:r>
              <a:rPr lang="en-US">
                <a:latin typeface="Arial" charset="0"/>
              </a:rPr>
              <a:t> into locations specified by arguments </a:t>
            </a:r>
            <a:r>
              <a:rPr lang="en-US">
                <a:latin typeface="Courier New" charset="0"/>
                <a:cs typeface="Courier New" charset="0"/>
              </a:rPr>
              <a:t>q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r</a:t>
            </a:r>
            <a:r>
              <a:rPr lang="en-US">
                <a:latin typeface="Arial" charset="0"/>
              </a:rPr>
              <a:t>, respectively.</a:t>
            </a:r>
          </a:p>
          <a:p>
            <a:pPr marL="0" indent="0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void divQR(int x, int y, 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		int *q, int *r) 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{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*q = x / y;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*r = x % y;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BAB861-A5B7-4E34-A0B5-CC6A834DA45F}" type="datetime1">
              <a:rPr lang="en-US" sz="1200" smtClean="0">
                <a:latin typeface="Garamond" charset="0"/>
              </a:rPr>
              <a:t>3/19/2019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9DFB9E-1964-8947-A8BD-8738BF2FAACC}" type="slidenum">
              <a:rPr lang="en-US" sz="1200">
                <a:latin typeface="Garamond" charset="0"/>
              </a:rPr>
              <a:pPr eaLnBrk="1" hangingPunct="1"/>
              <a:t>20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581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dirty="0"/>
              <a:t>Use pointers to swap the values of two double-precision variables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void swap(double *a, double *b)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double temp;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temp = *a;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*a = *b;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*b = temp;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D2426D-63B1-4BC4-8862-49A1E710EC2B}" type="datetime1">
              <a:rPr lang="en-US" sz="1200" smtClean="0">
                <a:latin typeface="Garamond" charset="0"/>
              </a:rPr>
              <a:t>3/19/2019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4742F5-6DDA-DD48-9DD7-F929C06D4EC6}" type="slidenum">
              <a:rPr lang="en-US" sz="1200">
                <a:latin typeface="Garamond" charset="0"/>
              </a:rPr>
              <a:pPr eaLnBrk="1" hangingPunct="1"/>
              <a:t>21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493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More on pointer arguments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4 due 3/21</a:t>
            </a:r>
          </a:p>
          <a:p>
            <a:pPr lvl="1"/>
            <a:r>
              <a:rPr lang="en-US" dirty="0">
                <a:latin typeface="Arial" charset="0"/>
              </a:rPr>
              <a:t>Program 5 to be posted; due TBD</a:t>
            </a:r>
          </a:p>
          <a:p>
            <a:pPr lvl="1"/>
            <a:r>
              <a:rPr lang="en-US" dirty="0">
                <a:latin typeface="Arial" charset="0"/>
              </a:rPr>
              <a:t>Textbook exercises updated through next week</a:t>
            </a:r>
          </a:p>
          <a:p>
            <a:pPr lvl="1"/>
            <a:r>
              <a:rPr lang="en-US" dirty="0">
                <a:latin typeface="Arial" charset="0"/>
              </a:rPr>
              <a:t>Exam 2: Monday, April 1</a:t>
            </a:r>
          </a:p>
          <a:p>
            <a:pPr lvl="2"/>
            <a:r>
              <a:rPr lang="en-US" dirty="0">
                <a:latin typeface="Arial" charset="0"/>
              </a:rPr>
              <a:t>Will again be allowed one 8.5” x 11” note sheet</a:t>
            </a:r>
          </a:p>
          <a:p>
            <a:pPr marL="344487" lvl="1" indent="0"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9EEFD8-64FA-4603-B144-F08D4E544FF5}" type="datetime1">
              <a:rPr lang="en-US" sz="1200" smtClean="0">
                <a:latin typeface="Garamond" charset="0"/>
              </a:rPr>
              <a:t>3/19/2019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E1AD1A-AFD5-7B43-91F7-1DAB682FF4CD}" type="slidenum">
              <a:rPr lang="en-US" sz="1200">
                <a:latin typeface="Garamond" charset="0"/>
              </a:rPr>
              <a:pPr eaLnBrk="1" hangingPunct="1"/>
              <a:t>22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Writing functions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Monday: covered prototypes for examples:</a:t>
            </a:r>
          </a:p>
          <a:p>
            <a:pPr lvl="1"/>
            <a:r>
              <a:rPr lang="en-US" dirty="0">
                <a:latin typeface="Arial" charset="0"/>
              </a:rPr>
              <a:t>Takes an </a:t>
            </a:r>
            <a:r>
              <a:rPr lang="en-US" u="sng" dirty="0">
                <a:latin typeface="Arial" charset="0"/>
              </a:rPr>
              <a:t>integer</a:t>
            </a:r>
            <a:r>
              <a:rPr lang="en-US" dirty="0">
                <a:latin typeface="Arial" charset="0"/>
              </a:rPr>
              <a:t>, length, as an argument and prints a series of “length” dashes on a single line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 length);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Reads an </a:t>
            </a:r>
            <a:r>
              <a:rPr lang="en-US" u="sng" dirty="0">
                <a:latin typeface="Arial" charset="0"/>
              </a:rPr>
              <a:t>integer</a:t>
            </a:r>
            <a:r>
              <a:rPr lang="en-US" dirty="0">
                <a:latin typeface="Arial" charset="0"/>
              </a:rPr>
              <a:t> value from the console input and returns 1 if the value is even, 0 if it’s odd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checkEvenOdd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Takes four </a:t>
            </a:r>
            <a:r>
              <a:rPr lang="en-US" u="sng" dirty="0">
                <a:latin typeface="Arial" charset="0"/>
              </a:rPr>
              <a:t>double-precision</a:t>
            </a:r>
            <a:r>
              <a:rPr lang="en-US" dirty="0">
                <a:latin typeface="Arial" charset="0"/>
              </a:rPr>
              <a:t> numbers as arguments and returns their average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avgFour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(double a, double b,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double c, double d);</a:t>
            </a:r>
          </a:p>
          <a:p>
            <a:r>
              <a:rPr lang="en-US" dirty="0">
                <a:latin typeface="Arial" charset="0"/>
              </a:rPr>
              <a:t>Today: write the functions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F99C4F6-EEE0-4DC1-8AA9-48C0E7343BBC}" type="datetime1">
              <a:rPr lang="en-US" sz="1200" smtClean="0">
                <a:latin typeface="Garamond" charset="0"/>
              </a:rPr>
              <a:t>3/19/2019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584C16-227E-F742-B88E-734FA6805BFD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Write a function that: Takes an </a:t>
            </a:r>
            <a:r>
              <a:rPr lang="en-US" u="sng" dirty="0">
                <a:latin typeface="Arial" charset="0"/>
              </a:rPr>
              <a:t>integer</a:t>
            </a:r>
            <a:r>
              <a:rPr lang="en-US" dirty="0">
                <a:latin typeface="Arial" charset="0"/>
              </a:rPr>
              <a:t>, length, as an argument and prints a series of “length” dashes on a single line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void </a:t>
            </a:r>
            <a:r>
              <a:rPr lang="en-US" b="1" dirty="0" err="1">
                <a:latin typeface="Courier New" charset="0"/>
                <a:cs typeface="Courier New" charset="0"/>
              </a:rPr>
              <a:t>printLine</a:t>
            </a:r>
            <a:r>
              <a:rPr lang="en-US" b="1" dirty="0">
                <a:latin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length)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for (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 = 0;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 &lt; length;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++)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	</a:t>
            </a:r>
            <a:r>
              <a:rPr lang="en-US" b="1" dirty="0" err="1">
                <a:latin typeface="Courier New" charset="0"/>
                <a:cs typeface="Courier New" charset="0"/>
              </a:rPr>
              <a:t>printf</a:t>
            </a:r>
            <a:r>
              <a:rPr lang="en-US" b="1" dirty="0">
                <a:latin typeface="Courier New" charset="0"/>
                <a:cs typeface="Courier New" charset="0"/>
              </a:rPr>
              <a:t>(</a:t>
            </a:r>
            <a:r>
              <a:rPr lang="ja-JP" altLang="en-US" b="1" dirty="0">
                <a:latin typeface="Courier New" charset="0"/>
                <a:cs typeface="Courier New" charset="0"/>
              </a:rPr>
              <a:t>“</a:t>
            </a:r>
            <a:r>
              <a:rPr lang="en-US" altLang="ja-JP" b="1" dirty="0">
                <a:latin typeface="Courier New" charset="0"/>
                <a:cs typeface="Courier New" charset="0"/>
              </a:rPr>
              <a:t>-</a:t>
            </a:r>
            <a:r>
              <a:rPr lang="ja-JP" altLang="en-US" b="1" dirty="0">
                <a:latin typeface="Courier New" charset="0"/>
                <a:cs typeface="Courier New" charset="0"/>
              </a:rPr>
              <a:t>”</a:t>
            </a:r>
            <a:r>
              <a:rPr lang="en-US" altLang="ja-JP" b="1" dirty="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D1EA05C-B7E8-4805-892A-25A1C3630EC8}" type="datetime1">
              <a:rPr lang="en-US" sz="1200" smtClean="0">
                <a:latin typeface="Garamond" charset="0"/>
              </a:rPr>
              <a:t>3/19/2019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340EDFB-CCAB-5846-AF4C-C5DE0290D5F2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(cont.)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80000"/>
              </a:lnSpc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sz="2400">
                <a:latin typeface="Arial" charset="0"/>
              </a:rPr>
              <a:t>Write a function that: reads an </a:t>
            </a:r>
            <a:r>
              <a:rPr lang="en-US" sz="2400" u="sng">
                <a:latin typeface="Arial" charset="0"/>
              </a:rPr>
              <a:t>integer</a:t>
            </a:r>
            <a:r>
              <a:rPr lang="en-US" sz="2400">
                <a:latin typeface="Arial" charset="0"/>
              </a:rPr>
              <a:t> value from the console input and returns 1 if the value is even, 0 if it</a:t>
            </a:r>
            <a:r>
              <a:rPr lang="ja-JP" altLang="en-US" sz="2400">
                <a:latin typeface="Arial" charset="0"/>
              </a:rPr>
              <a:t>’</a:t>
            </a:r>
            <a:r>
              <a:rPr lang="en-US" altLang="ja-JP" sz="2400">
                <a:latin typeface="Arial" charset="0"/>
              </a:rPr>
              <a:t>s odd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int checkEvenOdd()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int value;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scanf(</a:t>
            </a:r>
            <a:r>
              <a:rPr lang="ja-JP" altLang="en-US" sz="2800" b="1">
                <a:latin typeface="Courier New" charset="0"/>
                <a:cs typeface="Courier New" charset="0"/>
              </a:rPr>
              <a:t>“</a:t>
            </a:r>
            <a:r>
              <a:rPr lang="en-US" altLang="ja-JP" sz="2800" b="1">
                <a:latin typeface="Courier New" charset="0"/>
                <a:cs typeface="Courier New" charset="0"/>
              </a:rPr>
              <a:t>%d</a:t>
            </a:r>
            <a:r>
              <a:rPr lang="ja-JP" altLang="en-US" sz="2800" b="1">
                <a:latin typeface="Courier New" charset="0"/>
                <a:cs typeface="Courier New" charset="0"/>
              </a:rPr>
              <a:t>”</a:t>
            </a:r>
            <a:r>
              <a:rPr lang="en-US" altLang="ja-JP" sz="2800" b="1">
                <a:latin typeface="Courier New" charset="0"/>
                <a:cs typeface="Courier New" charset="0"/>
              </a:rPr>
              <a:t>, &amp;value);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if ((value % 2) == 0)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return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else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F941B7B-80F0-4E5D-9E02-6779AE089C0D}" type="datetime1">
              <a:rPr lang="en-US" sz="1200" smtClean="0">
                <a:latin typeface="Garamond" charset="0"/>
              </a:rPr>
              <a:t>3/19/2019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3CB1AC-8C64-F546-9AC7-257D01240E8C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(cont)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>
                <a:latin typeface="Arial" charset="0"/>
              </a:rPr>
              <a:t>Write a function that: takes four </a:t>
            </a:r>
            <a:r>
              <a:rPr lang="en-US" u="sng">
                <a:latin typeface="Arial" charset="0"/>
              </a:rPr>
              <a:t>double-precision</a:t>
            </a:r>
            <a:r>
              <a:rPr lang="en-US">
                <a:latin typeface="Arial" charset="0"/>
              </a:rPr>
              <a:t> numbers as arguments and returns their average</a:t>
            </a:r>
          </a:p>
          <a:p>
            <a:pPr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double avgFour(double a, double b,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				double c, double d)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return (a + b + c + d) / 4.0;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}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3C7B79-A1DB-40CE-85BA-CC1F6BFA5A98}" type="datetime1">
              <a:rPr lang="en-US" sz="1200" smtClean="0">
                <a:latin typeface="Garamond" charset="0"/>
              </a:rPr>
              <a:t>3/19/2019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7F0D360-0832-184B-B5A4-554EC371029C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Justifying pass by address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want the ability to “return” multiple values from function</a:t>
            </a:r>
          </a:p>
          <a:p>
            <a:pPr lvl="1"/>
            <a:r>
              <a:rPr lang="en-US">
                <a:latin typeface="Arial" charset="0"/>
              </a:rPr>
              <a:t>Functions can only return at most one value</a:t>
            </a:r>
          </a:p>
          <a:p>
            <a:r>
              <a:rPr lang="en-US">
                <a:latin typeface="Arial" charset="0"/>
              </a:rPr>
              <a:t>Functions can take multiple arguments ...</a:t>
            </a:r>
          </a:p>
          <a:p>
            <a:pPr lvl="1"/>
            <a:r>
              <a:rPr lang="en-US">
                <a:latin typeface="Arial" charset="0"/>
              </a:rPr>
              <a:t>... but, as we’ve discussed so far, passing by value just copies arguments</a:t>
            </a:r>
          </a:p>
          <a:p>
            <a:pPr lvl="1"/>
            <a:r>
              <a:rPr lang="en-US">
                <a:latin typeface="Arial" charset="0"/>
              </a:rPr>
              <a:t>No way to change arguments and have change reflected outside of function</a:t>
            </a:r>
          </a:p>
          <a:p>
            <a:r>
              <a:rPr lang="en-US">
                <a:latin typeface="Arial" charset="0"/>
              </a:rPr>
              <a:t>Solution uses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pointers</a:t>
            </a: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85C21BD-D1B3-40C8-A913-9586DB44B4D9}" type="datetime1">
              <a:rPr lang="en-US" sz="1200" smtClean="0">
                <a:latin typeface="Garamond" charset="0"/>
                <a:cs typeface="Arial" charset="0"/>
              </a:rPr>
              <a:t>3/19/2019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A3F00D4-CFE4-524F-BC69-7531037A155C}" type="slidenum">
              <a:rPr lang="en-US" sz="1200">
                <a:latin typeface="Garamond" charset="0"/>
                <a:cs typeface="Arial" charset="0"/>
              </a:rPr>
              <a:pPr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25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Pointer: variable that holds address of another variable</a:t>
            </a:r>
          </a:p>
          <a:p>
            <a:pPr lvl="1"/>
            <a:r>
              <a:rPr lang="en-US" dirty="0">
                <a:latin typeface="Arial" charset="0"/>
              </a:rPr>
              <a:t>Can get address of </a:t>
            </a:r>
            <a:r>
              <a:rPr lang="en-US">
                <a:latin typeface="Arial" charset="0"/>
              </a:rPr>
              <a:t>existing variable using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&amp;</a:t>
            </a:r>
          </a:p>
          <a:p>
            <a:pPr lvl="1"/>
            <a:r>
              <a:rPr lang="en-US" dirty="0">
                <a:latin typeface="Arial" charset="0"/>
              </a:rPr>
              <a:t>Can get value of existing pointer using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*</a:t>
            </a:r>
          </a:p>
          <a:p>
            <a:pPr lvl="1"/>
            <a:r>
              <a:rPr lang="en-US" dirty="0">
                <a:latin typeface="Arial" charset="0"/>
              </a:rPr>
              <a:t>Pointer declaration:</a:t>
            </a:r>
          </a:p>
          <a:p>
            <a:pPr lvl="1">
              <a:buFont typeface="Wingdings" charset="0"/>
              <a:buNone/>
            </a:pPr>
            <a:r>
              <a:rPr lang="en-US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	&lt;base type&gt;</a:t>
            </a:r>
            <a:r>
              <a:rPr lang="en-US" dirty="0">
                <a:latin typeface="Courier New" charset="0"/>
                <a:cs typeface="Courier New" charset="0"/>
              </a:rPr>
              <a:t>* </a:t>
            </a:r>
            <a:r>
              <a:rPr lang="en-US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 dirty="0">
                <a:latin typeface="Arial" charset="0"/>
                <a:cs typeface="Courier New" charset="0"/>
              </a:rPr>
              <a:t>Base type determines how reference is interpreted</a:t>
            </a:r>
          </a:p>
          <a:p>
            <a:pPr lvl="2"/>
            <a:r>
              <a:rPr lang="en-US" dirty="0">
                <a:latin typeface="Arial" charset="0"/>
                <a:cs typeface="Courier New" charset="0"/>
              </a:rPr>
              <a:t>Be careful when declaring multiple pointers</a:t>
            </a:r>
          </a:p>
          <a:p>
            <a:pPr lvl="2"/>
            <a:r>
              <a:rPr lang="en-US" dirty="0">
                <a:latin typeface="Arial" charset="0"/>
                <a:cs typeface="Courier New" charset="0"/>
              </a:rPr>
              <a:t>Be sure to initialize pointer before use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C6E7C73-020E-4C44-AA96-2D33E5EED95A}" type="datetime1">
              <a:rPr lang="en-US" sz="1200" smtClean="0">
                <a:latin typeface="Garamond" charset="0"/>
                <a:cs typeface="Arial" charset="0"/>
              </a:rPr>
              <a:t>3/19/2019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FC0B5C9-11E6-B74B-8317-36A841C07D57}" type="slidenum">
              <a:rPr lang="en-US" sz="1200">
                <a:latin typeface="Garamond" charset="0"/>
                <a:cs typeface="Arial" charset="0"/>
              </a:rPr>
              <a:pPr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10366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 arguments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Passing pointer gives ability to modify data at that address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In prototype/definition—argument has pointer type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For example: 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f(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*</a:t>
            </a:r>
            <a:r>
              <a:rPr lang="en-US" b="1" dirty="0" err="1">
                <a:latin typeface="Courier New" charset="0"/>
                <a:cs typeface="Courier New" charset="0"/>
              </a:rPr>
              <a:t>addr_y</a:t>
            </a:r>
            <a:r>
              <a:rPr lang="en-US" b="1" dirty="0">
                <a:latin typeface="Courier New" charset="0"/>
                <a:cs typeface="Courier New" charset="0"/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When calling function, can pass explicit pointer or use address operator (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&amp;&lt;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var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&gt;</a:t>
            </a:r>
            <a:r>
              <a:rPr lang="en-US" dirty="0">
                <a:latin typeface="Arial" charset="0"/>
                <a:cs typeface="Courier New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Examples:</a:t>
            </a:r>
            <a:endParaRPr lang="en-US" b="1" dirty="0">
              <a:latin typeface="Courier New" charset="0"/>
              <a:cs typeface="Courier New" charset="0"/>
            </a:endParaRP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y = 2;</a:t>
            </a: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result1;</a:t>
            </a: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result1 = f(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&amp;y</a:t>
            </a:r>
            <a:r>
              <a:rPr lang="en-US" b="1" dirty="0">
                <a:latin typeface="Courier New" charset="0"/>
                <a:cs typeface="Courier New" charset="0"/>
              </a:rPr>
              <a:t>);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DAE349A-F9CF-4142-8E90-8AB43A5B7608}" type="datetime1">
              <a:rPr lang="en-US" sz="1200" smtClean="0">
                <a:latin typeface="Garamond" charset="0"/>
                <a:cs typeface="Arial" charset="0"/>
              </a:rPr>
              <a:t>3/19/2019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19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19886D-E67C-B942-BC6A-5E7E7955E96B}" type="slidenum">
              <a:rPr lang="en-US" sz="1200">
                <a:latin typeface="Garamond" charset="0"/>
                <a:cs typeface="Arial" charset="0"/>
              </a:rPr>
              <a:pPr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755078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9220</TotalTime>
  <Words>1165</Words>
  <Application>Microsoft Office PowerPoint</Application>
  <PresentationFormat>On-screen Show (4:3)</PresentationFormat>
  <Paragraphs>377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Courier New</vt:lpstr>
      <vt:lpstr>Garamond</vt:lpstr>
      <vt:lpstr>Wingdings</vt:lpstr>
      <vt:lpstr>Edge</vt:lpstr>
      <vt:lpstr>EECE.2160 ECE Application Programming</vt:lpstr>
      <vt:lpstr>Lecture outline</vt:lpstr>
      <vt:lpstr>Example: Writing functions</vt:lpstr>
      <vt:lpstr>Example solutions</vt:lpstr>
      <vt:lpstr>Example solutions (cont.)</vt:lpstr>
      <vt:lpstr>Example solutions (cont)</vt:lpstr>
      <vt:lpstr>Justifying pass by address</vt:lpstr>
      <vt:lpstr>Pointers</vt:lpstr>
      <vt:lpstr>Pointer arguments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Example: pointer arguments</vt:lpstr>
      <vt:lpstr>Example solution</vt:lpstr>
      <vt:lpstr>Example: writing functions with pointers</vt:lpstr>
      <vt:lpstr>Example solution</vt:lpstr>
      <vt:lpstr>Example solution (cont.)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1625</cp:revision>
  <dcterms:created xsi:type="dcterms:W3CDTF">2006-04-03T05:03:01Z</dcterms:created>
  <dcterms:modified xsi:type="dcterms:W3CDTF">2019-03-20T00:04:18Z</dcterms:modified>
</cp:coreProperties>
</file>