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478" r:id="rId4"/>
    <p:sldId id="479" r:id="rId5"/>
    <p:sldId id="480" r:id="rId6"/>
    <p:sldId id="481" r:id="rId7"/>
    <p:sldId id="483" r:id="rId8"/>
    <p:sldId id="484" r:id="rId9"/>
    <p:sldId id="485" r:id="rId10"/>
    <p:sldId id="486" r:id="rId11"/>
    <p:sldId id="495" r:id="rId12"/>
    <p:sldId id="496" r:id="rId13"/>
    <p:sldId id="379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3CDB2-3DE9-4647-9D5F-40635DC1A604}" v="2" dt="2019-10-01T21:46:16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2233CDB2-3DE9-4647-9D5F-40635DC1A604}"/>
    <pc:docChg chg="custSel delSld modSld">
      <pc:chgData name="Geiger, Michael J" userId="13cae92b-b37c-450b-a449-82fcae19569d" providerId="ADAL" clId="{2233CDB2-3DE9-4647-9D5F-40635DC1A604}" dt="2019-10-01T21:46:16.886" v="161"/>
      <pc:docMkLst>
        <pc:docMk/>
      </pc:docMkLst>
      <pc:sldChg chg="modSp">
        <pc:chgData name="Geiger, Michael J" userId="13cae92b-b37c-450b-a449-82fcae19569d" providerId="ADAL" clId="{2233CDB2-3DE9-4647-9D5F-40635DC1A604}" dt="2019-10-01T21:22:43.702" v="18" actId="20577"/>
        <pc:sldMkLst>
          <pc:docMk/>
          <pc:sldMk cId="0" sldId="256"/>
        </pc:sldMkLst>
        <pc:spChg chg="mod">
          <ac:chgData name="Geiger, Michael J" userId="13cae92b-b37c-450b-a449-82fcae19569d" providerId="ADAL" clId="{2233CDB2-3DE9-4647-9D5F-40635DC1A604}" dt="2019-10-01T21:22:43.702" v="18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2233CDB2-3DE9-4647-9D5F-40635DC1A604}" dt="2019-10-01T21:44:03.056" v="140" actId="20577"/>
        <pc:sldMkLst>
          <pc:docMk/>
          <pc:sldMk cId="0" sldId="257"/>
        </pc:sldMkLst>
        <pc:spChg chg="mod">
          <ac:chgData name="Geiger, Michael J" userId="13cae92b-b37c-450b-a449-82fcae19569d" providerId="ADAL" clId="{2233CDB2-3DE9-4647-9D5F-40635DC1A604}" dt="2019-10-01T21:44:03.056" v="140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2233CDB2-3DE9-4647-9D5F-40635DC1A604}" dt="2019-10-01T21:46:16.886" v="161"/>
        <pc:sldMkLst>
          <pc:docMk/>
          <pc:sldMk cId="0" sldId="379"/>
        </pc:sldMkLst>
        <pc:spChg chg="mod">
          <ac:chgData name="Geiger, Michael J" userId="13cae92b-b37c-450b-a449-82fcae19569d" providerId="ADAL" clId="{2233CDB2-3DE9-4647-9D5F-40635DC1A604}" dt="2019-10-01T21:46:16.886" v="161"/>
          <ac:spMkLst>
            <pc:docMk/>
            <pc:sldMk cId="0" sldId="379"/>
            <ac:spMk id="22531" creationId="{00000000-0000-0000-0000-000000000000}"/>
          </ac:spMkLst>
        </pc:spChg>
      </pc:sldChg>
      <pc:sldChg chg="del">
        <pc:chgData name="Geiger, Michael J" userId="13cae92b-b37c-450b-a449-82fcae19569d" providerId="ADAL" clId="{2233CDB2-3DE9-4647-9D5F-40635DC1A604}" dt="2019-10-01T21:23:33.214" v="135" actId="2696"/>
        <pc:sldMkLst>
          <pc:docMk/>
          <pc:sldMk cId="4053066349" sldId="497"/>
        </pc:sldMkLst>
      </pc:sldChg>
      <pc:sldChg chg="del">
        <pc:chgData name="Geiger, Michael J" userId="13cae92b-b37c-450b-a449-82fcae19569d" providerId="ADAL" clId="{2233CDB2-3DE9-4647-9D5F-40635DC1A604}" dt="2019-10-01T21:23:33.821" v="136" actId="2696"/>
        <pc:sldMkLst>
          <pc:docMk/>
          <pc:sldMk cId="2019029551" sldId="49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C4C9AE-B322-7844-BE68-EB79ED5F9B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4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44116A-06F6-CC48-86AC-589B76727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8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E732C7-0E0D-F746-85C0-CBCEF82CA860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BF3F540-B32D-D94E-999C-B0B8E2ECF09D}" type="datetime1">
              <a:rPr lang="en-US"/>
              <a:pPr/>
              <a:t>10/1/2019</a:t>
            </a:fld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560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F6FCF9-3E0D-3A43-99F2-FEAAD4E0706A}" type="slidenum">
              <a:rPr lang="en-US"/>
              <a:pPr/>
              <a:t>4</a:t>
            </a:fld>
            <a:endParaRPr lang="en-US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0B9F9D-6949-4B04-9932-EFCCBA2B365D}" type="datetime1">
              <a:rPr lang="en-US" smtClean="0"/>
              <a:t>10/1/2019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E4D94-96C7-094F-A47B-4ED912732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DB1D5-45D1-43DC-8522-E8DF58F5FA69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80809-F010-4C41-A521-BE5C7701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2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BA5A49-1E27-4EBF-BA0B-3EEA7773E6BF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A90-29DD-FB40-8AF2-75433A4549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154DC-2A12-4A16-826B-BEA92A759934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141A6-F8A7-4D45-AF73-B197D651C0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4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FE385-D65C-4D7F-86A8-98C5240D8127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344AF-348A-DA4B-86FE-F66FC7FD04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5D143-E40E-4C32-B006-8CB7D502EAFA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0CA7C-CB59-6D4C-9FF5-5D0DE9AC2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306606-61A6-4A3E-98BE-FCE58CE1FEFE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77CBA-DA9C-324C-A338-A270B5615B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36689-BF86-4C82-AD79-9441F040CB04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E8F60-B351-6F47-A85E-861F2D4CB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3DD89-D6D9-4F45-97F0-BF412BB75281}" type="datetime1">
              <a:rPr lang="en-US" smtClean="0"/>
              <a:t>10/1/2019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E7EE9-13E6-7746-B1F3-2D4F4362D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F35E2-3146-47BE-BDA5-24EF175EEF1E}" type="datetime1">
              <a:rPr lang="en-US" smtClean="0"/>
              <a:t>10/1/2019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40020-4EDE-CD4B-B6BB-80BC508433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40013-B42B-44A7-B1F4-764EE0BE967D}" type="datetime1">
              <a:rPr lang="en-US" smtClean="0"/>
              <a:t>10/1/2019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C8FD6-17EB-6F47-8BBA-D90528D00F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69C72-7774-4CE3-AC00-BB80E2F4668F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6898A-7BBE-074C-8925-B3C53A70B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F8362A-3D78-4561-9B45-EAC1F67E1EBB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CC1D8-EBF6-E74E-974D-6274F0F5E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1AD0FD6-49AE-46AE-9F85-D166DB889900}" type="datetime1">
              <a:rPr lang="en-US" smtClean="0"/>
              <a:t>10/1/2019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12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BA10A92-8059-964B-9B46-EBE1EEC42B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  <p:sldLayoutId id="2147484652" r:id="rId12"/>
    <p:sldLayoutId id="214748465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EECE.3170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12: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Logical instructions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6" descr="~AUT010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200"/>
            <a:ext cx="64103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sym typeface="Wingdings" charset="0"/>
              </a:rPr>
              <a:t>SAR AX,CL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sym typeface="Wingdings" charset="0"/>
              </a:rPr>
              <a:t>Before execution</a:t>
            </a:r>
          </a:p>
          <a:p>
            <a:pPr lvl="1">
              <a:lnSpc>
                <a:spcPct val="80000"/>
              </a:lnSpc>
            </a:pPr>
            <a:r>
              <a:rPr lang="en-US" sz="1600" dirty="0" err="1">
                <a:latin typeface="Arial" charset="0"/>
                <a:sym typeface="Wingdings" charset="0"/>
              </a:rPr>
              <a:t>Dest</a:t>
            </a:r>
            <a:r>
              <a:rPr lang="en-US" sz="1600" dirty="0">
                <a:latin typeface="Arial" charset="0"/>
                <a:sym typeface="Wingdings" charset="0"/>
              </a:rPr>
              <a:t>  = (AX) = 0x091A = 0000100100011010</a:t>
            </a:r>
            <a:r>
              <a:rPr lang="en-US" sz="1600" baseline="-25000" dirty="0">
                <a:latin typeface="Arial" charset="0"/>
                <a:sym typeface="Wingdings" charset="0"/>
              </a:rPr>
              <a:t>2</a:t>
            </a:r>
            <a:r>
              <a:rPr lang="en-US" sz="1600" dirty="0">
                <a:latin typeface="Arial" charset="0"/>
                <a:sym typeface="Wingdings" charset="0"/>
              </a:rPr>
              <a:t> = +2330, Count = 0x02 ,  CF = X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sym typeface="Wingdings" charset="0"/>
              </a:rPr>
              <a:t>Operation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sym typeface="Wingdings" charset="0"/>
              </a:rPr>
              <a:t>The value in all bits of AX are shifted right two bit positions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sym typeface="Wingdings" charset="0"/>
              </a:rPr>
              <a:t>Emptied MSB is filled with the value of the sign bit—sign maintained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sym typeface="Wingdings" charset="0"/>
              </a:rPr>
              <a:t>Values shifted out of LSBs go to carry flag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sym typeface="Wingdings" charset="0"/>
              </a:rPr>
              <a:t>After execution</a:t>
            </a:r>
          </a:p>
          <a:p>
            <a:pPr lvl="1">
              <a:lnSpc>
                <a:spcPct val="80000"/>
              </a:lnSpc>
            </a:pPr>
            <a:r>
              <a:rPr lang="en-US" sz="1600" dirty="0" err="1">
                <a:latin typeface="Arial" charset="0"/>
                <a:sym typeface="Wingdings" charset="0"/>
              </a:rPr>
              <a:t>Dest</a:t>
            </a:r>
            <a:r>
              <a:rPr lang="en-US" sz="1600" dirty="0">
                <a:latin typeface="Arial" charset="0"/>
                <a:sym typeface="Wingdings" charset="0"/>
              </a:rPr>
              <a:t>  = (AX) = 0x0246 =  0000001001000110</a:t>
            </a:r>
            <a:r>
              <a:rPr lang="en-US" sz="1600" baseline="-25000" dirty="0">
                <a:latin typeface="Arial" charset="0"/>
                <a:sym typeface="Wingdings" charset="0"/>
              </a:rPr>
              <a:t>2</a:t>
            </a:r>
            <a:r>
              <a:rPr lang="en-US" sz="1600" dirty="0">
                <a:latin typeface="Arial" charset="0"/>
                <a:sym typeface="Wingdings" charset="0"/>
              </a:rPr>
              <a:t>    = +582 , CF = 1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 charset="0"/>
                <a:sym typeface="Wingdings" charset="0"/>
              </a:rPr>
              <a:t>Conclusion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sym typeface="Wingdings" charset="0"/>
              </a:rPr>
              <a:t>Bit 1 isolated in CF 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sym typeface="Wingdings" charset="0"/>
              </a:rPr>
              <a:t>Result has been sign extended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Arial" charset="0"/>
                <a:sym typeface="Wingdings" charset="0"/>
              </a:rPr>
              <a:t>Result value has been divided by 4 and rounded to integer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latin typeface="Arial" charset="0"/>
                <a:sym typeface="Wingdings" charset="0"/>
              </a:rPr>
              <a:t>4 X +582 = +2328</a:t>
            </a:r>
            <a:endParaRPr lang="en-US" sz="1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19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4493C8-EE1F-4470-B83A-A421FA2DA8A4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4BA28F-819C-644C-832A-6300C024434D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 example</a:t>
            </a:r>
          </a:p>
        </p:txBody>
      </p:sp>
      <p:sp>
        <p:nvSpPr>
          <p:cNvPr id="614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latin typeface="Arial" charset="0"/>
              </a:rPr>
              <a:t>Example:</a:t>
            </a:r>
            <a:r>
              <a:rPr lang="en-US" dirty="0">
                <a:latin typeface="Arial" charset="0"/>
              </a:rPr>
              <a:t> Given AL = 0x15, CL = 0x03, and CF = 0 show the state of AL and CF after each instruction in the sequence below:</a:t>
            </a:r>
          </a:p>
          <a:p>
            <a:pPr lvl="1"/>
            <a:r>
              <a:rPr lang="en-US" dirty="0">
                <a:latin typeface="Arial" charset="0"/>
              </a:rPr>
              <a:t>SHL AL, 1</a:t>
            </a:r>
          </a:p>
          <a:p>
            <a:pPr lvl="1"/>
            <a:r>
              <a:rPr lang="en-US" dirty="0">
                <a:latin typeface="Arial" charset="0"/>
              </a:rPr>
              <a:t>SHR AL, CL</a:t>
            </a:r>
          </a:p>
          <a:p>
            <a:pPr lvl="1"/>
            <a:r>
              <a:rPr lang="en-US" dirty="0">
                <a:latin typeface="Arial" charset="0"/>
              </a:rPr>
              <a:t>SAL AL, 5</a:t>
            </a:r>
          </a:p>
          <a:p>
            <a:pPr lvl="1"/>
            <a:r>
              <a:rPr lang="en-US" dirty="0">
                <a:latin typeface="Arial" charset="0"/>
              </a:rPr>
              <a:t>SAR AL, 2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376EEB-3BF8-4AFA-B681-54574AA810C2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A92C97-29BF-6947-A616-CF65422EAD5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0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Initially, AL = 0x15 = 00010101</a:t>
            </a:r>
            <a:r>
              <a:rPr lang="en-US" sz="2100" baseline="-25000" dirty="0">
                <a:latin typeface="Arial" charset="0"/>
              </a:rPr>
              <a:t>2</a:t>
            </a:r>
            <a:endParaRPr lang="en-US" sz="21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SHL AL, 1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AL = (00010101 &lt;&lt; 1) = 00101010</a:t>
            </a:r>
            <a:r>
              <a:rPr lang="en-US" sz="18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 = 0x2A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SHR AL, CL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AL = (00101010 &gt;&gt; 3) = 00000101</a:t>
            </a:r>
            <a:r>
              <a:rPr lang="en-US" sz="18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 = 0x05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SAL AL, 5</a:t>
            </a:r>
          </a:p>
          <a:p>
            <a:pPr lvl="1">
              <a:lnSpc>
                <a:spcPct val="80000"/>
              </a:lnSpc>
            </a:pPr>
            <a:r>
              <a:rPr lang="ja-JP" altLang="en-US" sz="1800" dirty="0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Arithmetic</a:t>
            </a:r>
            <a:r>
              <a:rPr lang="ja-JP" altLang="en-US" sz="1800" dirty="0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 left shift same as SHL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AL = (00000101 &lt;&lt; 5) = 10100000</a:t>
            </a:r>
            <a:r>
              <a:rPr lang="en-US" sz="18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 = 0xA0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SAR AL, 2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Arithmetic right shift keeps sign intact—copy MSB to fill leftmost positions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AL = (</a:t>
            </a:r>
            <a:r>
              <a:rPr lang="en-US" sz="1800" b="1" u="sng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0100000 &gt;&gt; 2) = </a:t>
            </a:r>
            <a:r>
              <a:rPr lang="en-US" sz="1800" b="1" u="sng" dirty="0">
                <a:solidFill>
                  <a:srgbClr val="0000CC"/>
                </a:solidFill>
                <a:latin typeface="Arial" charset="0"/>
              </a:rPr>
              <a:t>11</a:t>
            </a:r>
            <a:r>
              <a:rPr lang="en-US" sz="1800" b="1" u="sng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01000</a:t>
            </a:r>
            <a:r>
              <a:rPr lang="en-US" sz="18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 = 0xE8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FF0000"/>
                </a:solidFill>
                <a:latin typeface="Arial" charset="0"/>
              </a:rPr>
              <a:t>CF = last bit shifted out = 0</a:t>
            </a:r>
          </a:p>
          <a:p>
            <a:pPr>
              <a:lnSpc>
                <a:spcPct val="80000"/>
              </a:lnSpc>
            </a:pPr>
            <a:endParaRPr lang="en-US" sz="21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61FBB2-E274-4B85-95EE-895F46871054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E83905-54BC-524F-8289-4DAEAE0D3CF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9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Rotate instructions</a:t>
            </a:r>
          </a:p>
          <a:p>
            <a:pPr lvl="1"/>
            <a:r>
              <a:rPr lang="en-US" dirty="0">
                <a:latin typeface="Arial" charset="0"/>
              </a:rPr>
              <a:t>Bit test and bit scan instructions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HW 3 to be posted late this week/early next week</a:t>
            </a:r>
          </a:p>
          <a:p>
            <a:pPr lvl="1"/>
            <a:r>
              <a:rPr lang="en-US"/>
              <a:t>Exams to be returned Monday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F3C8F0-72D2-4FF2-A7B7-8C1FD272FEF4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CA01F1-FD06-8F46-A7AE-95B4A58483BD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HW 3 to be posted late this week/early next week</a:t>
            </a:r>
          </a:p>
          <a:p>
            <a:pPr lvl="1"/>
            <a:r>
              <a:rPr lang="en-US" dirty="0"/>
              <a:t>Exams to be returned Monday</a:t>
            </a:r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Logical instructions</a:t>
            </a:r>
          </a:p>
          <a:p>
            <a:pPr lvl="1"/>
            <a:r>
              <a:rPr lang="en-US" dirty="0"/>
              <a:t>Shift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64E120F-7674-41AA-82BD-7F41083E85F6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Microprocessors I:  Lecture 12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555C288-A14B-C141-ABB4-6DFB45E2FC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>
                <a:latin typeface="Garamond" charset="0"/>
              </a:rPr>
              <a:t>Logical instructions (+ shift, rotate)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AND</a:t>
            </a:r>
          </a:p>
          <a:p>
            <a:r>
              <a:rPr lang="en-US">
                <a:latin typeface="Arial" charset="0"/>
              </a:rPr>
              <a:t>OR</a:t>
            </a:r>
          </a:p>
          <a:p>
            <a:r>
              <a:rPr lang="en-US">
                <a:latin typeface="Arial" charset="0"/>
              </a:rPr>
              <a:t>XOR</a:t>
            </a:r>
          </a:p>
          <a:p>
            <a:r>
              <a:rPr lang="en-US">
                <a:latin typeface="Arial" charset="0"/>
              </a:rPr>
              <a:t>NOT</a:t>
            </a:r>
          </a:p>
          <a:p>
            <a:r>
              <a:rPr lang="en-US">
                <a:latin typeface="Arial" charset="0"/>
              </a:rPr>
              <a:t>SAL/SHL</a:t>
            </a:r>
          </a:p>
          <a:p>
            <a:r>
              <a:rPr lang="en-US">
                <a:latin typeface="Arial" charset="0"/>
              </a:rPr>
              <a:t>SHR</a:t>
            </a:r>
          </a:p>
          <a:p>
            <a:r>
              <a:rPr lang="en-US">
                <a:latin typeface="Arial" charset="0"/>
              </a:rPr>
              <a:t>SAR</a:t>
            </a:r>
          </a:p>
          <a:p>
            <a:r>
              <a:rPr lang="en-US">
                <a:latin typeface="Arial" charset="0"/>
              </a:rPr>
              <a:t>SHLD</a:t>
            </a:r>
          </a:p>
          <a:p>
            <a:r>
              <a:rPr lang="en-US">
                <a:latin typeface="Arial" charset="0"/>
              </a:rPr>
              <a:t>SHRD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3316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ROL</a:t>
            </a:r>
          </a:p>
          <a:p>
            <a:r>
              <a:rPr lang="en-US">
                <a:latin typeface="Arial" charset="0"/>
              </a:rPr>
              <a:t>ROR</a:t>
            </a:r>
          </a:p>
          <a:p>
            <a:r>
              <a:rPr lang="en-US">
                <a:latin typeface="Arial" charset="0"/>
              </a:rPr>
              <a:t>RCL</a:t>
            </a:r>
          </a:p>
          <a:p>
            <a:r>
              <a:rPr lang="en-US">
                <a:latin typeface="Arial" charset="0"/>
              </a:rPr>
              <a:t>RCR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DB0BCD-6069-4AA7-A14F-CCE6FFEDB529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20FBFE-CF24-0842-98E3-D370CC404DC0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AND / OR / XOR / NOT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All logical operations use form: &lt;op&gt; D, S </a:t>
            </a:r>
            <a:r>
              <a:rPr lang="en-US" dirty="0">
                <a:ea typeface="+mn-ea"/>
                <a:sym typeface="Wingdings" pitchFamily="2" charset="2"/>
              </a:rPr>
              <a:t> </a:t>
            </a:r>
          </a:p>
          <a:p>
            <a:pPr marL="0" indent="0">
              <a:buNone/>
              <a:defRPr/>
            </a:pPr>
            <a:r>
              <a:rPr lang="en-US" dirty="0">
                <a:ea typeface="+mn-ea"/>
                <a:sym typeface="Wingdings" pitchFamily="2" charset="2"/>
              </a:rPr>
              <a:t>	(D) = (D) &lt;op&gt; (S)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May have one memory operand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Source may be immediate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Flags updated: CF, OF, SF, ZF, PF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CF, OF </a:t>
            </a:r>
            <a:r>
              <a:rPr lang="en-US" u="sng" dirty="0"/>
              <a:t>always</a:t>
            </a:r>
            <a:r>
              <a:rPr lang="en-US" dirty="0"/>
              <a:t> set to 0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AND </a:t>
            </a:r>
            <a:r>
              <a:rPr lang="en-US" dirty="0">
                <a:ea typeface="+mn-ea"/>
                <a:sym typeface="Wingdings" pitchFamily="2" charset="2"/>
              </a:rPr>
              <a:t> Logical AND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OR   Logical inclusive-OR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XOR  Logical exclusive-OR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NOT   Logical NOT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0620487-CEC0-4DC8-A51B-FA3E3D9E7BAB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0A7B19-4E08-C64D-AA63-BA41F6796D8A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Logical instructions: example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Show the state of AL after each instruction in the following sequence:</a:t>
            </a:r>
          </a:p>
          <a:p>
            <a:pPr lvl="1"/>
            <a:r>
              <a:rPr lang="en-US" dirty="0">
                <a:latin typeface="Arial" charset="0"/>
              </a:rPr>
              <a:t>MOV AL, 0x55</a:t>
            </a:r>
          </a:p>
          <a:p>
            <a:pPr lvl="1"/>
            <a:r>
              <a:rPr lang="en-US" dirty="0">
                <a:latin typeface="Arial" charset="0"/>
              </a:rPr>
              <a:t>AND AL, 0x1F</a:t>
            </a:r>
          </a:p>
          <a:p>
            <a:pPr lvl="1"/>
            <a:r>
              <a:rPr lang="en-US" dirty="0">
                <a:latin typeface="Arial" charset="0"/>
              </a:rPr>
              <a:t>OR AL, 0xC0</a:t>
            </a:r>
          </a:p>
          <a:p>
            <a:pPr lvl="1"/>
            <a:r>
              <a:rPr lang="en-US" dirty="0">
                <a:latin typeface="Arial" charset="0"/>
              </a:rPr>
              <a:t>XOR AL, 0x0F</a:t>
            </a:r>
          </a:p>
          <a:p>
            <a:pPr lvl="1"/>
            <a:r>
              <a:rPr lang="en-US" dirty="0">
                <a:latin typeface="Arial" charset="0"/>
              </a:rPr>
              <a:t>NOT AL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AD77A6-D476-46C8-B488-29269182B186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FF3F3A-0567-584F-BE3F-54E1A9785A08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Logical instructions: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Show the state of AL after each instruction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MOV AL, 0x55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AL = 0x55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AND AL, 0x1FH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AL = 0x55 AND 0x1F = 01010101 AND 00011111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= 00010101 = 0x15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OR AL, 0xC0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AL = 0x15 OR 0xC0 = 00010101 OR 11000000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= 11010101 = 0xD5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XOR AL, 0x0F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AL = 0xD5 XOR 0x0F = 11010101 XOR 00001111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= 11011010 = 0xDA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NOT AL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AL = NOT 0xDA = NOT(11011010) = 00100101 = 0x25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73E2A6-5FC8-42A2-81B1-8699284FA74D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CA7CCA-BAFB-DD4A-BCD8-D7F3E1C15150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SHL / SAL / SHR / 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Shift instruction format: &lt;op&gt; D, &lt;</a:t>
            </a:r>
            <a:r>
              <a:rPr lang="en-US" dirty="0" err="1">
                <a:ea typeface="+mn-ea"/>
              </a:rPr>
              <a:t>shamt</a:t>
            </a:r>
            <a:r>
              <a:rPr lang="en-US" dirty="0">
                <a:ea typeface="+mn-ea"/>
              </a:rPr>
              <a:t>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Destination may be register/memory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&lt;</a:t>
            </a:r>
            <a:r>
              <a:rPr lang="en-US" dirty="0" err="1"/>
              <a:t>shamt</a:t>
            </a:r>
            <a:r>
              <a:rPr lang="en-US" dirty="0"/>
              <a:t>&gt;: shift amount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May be immediate or register 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All shift instructions store last bit shifted out in carry flag (CF)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SHL: logical shift left </a:t>
            </a:r>
            <a:r>
              <a:rPr lang="en-US" i="1" dirty="0">
                <a:ea typeface="+mn-ea"/>
              </a:rPr>
              <a:t>(double-precision version SHLD)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SAL: arithmetic shift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Shift to left by &lt;</a:t>
            </a:r>
            <a:r>
              <a:rPr lang="en-US" dirty="0" err="1"/>
              <a:t>shamt</a:t>
            </a:r>
            <a:r>
              <a:rPr lang="en-US" dirty="0"/>
              <a:t>&gt; bits; shift 0s into LS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SHR: logical shift right </a:t>
            </a:r>
            <a:r>
              <a:rPr lang="en-US" i="1" dirty="0">
                <a:ea typeface="+mn-ea"/>
              </a:rPr>
              <a:t>(double-precision version SHRD)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Shift to right by &lt;</a:t>
            </a:r>
            <a:r>
              <a:rPr lang="en-US" dirty="0" err="1"/>
              <a:t>shamt</a:t>
            </a:r>
            <a:r>
              <a:rPr lang="en-US" dirty="0"/>
              <a:t>&gt; bits; shift 0s into MS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SAR: arithmetic shift right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Shift to right by &lt;</a:t>
            </a:r>
            <a:r>
              <a:rPr lang="en-US" dirty="0" err="1"/>
              <a:t>shamt</a:t>
            </a:r>
            <a:r>
              <a:rPr lang="en-US" dirty="0"/>
              <a:t>&gt; bits; copy original MSB to fill MS bits (keep sign of value intact)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D44C96-B45F-4154-9F3D-856BFCEA754F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AFBD-C260-5D4A-ACA3-F842EDFCCD2F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~AUT000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990600"/>
            <a:ext cx="56086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SAL/SHL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SHL AX,1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/>
              <a:t>Dest</a:t>
            </a:r>
            <a:r>
              <a:rPr lang="en-US" dirty="0"/>
              <a:t>  = (AX) = 0x1234   =  0001 0010 0011 0100</a:t>
            </a:r>
            <a:r>
              <a:rPr lang="en-US" baseline="-25000" dirty="0"/>
              <a:t>2</a:t>
            </a:r>
            <a:r>
              <a:rPr lang="en-US" dirty="0"/>
              <a:t> ,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Count = 1, CF = 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The value in all bits of AX are shifted left one bit position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Emptied LSB is filled with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Value shifted out of MSB goes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/>
              <a:t>Dest</a:t>
            </a:r>
            <a:r>
              <a:rPr lang="en-US" dirty="0"/>
              <a:t>  = (AX) = 0x2468   =  0010 0100 0110 1000</a:t>
            </a:r>
            <a:r>
              <a:rPr lang="en-US" baseline="-25000" dirty="0"/>
              <a:t>2</a:t>
            </a:r>
            <a:r>
              <a:rPr lang="en-US" dirty="0"/>
              <a:t> , 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Notes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MSB isolated in CF; can be used by conditional instruction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Result has been multiplied by 2	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7E1F13-5A17-4234-80EC-7C0FF1B5DEE1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73A5B6-FA58-4B4B-B943-C01D09B234E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 descr="~AUT000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0"/>
          <a:stretch>
            <a:fillRect/>
          </a:stretch>
        </p:blipFill>
        <p:spPr bwMode="auto">
          <a:xfrm>
            <a:off x="2895600" y="1066800"/>
            <a:ext cx="56403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SHR AX,CL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sym typeface="Wingdings" pitchFamily="2" charset="2"/>
              </a:rPr>
              <a:t>Dest</a:t>
            </a:r>
            <a:r>
              <a:rPr lang="en-US" dirty="0">
                <a:sym typeface="Wingdings" pitchFamily="2" charset="2"/>
              </a:rPr>
              <a:t>  = (AX) = 0x1234 = 4660</a:t>
            </a:r>
            <a:r>
              <a:rPr lang="en-US" baseline="-25000" dirty="0">
                <a:sym typeface="Wingdings" pitchFamily="2" charset="2"/>
              </a:rPr>
              <a:t>10</a:t>
            </a:r>
            <a:r>
              <a:rPr lang="en-US" dirty="0">
                <a:sym typeface="Wingdings" pitchFamily="2" charset="2"/>
              </a:rPr>
              <a:t>   =  0001 00100011 0100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Count = (CL) = 0x02 ,  CF = 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The value in all bits of AX are shifted right two bit positions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Emptied MSBs are filled with 0s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Values shifted out of LSBs go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sym typeface="Wingdings" pitchFamily="2" charset="2"/>
              </a:rPr>
              <a:t>Dest</a:t>
            </a:r>
            <a:r>
              <a:rPr lang="en-US" dirty="0">
                <a:sym typeface="Wingdings" pitchFamily="2" charset="2"/>
              </a:rPr>
              <a:t>  = (AX) = 0x048D = 1165</a:t>
            </a:r>
            <a:r>
              <a:rPr lang="en-US" baseline="-25000" dirty="0">
                <a:sym typeface="Wingdings" pitchFamily="2" charset="2"/>
              </a:rPr>
              <a:t>10</a:t>
            </a:r>
            <a:r>
              <a:rPr lang="en-US" dirty="0">
                <a:sym typeface="Wingdings" pitchFamily="2" charset="2"/>
              </a:rPr>
              <a:t>   = 0000 0100 1000 1101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,CF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sym typeface="Wingdings" pitchFamily="2" charset="2"/>
              </a:rPr>
              <a:t>Notes: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Bit 1 isolated in CF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Result has been divided by 4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sym typeface="Wingdings" pitchFamily="2" charset="2"/>
              </a:rPr>
              <a:t>4 X 1165 = 4660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59B13D-DD46-405C-BF00-47FF08C6CF12}" type="datetime1">
              <a:rPr lang="en-US" smtClean="0">
                <a:latin typeface="Garamond" charset="0"/>
              </a:rPr>
              <a:t>10/1/2019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53BACF-5D90-594A-8C11-90D1D371A32C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8844</TotalTime>
  <Words>943</Words>
  <Application>Microsoft Office PowerPoint</Application>
  <PresentationFormat>On-screen Show (4:3)</PresentationFormat>
  <Paragraphs>189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Wingdings</vt:lpstr>
      <vt:lpstr>Edge</vt:lpstr>
      <vt:lpstr>EECE.3170 Microprocessor Systems Design I</vt:lpstr>
      <vt:lpstr>Lecture outline</vt:lpstr>
      <vt:lpstr>Logical instructions (+ shift, rotate)</vt:lpstr>
      <vt:lpstr>AND / OR / XOR / NOT</vt:lpstr>
      <vt:lpstr>Logical instructions: example</vt:lpstr>
      <vt:lpstr>Logical instructions: solution</vt:lpstr>
      <vt:lpstr>SHL / SAL / SHR / SAR</vt:lpstr>
      <vt:lpstr>SAL/SHL example</vt:lpstr>
      <vt:lpstr>SHR example</vt:lpstr>
      <vt:lpstr>SAR example</vt:lpstr>
      <vt:lpstr>Shift example</vt:lpstr>
      <vt:lpstr>Solution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1713</cp:revision>
  <dcterms:created xsi:type="dcterms:W3CDTF">2006-04-03T05:03:01Z</dcterms:created>
  <dcterms:modified xsi:type="dcterms:W3CDTF">2019-10-01T21:46:17Z</dcterms:modified>
</cp:coreProperties>
</file>