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49" r:id="rId4"/>
    <p:sldId id="456" r:id="rId5"/>
    <p:sldId id="457" r:id="rId6"/>
    <p:sldId id="459" r:id="rId7"/>
    <p:sldId id="460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385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816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1824B5-2953-B24C-B6EA-79D16E4AA860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9E4456-37B1-ED48-9BCD-45C9C4EE55B9}" type="datetime1">
              <a:rPr lang="en-US" smtClean="0"/>
              <a:t>2/7/17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CEF53-5EFE-A145-8838-9AFE530C32B7}" type="datetime1">
              <a:rPr lang="en-US" smtClean="0"/>
              <a:t>2/7/17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93A82A-8CEE-4846-BC9D-7B553B5356A5}" type="datetime1">
              <a:rPr lang="en-US" smtClean="0"/>
              <a:t>2/7/17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67A9C-3925-E645-B3B0-E7CD7D7F54BB}" type="datetime1">
              <a:rPr lang="en-US" smtClean="0"/>
              <a:t>2/7/17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98627-7317-7540-94C2-91CEE7FDA018}" type="datetime1">
              <a:rPr lang="en-US" smtClean="0"/>
              <a:t>2/7/17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FE6E0-A651-F84E-B49F-C78FE7052F47}" type="datetime1">
              <a:rPr lang="en-US" smtClean="0"/>
              <a:t>2/7/17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AFF23-F881-8746-A57B-8C02DC76376B}" type="datetime1">
              <a:rPr lang="en-US" smtClean="0"/>
              <a:t>2/7/17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F586DE-D50C-9449-A8DC-2925312A4621}" type="datetime1">
              <a:rPr lang="en-US" smtClean="0"/>
              <a:t>2/7/17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675AF-5592-344E-BECE-3295FC9C994F}" type="datetime1">
              <a:rPr lang="en-US" smtClean="0"/>
              <a:t>2/7/17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22F2-E584-5D45-A34D-39882D3F4F32}" type="datetime1">
              <a:rPr lang="en-US" smtClean="0"/>
              <a:t>2/7/17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A9836-598A-134A-881B-4B61BA70325D}" type="datetime1">
              <a:rPr lang="en-US" smtClean="0"/>
              <a:t>2/7/17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F32E6-3530-9E49-BD4F-BC1E22C826DC}" type="datetime1">
              <a:rPr lang="en-US" smtClean="0"/>
              <a:t>2/7/17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54C5E-80F0-1B49-9214-F4725C9FC8C2}" type="datetime1">
              <a:rPr lang="en-US" smtClean="0"/>
              <a:t>2/7/17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2A8BA51-479D-2C4A-B2A7-F1FAAD4AC1FD}" type="datetime1">
              <a:rPr lang="en-US" smtClean="0"/>
              <a:t>2/7/17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Abstract data </a:t>
            </a:r>
            <a:r>
              <a:rPr lang="en-US" dirty="0" smtClean="0">
                <a:latin typeface="Arial" charset="0"/>
              </a:rPr>
              <a:t>types (cont.)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Intro to classes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vs. Classes: Differences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Structs</a:t>
            </a:r>
            <a:endParaRPr lang="en-US" u="sng" dirty="0" smtClean="0"/>
          </a:p>
          <a:p>
            <a:r>
              <a:rPr lang="en-US" dirty="0" smtClean="0"/>
              <a:t>No classes in C	</a:t>
            </a:r>
          </a:p>
          <a:p>
            <a:endParaRPr lang="en-US" dirty="0" smtClean="0"/>
          </a:p>
          <a:p>
            <a:r>
              <a:rPr lang="en-US" dirty="0" smtClean="0"/>
              <a:t>Members public by default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be specified private</a:t>
            </a:r>
          </a:p>
          <a:p>
            <a:endParaRPr lang="en-US" dirty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Classes</a:t>
            </a:r>
          </a:p>
          <a:p>
            <a:r>
              <a:rPr lang="en-US" dirty="0" smtClean="0"/>
              <a:t>Both </a:t>
            </a:r>
            <a:r>
              <a:rPr lang="en-US" dirty="0" err="1" smtClean="0"/>
              <a:t>structs</a:t>
            </a:r>
            <a:r>
              <a:rPr lang="en-US" dirty="0" smtClean="0"/>
              <a:t> and classes in C++</a:t>
            </a:r>
          </a:p>
          <a:p>
            <a:r>
              <a:rPr lang="en-US" dirty="0" err="1" smtClean="0"/>
              <a:t>Structs</a:t>
            </a:r>
            <a:r>
              <a:rPr lang="en-US" dirty="0" smtClean="0"/>
              <a:t> can have members declared private</a:t>
            </a:r>
          </a:p>
          <a:p>
            <a:r>
              <a:rPr lang="en-US" dirty="0" smtClean="0"/>
              <a:t>Class members are private by default</a:t>
            </a:r>
          </a:p>
          <a:p>
            <a:r>
              <a:rPr lang="en-US" dirty="0" smtClean="0"/>
              <a:t>Can be specified public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2EDE-9113-9D4D-9DEF-DACC6548C252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10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D7C3-5479-3F43-A8AB-889F874F34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9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Advantages in C+</a:t>
            </a:r>
            <a:r>
              <a:rPr lang="en-US" sz="4000" dirty="0" smtClean="0"/>
              <a:t>+: (</a:t>
            </a:r>
            <a:r>
              <a:rPr lang="en-US" sz="4000" dirty="0" err="1"/>
              <a:t>structs</a:t>
            </a:r>
            <a:r>
              <a:rPr lang="en-US" sz="4000" dirty="0"/>
              <a:t> and </a:t>
            </a:r>
            <a:r>
              <a:rPr lang="en-US" sz="4000" dirty="0" smtClean="0"/>
              <a:t>classes</a:t>
            </a:r>
            <a:r>
              <a:rPr lang="en-US" sz="4000" dirty="0"/>
              <a:t>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C++ </a:t>
            </a:r>
            <a:r>
              <a:rPr lang="en-US" dirty="0" err="1"/>
              <a:t>structs</a:t>
            </a:r>
            <a:r>
              <a:rPr lang="en-US" dirty="0"/>
              <a:t> and classes model objects which have: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Attributes represented as data members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Operations represented as functions (or methods)</a:t>
            </a:r>
          </a:p>
          <a:p>
            <a:pPr>
              <a:lnSpc>
                <a:spcPct val="90000"/>
              </a:lnSpc>
            </a:pPr>
            <a:r>
              <a:rPr lang="en-US" dirty="0"/>
              <a:t>Leads to </a:t>
            </a:r>
            <a:r>
              <a:rPr lang="en-US" u="sng" dirty="0"/>
              <a:t>object</a:t>
            </a:r>
            <a:r>
              <a:rPr lang="en-US" dirty="0"/>
              <a:t> oriented programming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Objects are self contained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"I can do it myself" mentality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do </a:t>
            </a:r>
            <a:r>
              <a:rPr lang="en-US" u="sng" dirty="0"/>
              <a:t>not</a:t>
            </a:r>
            <a:r>
              <a:rPr lang="en-US" dirty="0"/>
              <a:t> pass a parameter to an external </a:t>
            </a:r>
            <a:r>
              <a:rPr lang="en-US" dirty="0" smtClean="0"/>
              <a:t>function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data member is private, can </a:t>
            </a:r>
            <a:r>
              <a:rPr lang="en-US" u="sng" dirty="0" smtClean="0"/>
              <a:t>only</a:t>
            </a:r>
            <a:r>
              <a:rPr lang="en-US" dirty="0" smtClean="0"/>
              <a:t> be modified by member function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DFE1-F162-4849-923F-EB41D36CEC91}" type="datetime1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10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F3AA-30F0-5E4B-B4A0-37565C5ACD34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9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10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8B72-EE01-3F45-B232-FAD2FDEBB57F}" type="slidenum">
              <a:rPr lang="en-US"/>
              <a:pPr/>
              <a:t>12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Declaration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class </a:t>
            </a:r>
            <a:r>
              <a:rPr lang="en-US" sz="2400" b="1" dirty="0" err="1">
                <a:solidFill>
                  <a:srgbClr val="3366FF"/>
                </a:solidFill>
                <a:latin typeface="Courier New" charset="0"/>
              </a:rPr>
              <a:t>ClassName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/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{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public: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400" b="1" i="1" dirty="0">
                <a:solidFill>
                  <a:srgbClr val="3366FF"/>
                </a:solidFill>
                <a:latin typeface="Courier New" charset="0"/>
              </a:rPr>
              <a:t>Declarations of public members</a:t>
            </a:r>
            <a:br>
              <a:rPr lang="en-US" sz="2400" b="1" i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   private: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400" b="1" i="1" dirty="0">
                <a:solidFill>
                  <a:srgbClr val="3366FF"/>
                </a:solidFill>
                <a:latin typeface="Courier New" charset="0"/>
              </a:rPr>
              <a:t>Declarations of private members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/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};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E894-0364-9240-8772-03B0F523CF67}" type="datetime1">
              <a:rPr lang="en-US" smtClean="0"/>
              <a:t>2/7/17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10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BE0-332D-7B45-9451-141EFF5A6119}" type="slidenum">
              <a:rPr lang="en-US"/>
              <a:pPr/>
              <a:t>13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a Class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Public members </a:t>
            </a:r>
            <a:r>
              <a:rPr lang="en-US" dirty="0" smtClean="0"/>
              <a:t>of class accessible to everyone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Most </a:t>
            </a:r>
            <a:r>
              <a:rPr lang="en-US" dirty="0" smtClean="0">
                <a:solidFill>
                  <a:srgbClr val="0000FF"/>
                </a:solidFill>
              </a:rPr>
              <a:t>function members</a:t>
            </a:r>
            <a:r>
              <a:rPr lang="en-US" dirty="0" smtClean="0">
                <a:solidFill>
                  <a:srgbClr val="000000"/>
                </a:solidFill>
              </a:rPr>
              <a:t> are public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Private members</a:t>
            </a:r>
            <a:r>
              <a:rPr lang="en-US" dirty="0" smtClean="0"/>
              <a:t> of class accessible only in member functions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Data members </a:t>
            </a:r>
            <a:r>
              <a:rPr lang="en-US" dirty="0" smtClean="0"/>
              <a:t>almost always private</a:t>
            </a:r>
          </a:p>
          <a:p>
            <a:pPr lvl="1"/>
            <a:r>
              <a:rPr lang="en-US" dirty="0" smtClean="0"/>
              <a:t>Some private function members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helper or utility functions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Typically </a:t>
            </a:r>
            <a:r>
              <a:rPr lang="en-US" dirty="0">
                <a:latin typeface="Courier New"/>
                <a:cs typeface="Courier New"/>
              </a:rPr>
              <a:t>public:</a:t>
            </a:r>
            <a:r>
              <a:rPr lang="en-US" dirty="0"/>
              <a:t> section followed by </a:t>
            </a:r>
            <a:r>
              <a:rPr lang="en-US" dirty="0">
                <a:latin typeface="Courier New"/>
                <a:cs typeface="Courier New"/>
              </a:rPr>
              <a:t>private: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required by </a:t>
            </a:r>
            <a:r>
              <a:rPr lang="en-US" dirty="0" smtClean="0"/>
              <a:t>compiler</a:t>
            </a:r>
          </a:p>
          <a:p>
            <a:r>
              <a:rPr lang="en-US" dirty="0" smtClean="0"/>
              <a:t>Class definition in .h file (i.e., </a:t>
            </a:r>
            <a:r>
              <a:rPr lang="en-US" dirty="0" err="1" smtClean="0"/>
              <a:t>Time.h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members</a:t>
            </a:r>
          </a:p>
          <a:p>
            <a:pPr lvl="1"/>
            <a:r>
              <a:rPr lang="en-US" dirty="0" smtClean="0"/>
              <a:t>Member function prototypes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Friend function</a:t>
            </a:r>
            <a:r>
              <a:rPr lang="en-US" dirty="0" smtClean="0"/>
              <a:t> prototypes</a:t>
            </a:r>
          </a:p>
          <a:p>
            <a:r>
              <a:rPr lang="en-US" dirty="0" smtClean="0"/>
              <a:t>Function definitions in .</a:t>
            </a:r>
            <a:r>
              <a:rPr lang="en-US" dirty="0" err="1" smtClean="0"/>
              <a:t>cpp</a:t>
            </a:r>
            <a:r>
              <a:rPr lang="en-US" dirty="0" smtClean="0"/>
              <a:t> file (i.e., </a:t>
            </a:r>
            <a:r>
              <a:rPr lang="en-US" dirty="0" err="1" smtClean="0"/>
              <a:t>Time.cpp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DD49-522E-FC47-837D-E9F977E4314C}" type="datetime1">
              <a:rPr lang="en-US" smtClean="0"/>
              <a:t>2/7/17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Class implementation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One key point: within .</a:t>
            </a:r>
            <a:r>
              <a:rPr lang="en-US" dirty="0" err="1">
                <a:latin typeface="Arial" charset="0"/>
              </a:rPr>
              <a:t>cpp</a:t>
            </a:r>
            <a:r>
              <a:rPr lang="en-US" dirty="0">
                <a:latin typeface="Arial" charset="0"/>
              </a:rPr>
              <a:t> file, </a:t>
            </a:r>
            <a:r>
              <a:rPr lang="en-US" dirty="0" smtClean="0">
                <a:latin typeface="Arial" charset="0"/>
              </a:rPr>
              <a:t>don’t </a:t>
            </a:r>
            <a:r>
              <a:rPr lang="en-US" dirty="0">
                <a:latin typeface="Arial" charset="0"/>
              </a:rPr>
              <a:t>know what namespace functions belong to</a:t>
            </a:r>
          </a:p>
          <a:p>
            <a:pPr lvl="1"/>
            <a:r>
              <a:rPr lang="en-US" dirty="0">
                <a:latin typeface="Arial" charset="0"/>
              </a:rPr>
              <a:t>Function names must include class name as well</a:t>
            </a:r>
          </a:p>
          <a:p>
            <a:pPr lvl="1"/>
            <a:r>
              <a:rPr lang="en-US" dirty="0">
                <a:latin typeface="Arial" charset="0"/>
              </a:rPr>
              <a:t>Format: 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class_name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&gt;::</a:t>
            </a:r>
            <a:r>
              <a:rPr lang="en-US" sz="2000" dirty="0">
                <a:latin typeface="Courier New" charset="0"/>
                <a:cs typeface="Courier New" charset="0"/>
              </a:rPr>
              <a:t>&lt;</a:t>
            </a:r>
            <a:r>
              <a:rPr lang="en-US" sz="2000" dirty="0" err="1">
                <a:latin typeface="Courier New" charset="0"/>
                <a:cs typeface="Courier New" charset="0"/>
              </a:rPr>
              <a:t>function_name</a:t>
            </a:r>
            <a:r>
              <a:rPr lang="en-US" sz="2000" dirty="0">
                <a:latin typeface="Courier New" charset="0"/>
                <a:cs typeface="Courier New" charset="0"/>
              </a:rPr>
              <a:t>&gt;([</a:t>
            </a:r>
            <a:r>
              <a:rPr lang="en-US" sz="2000" dirty="0" err="1">
                <a:latin typeface="Courier New" charset="0"/>
                <a:cs typeface="Courier New" charset="0"/>
              </a:rPr>
              <a:t>param</a:t>
            </a:r>
            <a:r>
              <a:rPr lang="en-US" sz="2000" dirty="0">
                <a:latin typeface="Courier New" charset="0"/>
                <a:cs typeface="Courier New" charset="0"/>
              </a:rPr>
              <a:t> list]) </a:t>
            </a:r>
          </a:p>
          <a:p>
            <a:pPr lvl="1"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{ &lt;function body&gt; }</a:t>
            </a:r>
          </a:p>
          <a:p>
            <a:pPr lvl="1"/>
            <a:r>
              <a:rPr lang="en-US" dirty="0">
                <a:latin typeface="Arial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void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::</a:t>
            </a:r>
            <a:r>
              <a:rPr lang="en-US" sz="2000" dirty="0" err="1">
                <a:latin typeface="Courier New" charset="0"/>
                <a:cs typeface="Courier New" charset="0"/>
              </a:rPr>
              <a:t>setCourseName</a:t>
            </a:r>
            <a:r>
              <a:rPr lang="en-US" sz="2000" dirty="0">
                <a:latin typeface="Courier New" charset="0"/>
                <a:cs typeface="Courier New" charset="0"/>
              </a:rPr>
              <a:t>(string name) </a:t>
            </a:r>
          </a:p>
          <a:p>
            <a:pPr lvl="1"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{ </a:t>
            </a:r>
            <a:r>
              <a:rPr lang="en-US" sz="2000" dirty="0" err="1">
                <a:latin typeface="Courier New" charset="0"/>
                <a:cs typeface="Courier New" charset="0"/>
              </a:rPr>
              <a:t>courseName</a:t>
            </a:r>
            <a:r>
              <a:rPr lang="en-US" sz="2000" dirty="0">
                <a:latin typeface="Courier New" charset="0"/>
                <a:cs typeface="Courier New" charset="0"/>
              </a:rPr>
              <a:t> = name;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82BDB3-1FFD-8E45-8C10-B623CB3F09C5}" type="datetime1">
              <a:rPr lang="en-US" smtClean="0">
                <a:latin typeface="Garamond" charset="0"/>
              </a:rPr>
              <a:t>2/7/17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6396AB-3EF9-D24C-84F8-9C9C6A8A7BD6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Local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Variables declared in a function </a:t>
            </a:r>
            <a:r>
              <a:rPr lang="en-US" sz="2200" dirty="0" smtClean="0">
                <a:latin typeface="Arial" charset="0"/>
              </a:rPr>
              <a:t>definition’s </a:t>
            </a:r>
            <a:r>
              <a:rPr lang="en-US" sz="2200" dirty="0">
                <a:latin typeface="Arial" charset="0"/>
              </a:rPr>
              <a:t>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Cannot be used outside of that function 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Lost when function terminates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Exist throughout the life of the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Represented as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data members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Each object maintains its own copy of data members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Functions that change data members are called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</a:rPr>
              <a:t>mutator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 (or 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set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Functions that return data members are called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</a:rPr>
              <a:t>accessor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 (or 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get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Good programming practice: keep data </a:t>
            </a:r>
            <a:r>
              <a:rPr lang="en-US" sz="22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private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Use </a:t>
            </a:r>
            <a:r>
              <a:rPr lang="en-US" sz="1900" dirty="0" err="1">
                <a:latin typeface="Arial" charset="0"/>
              </a:rPr>
              <a:t>mutators</a:t>
            </a:r>
            <a:r>
              <a:rPr lang="en-US" sz="1900" dirty="0">
                <a:latin typeface="Arial" charset="0"/>
              </a:rPr>
              <a:t> / </a:t>
            </a:r>
            <a:r>
              <a:rPr lang="en-US" sz="1900" dirty="0" err="1">
                <a:latin typeface="Arial" charset="0"/>
              </a:rPr>
              <a:t>accessors</a:t>
            </a:r>
            <a:r>
              <a:rPr lang="en-US" sz="1900" dirty="0">
                <a:latin typeface="Arial" charset="0"/>
              </a:rPr>
              <a:t> to set / get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Allows programmer to control data accesses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46DF55-E72F-974E-983A-BC298CDB543A}" type="datetime1">
              <a:rPr lang="en-US" smtClean="0">
                <a:latin typeface="Garamond" charset="0"/>
              </a:rPr>
              <a:t>2/7/17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8E9C55-1974-9C4B-B3CF-2E47FDBCB6A6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2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Example: data members (GradeBook.h)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 interface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function that sets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setCourseName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( string name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gets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getCourseName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displays a welcome message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displayMessage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course name for this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94D0AF-8610-E241-8BF7-086472C929CE}" type="datetime1">
              <a:rPr lang="en-US" smtClean="0">
                <a:latin typeface="Garamond" charset="0"/>
              </a:rPr>
              <a:t>2/7/17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3511D2-A837-3C49-B9D2-09C22028FE6F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1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Example: data members (GradeBook.cpp)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 smtClean="0">
                <a:solidFill>
                  <a:srgbClr val="008000"/>
                </a:solidFill>
                <a:latin typeface="Courier New" charset="0"/>
                <a:cs typeface="Courier New" charset="0"/>
              </a:rPr>
              <a:t>/</a:t>
            </a: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 </a:t>
            </a:r>
            <a:r>
              <a:rPr lang="en-US" sz="15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class implementation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ja-JP" altLang="en-US" sz="1500" b="1" dirty="0">
                <a:latin typeface="Courier New" charset="0"/>
                <a:cs typeface="Courier New" charset="0"/>
              </a:rPr>
              <a:t>“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GradeBook.h</a:t>
            </a:r>
            <a:r>
              <a:rPr lang="ja-JP" altLang="en-US" sz="1500" b="1" dirty="0">
                <a:latin typeface="Courier New" charset="0"/>
                <a:cs typeface="Courier New" charset="0"/>
              </a:rPr>
              <a:t>”</a:t>
            </a:r>
            <a:endParaRPr lang="en-US" sz="15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sets the course name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void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setCourseName</a:t>
            </a:r>
            <a:r>
              <a:rPr lang="en-US" sz="1500" b="1" dirty="0">
                <a:latin typeface="Courier New" charset="0"/>
                <a:cs typeface="Courier New" charset="0"/>
              </a:rPr>
              <a:t>( string name ) {    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     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>
                <a:latin typeface="Courier New" charset="0"/>
                <a:cs typeface="Courier New" charset="0"/>
              </a:rPr>
              <a:t> = name</a:t>
            </a:r>
            <a:r>
              <a:rPr lang="en-US" sz="1500" b="1" dirty="0" smtClean="0">
                <a:latin typeface="Courier New" charset="0"/>
                <a:cs typeface="Courier New" charset="0"/>
              </a:rPr>
              <a:t>;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 smtClean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gets the course name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string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getCourseName</a:t>
            </a:r>
            <a:r>
              <a:rPr lang="en-US" sz="1500" b="1" dirty="0"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 smtClean="0">
                <a:latin typeface="Courier New" charset="0"/>
                <a:cs typeface="Courier New" charset="0"/>
              </a:rPr>
              <a:t>;</a:t>
            </a:r>
            <a:endParaRPr lang="en-US" sz="15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displays a welcome message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void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displayMessage</a:t>
            </a:r>
            <a:r>
              <a:rPr lang="en-US" sz="1500" b="1" dirty="0"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	  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cs typeface="Courier New" charset="0"/>
              </a:rPr>
              <a:t> &lt;&lt; </a:t>
            </a: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"Welcome to the grade book for\n" </a:t>
            </a:r>
            <a:r>
              <a:rPr lang="en-US" sz="1500" b="1" dirty="0">
                <a:latin typeface="Courier New" charset="0"/>
                <a:cs typeface="Courier New" charset="0"/>
              </a:rPr>
              <a:t>&lt;&lt;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>
                <a:latin typeface="Courier New" charset="0"/>
                <a:cs typeface="Courier New" charset="0"/>
              </a:rPr>
              <a:t> &lt;&lt; </a:t>
            </a: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"!"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500" b="1" dirty="0">
                <a:latin typeface="Courier New" charset="0"/>
                <a:cs typeface="Courier New" charset="0"/>
              </a:rPr>
              <a:t>&lt;&lt; </a:t>
            </a:r>
            <a:r>
              <a:rPr lang="en-US" sz="1500" b="1" dirty="0" err="1">
                <a:latin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 smtClean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BED407-1390-4047-956D-654D982CADF6}" type="datetime1">
              <a:rPr lang="en-US" smtClean="0">
                <a:latin typeface="Garamond" charset="0"/>
              </a:rPr>
              <a:t>2/7/17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CD65B-5C04-5744-AC19-636916F85E96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7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81000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5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5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lang="en-US" sz="25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  string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string of characters to store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myGradeBook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a </a:t>
            </a:r>
            <a:r>
              <a:rPr lang="en-US" sz="25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named </a:t>
            </a:r>
            <a:r>
              <a:rPr lang="en-US" sz="25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myGradeBook</a:t>
            </a:r>
            <a:endParaRPr lang="en-US" sz="25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display initial value of </a:t>
            </a:r>
            <a:r>
              <a:rPr lang="en-US" sz="25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endParaRPr lang="en-US" sz="25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"Initial course name is: " 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myGradeBook.getCourseName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500" b="1" dirty="0" smtClean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prompt for, input and set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</a:t>
            </a:r>
            <a:r>
              <a:rPr lang="en-US" sz="25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nPlease</a:t>
            </a:r>
            <a:r>
              <a:rPr lang="en-US" sz="25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enter the course name:" 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getline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(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read a course name with blanks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   // This version of </a:t>
            </a:r>
            <a:r>
              <a:rPr lang="en-US" sz="25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getline</a:t>
            </a: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works with string objects</a:t>
            </a:r>
            <a:endParaRPr lang="en-US" sz="25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myGradeBook.setCourseName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(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)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pPr>
              <a:buFont typeface="Wingdings" pitchFamily="2" charset="2"/>
              <a:buNone/>
              <a:defRPr/>
            </a:pPr>
            <a:endParaRPr lang="en-US" sz="25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sz="25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myGradeBook.displayMessage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  <a:endParaRPr lang="en-US" sz="25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sz="25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5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b="1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AFCE39-5FD4-964E-AE25-EFCBA8DA8119}" type="datetime1">
              <a:rPr lang="en-US" smtClean="0">
                <a:latin typeface="Garamond" charset="0"/>
              </a:rPr>
              <a:t>2/7/17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82C3E5-D24D-8C4E-97AD-D46B8CDA0692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57400" y="4419600"/>
            <a:ext cx="5638800" cy="2043113"/>
            <a:chOff x="4876800" y="1828800"/>
            <a:chExt cx="3886200" cy="2043803"/>
          </a:xfrm>
        </p:grpSpPr>
        <p:sp>
          <p:nvSpPr>
            <p:cNvPr id="8" name="TextBox 7"/>
            <p:cNvSpPr txBox="1"/>
            <p:nvPr/>
          </p:nvSpPr>
          <p:spPr>
            <a:xfrm>
              <a:off x="4876800" y="2209929"/>
              <a:ext cx="3886200" cy="166267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Initial course name is:</a:t>
              </a:r>
            </a:p>
            <a:p>
              <a:pPr>
                <a:defRPr/>
              </a:pPr>
              <a:endParaRPr lang="en-US" sz="14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Please enter the course name: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EECE.3220</a:t>
              </a:r>
              <a:endParaRPr lang="en-US" sz="1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>
                <a:defRPr/>
              </a:pPr>
              <a:endParaRPr lang="en-US" sz="1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Welcome to the grade book for </a:t>
              </a:r>
            </a:p>
            <a:p>
              <a:pPr>
                <a:defRPr/>
              </a:pPr>
              <a:r>
                <a:rPr lang="en-US" sz="14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EECE.3220!</a:t>
              </a:r>
              <a:endParaRPr lang="en-US" sz="14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1828800"/>
              <a:ext cx="3886200" cy="3700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59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 </a:t>
            </a:r>
            <a:r>
              <a:rPr lang="en-US" dirty="0" smtClean="0"/>
              <a:t>time: continue </a:t>
            </a:r>
            <a:r>
              <a:rPr lang="en-US" smtClean="0"/>
              <a:t>with classes</a:t>
            </a:r>
            <a:endParaRPr lang="en-US" dirty="0" smtClean="0"/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Overloaded functions</a:t>
            </a:r>
          </a:p>
          <a:p>
            <a:pPr lvl="1"/>
            <a:r>
              <a:rPr lang="en-US" dirty="0" smtClean="0"/>
              <a:t>Default arguments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HW 1 due Friday, 2/10</a:t>
            </a:r>
          </a:p>
          <a:p>
            <a:pPr lvl="2"/>
            <a:r>
              <a:rPr lang="en-US" dirty="0"/>
              <a:t>Problem set dealing with algorithmic complexity</a:t>
            </a:r>
          </a:p>
          <a:p>
            <a:pPr lvl="1"/>
            <a:r>
              <a:rPr lang="en-US" dirty="0"/>
              <a:t>Program 2 to be posted; due Wednesday, 2/15</a:t>
            </a:r>
          </a:p>
          <a:p>
            <a:pPr lvl="1"/>
            <a:r>
              <a:rPr lang="en-US" dirty="0"/>
              <a:t>Exam 1: Friday, 2/17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electronic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B0270C1-3258-BB49-A1B1-2C347A6A2FB7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1 due Friday, 2/10</a:t>
            </a:r>
          </a:p>
          <a:p>
            <a:pPr lvl="2"/>
            <a:r>
              <a:rPr lang="en-US" dirty="0" smtClean="0"/>
              <a:t>Problem set dealing with algorithmic complexity</a:t>
            </a:r>
          </a:p>
          <a:p>
            <a:pPr lvl="1"/>
            <a:r>
              <a:rPr lang="en-US" dirty="0" smtClean="0"/>
              <a:t>Program 2 to be posted; due Wednesday, 2/</a:t>
            </a:r>
            <a:r>
              <a:rPr lang="en-US" dirty="0" smtClean="0"/>
              <a:t>15</a:t>
            </a:r>
          </a:p>
          <a:p>
            <a:pPr lvl="2"/>
            <a:r>
              <a:rPr lang="en-US" dirty="0" smtClean="0"/>
              <a:t>Implement algorithms covered in class and measure time</a:t>
            </a:r>
            <a:endParaRPr lang="en-US" dirty="0" smtClean="0"/>
          </a:p>
          <a:p>
            <a:pPr lvl="1"/>
            <a:r>
              <a:rPr lang="en-US" dirty="0" smtClean="0"/>
              <a:t>Exam 1: Friday, 2/17</a:t>
            </a:r>
          </a:p>
          <a:p>
            <a:pPr lvl="2"/>
            <a:r>
              <a:rPr lang="en-US" dirty="0" smtClean="0"/>
              <a:t>Will be allowed one double-sided 8.5” x 11” note sheet</a:t>
            </a:r>
          </a:p>
          <a:p>
            <a:pPr lvl="2"/>
            <a:r>
              <a:rPr lang="en-US" dirty="0" smtClean="0"/>
              <a:t>No electronic devices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Worst </a:t>
            </a:r>
            <a:r>
              <a:rPr lang="en-US" dirty="0" smtClean="0"/>
              <a:t>case analysis: selection sort</a:t>
            </a:r>
          </a:p>
          <a:p>
            <a:pPr lvl="2"/>
            <a:r>
              <a:rPr lang="en-US" dirty="0" smtClean="0"/>
              <a:t>ADT </a:t>
            </a:r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Classes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EE5D29-A9C2-6A42-876D-BB234EF30BE0}" type="datetime1">
              <a:rPr lang="en-US" smtClean="0">
                <a:latin typeface="+mj-lt"/>
              </a:rPr>
              <a:t>2/7/17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Worst </a:t>
            </a:r>
            <a:r>
              <a:rPr lang="en-US" dirty="0" smtClean="0"/>
              <a:t>case analysis: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Algorithm to sort array of </a:t>
            </a:r>
            <a:r>
              <a:rPr lang="en-US" i="1" dirty="0" smtClean="0"/>
              <a:t>n</a:t>
            </a:r>
            <a:r>
              <a:rPr lang="en-US" dirty="0" smtClean="0"/>
              <a:t> elements into ascending order</a:t>
            </a:r>
          </a:p>
          <a:p>
            <a:r>
              <a:rPr lang="en-US" dirty="0" smtClean="0"/>
              <a:t>On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pass, first find smallest element in </a:t>
            </a:r>
            <a:r>
              <a:rPr lang="en-US" dirty="0" err="1" smtClean="0"/>
              <a:t>sublist</a:t>
            </a:r>
            <a:r>
              <a:rPr lang="en-US" dirty="0" smtClean="0"/>
              <a:t> x[</a:t>
            </a:r>
            <a:r>
              <a:rPr lang="en-US" i="1" dirty="0" err="1" smtClean="0"/>
              <a:t>i</a:t>
            </a:r>
            <a:r>
              <a:rPr lang="en-US" dirty="0" smtClean="0"/>
              <a:t>] … x[</a:t>
            </a:r>
            <a:r>
              <a:rPr lang="en-US" i="1" dirty="0" smtClean="0"/>
              <a:t>n</a:t>
            </a:r>
            <a:r>
              <a:rPr lang="en-US" dirty="0" smtClean="0"/>
              <a:t>-1], then place that value in position </a:t>
            </a:r>
            <a:r>
              <a:rPr lang="en-US" i="1" dirty="0" err="1"/>
              <a:t>i</a:t>
            </a:r>
            <a:endParaRPr lang="en-US" i="1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 = 0 to </a:t>
            </a:r>
            <a:r>
              <a:rPr lang="en-US" i="1" dirty="0" smtClean="0"/>
              <a:t>n</a:t>
            </a:r>
            <a:r>
              <a:rPr lang="en-US" dirty="0" smtClean="0"/>
              <a:t> – 2 do the following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	Set </a:t>
            </a:r>
            <a:r>
              <a:rPr lang="en-US" i="1" dirty="0" err="1" smtClean="0"/>
              <a:t>smallPos</a:t>
            </a:r>
            <a:r>
              <a:rPr lang="en-US" dirty="0" smtClean="0"/>
              <a:t> =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Set </a:t>
            </a:r>
            <a:r>
              <a:rPr lang="en-US" i="1" dirty="0" smtClean="0"/>
              <a:t>smallest = x[</a:t>
            </a:r>
            <a:r>
              <a:rPr lang="en-US" i="1" dirty="0" err="1" smtClean="0"/>
              <a:t>smallPos</a:t>
            </a:r>
            <a:r>
              <a:rPr lang="en-US" i="1" dirty="0" smtClean="0"/>
              <a:t>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For </a:t>
            </a:r>
            <a:r>
              <a:rPr lang="en-US" i="1" dirty="0" smtClean="0"/>
              <a:t>j = i+1 to n-1 </a:t>
            </a:r>
            <a:r>
              <a:rPr lang="en-US" dirty="0" smtClean="0"/>
              <a:t>do the following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</a:t>
            </a:r>
            <a:r>
              <a:rPr lang="en-US" dirty="0" smtClean="0"/>
              <a:t>		If </a:t>
            </a:r>
            <a:r>
              <a:rPr lang="en-US" i="1" dirty="0" smtClean="0"/>
              <a:t>x[j]</a:t>
            </a:r>
            <a:r>
              <a:rPr lang="en-US" dirty="0" smtClean="0"/>
              <a:t> &lt; smallest then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 smtClean="0"/>
              <a:t> 			Set</a:t>
            </a:r>
            <a:r>
              <a:rPr lang="en-US" i="1" dirty="0"/>
              <a:t> </a:t>
            </a:r>
            <a:r>
              <a:rPr lang="en-US" i="1" dirty="0" err="1" smtClean="0"/>
              <a:t>smallPos</a:t>
            </a:r>
            <a:r>
              <a:rPr lang="en-US" i="1" dirty="0" smtClean="0"/>
              <a:t> = j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i="1" dirty="0"/>
              <a:t> </a:t>
            </a:r>
            <a:r>
              <a:rPr lang="en-US" i="1" dirty="0" smtClean="0"/>
              <a:t>			</a:t>
            </a:r>
            <a:r>
              <a:rPr lang="en-US" dirty="0" smtClean="0"/>
              <a:t>Set </a:t>
            </a:r>
            <a:r>
              <a:rPr lang="en-US" i="1" dirty="0" smtClean="0"/>
              <a:t>smallest</a:t>
            </a:r>
            <a:r>
              <a:rPr lang="en-US" dirty="0" smtClean="0"/>
              <a:t> = </a:t>
            </a:r>
            <a:r>
              <a:rPr lang="en-US" i="1" dirty="0" smtClean="0"/>
              <a:t>x[</a:t>
            </a:r>
            <a:r>
              <a:rPr lang="en-US" i="1" dirty="0" err="1" smtClean="0"/>
              <a:t>smallPos</a:t>
            </a:r>
            <a:r>
              <a:rPr lang="en-US" i="1" dirty="0" smtClean="0"/>
              <a:t>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</a:t>
            </a:r>
            <a:r>
              <a:rPr lang="en-US" dirty="0" smtClean="0"/>
              <a:t>	Set </a:t>
            </a:r>
            <a:r>
              <a:rPr lang="en-US" i="1" dirty="0" smtClean="0"/>
              <a:t>x[</a:t>
            </a:r>
            <a:r>
              <a:rPr lang="en-US" i="1" dirty="0" err="1" smtClean="0"/>
              <a:t>smallPos</a:t>
            </a:r>
            <a:r>
              <a:rPr lang="en-US" i="1" dirty="0" smtClean="0"/>
              <a:t>]</a:t>
            </a:r>
            <a:r>
              <a:rPr lang="en-US" dirty="0" smtClean="0"/>
              <a:t> =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 smtClean="0"/>
              <a:t> 	Set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 = smallest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8FB9-60E1-D74F-9435-474321E59BA5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smtClean="0"/>
              <a:t>selection sort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Outer loop condition (1) executed </a:t>
            </a:r>
            <a:r>
              <a:rPr lang="en-US" i="1" dirty="0" smtClean="0"/>
              <a:t>n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Statements inside outer loop but not in inner loop (2, 3, 8, 9) executed </a:t>
            </a:r>
            <a:r>
              <a:rPr lang="en-US" i="1" dirty="0" smtClean="0"/>
              <a:t>n – </a:t>
            </a:r>
            <a:r>
              <a:rPr lang="en-US" dirty="0" smtClean="0"/>
              <a:t>1 times</a:t>
            </a:r>
          </a:p>
          <a:p>
            <a:r>
              <a:rPr lang="en-US" dirty="0" smtClean="0"/>
              <a:t>Inner loop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i</a:t>
            </a:r>
            <a:r>
              <a:rPr lang="en-US" i="1" dirty="0" smtClean="0"/>
              <a:t> = </a:t>
            </a:r>
            <a:r>
              <a:rPr lang="en-US" dirty="0" smtClean="0"/>
              <a:t>0, (4) executed </a:t>
            </a:r>
            <a:r>
              <a:rPr lang="en-US" i="1" dirty="0" smtClean="0"/>
              <a:t>n</a:t>
            </a:r>
            <a:r>
              <a:rPr lang="en-US" dirty="0" smtClean="0"/>
              <a:t> times, (5,6,7) </a:t>
            </a:r>
            <a:r>
              <a:rPr lang="en-US" i="1" dirty="0" smtClean="0"/>
              <a:t>n – </a:t>
            </a:r>
            <a:r>
              <a:rPr lang="en-US" dirty="0" smtClean="0"/>
              <a:t>1 times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dirty="0" smtClean="0"/>
              <a:t>1, </a:t>
            </a:r>
            <a:r>
              <a:rPr lang="en-US" dirty="0"/>
              <a:t>(4) executed </a:t>
            </a:r>
            <a:r>
              <a:rPr lang="en-US" i="1" dirty="0" smtClean="0"/>
              <a:t>n-</a:t>
            </a:r>
            <a:r>
              <a:rPr lang="en-US" dirty="0" smtClean="0"/>
              <a:t>1 </a:t>
            </a:r>
            <a:r>
              <a:rPr lang="en-US" dirty="0"/>
              <a:t>times, (5,6,7) </a:t>
            </a:r>
            <a:r>
              <a:rPr lang="en-US" i="1" dirty="0"/>
              <a:t>n – </a:t>
            </a:r>
            <a:r>
              <a:rPr lang="en-US" dirty="0" smtClean="0"/>
              <a:t>2 times</a:t>
            </a:r>
          </a:p>
          <a:p>
            <a:pPr lvl="1"/>
            <a:r>
              <a:rPr lang="en-US" dirty="0" smtClean="0"/>
              <a:t>… </a:t>
            </a:r>
            <a:r>
              <a:rPr lang="en-US" i="1" dirty="0" err="1" smtClean="0"/>
              <a:t>i</a:t>
            </a:r>
            <a:r>
              <a:rPr lang="en-US" i="1" dirty="0" smtClean="0"/>
              <a:t> = n-</a:t>
            </a:r>
            <a:r>
              <a:rPr lang="en-US" dirty="0" smtClean="0"/>
              <a:t>2, (4) executed 2 times, (5,6,7) 1 time</a:t>
            </a:r>
          </a:p>
          <a:p>
            <a:pPr lvl="1"/>
            <a:r>
              <a:rPr lang="en-US" dirty="0" smtClean="0"/>
              <a:t>In total</a:t>
            </a:r>
          </a:p>
          <a:p>
            <a:pPr lvl="2"/>
            <a:r>
              <a:rPr lang="en-US" dirty="0" smtClean="0"/>
              <a:t>(4) executed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n+</a:t>
            </a:r>
            <a:r>
              <a:rPr lang="en-US" dirty="0" smtClean="0"/>
              <a:t>1)/2 – 1 times</a:t>
            </a:r>
          </a:p>
          <a:p>
            <a:pPr lvl="2"/>
            <a:r>
              <a:rPr lang="en-US" dirty="0" smtClean="0"/>
              <a:t>(5,6,7) executed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+1)/2 – 2 times</a:t>
            </a:r>
          </a:p>
          <a:p>
            <a:r>
              <a:rPr lang="en-US" dirty="0" smtClean="0"/>
              <a:t>Therefore</a:t>
            </a:r>
          </a:p>
          <a:p>
            <a:pPr lvl="1"/>
            <a:r>
              <a:rPr lang="en-US" dirty="0" smtClean="0"/>
              <a:t>T(n) = n + 4(n-1) + n(n+1)/2 – 1 + 3(n(n-1)/2)</a:t>
            </a:r>
          </a:p>
          <a:p>
            <a:pPr marL="344487" lvl="1" indent="0">
              <a:buNone/>
            </a:pPr>
            <a:r>
              <a:rPr lang="en-US"/>
              <a:t>	 </a:t>
            </a:r>
            <a:r>
              <a:rPr lang="en-US" smtClean="0"/>
              <a:t>    = 2n</a:t>
            </a:r>
            <a:r>
              <a:rPr lang="en-US" baseline="30000" smtClean="0"/>
              <a:t>2</a:t>
            </a:r>
            <a:r>
              <a:rPr lang="en-US" smtClean="0"/>
              <a:t> + 4n – 5 = 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87E5-CD9C-A045-9A13-09C7100915B2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Abstract </a:t>
            </a:r>
            <a:r>
              <a:rPr lang="en-US" dirty="0" smtClean="0"/>
              <a:t>data types (ADTs)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Processing data requires</a:t>
            </a:r>
          </a:p>
          <a:p>
            <a:pPr lvl="1"/>
            <a:r>
              <a:rPr lang="en-US" dirty="0" smtClean="0"/>
              <a:t>Collection of data items</a:t>
            </a:r>
          </a:p>
          <a:p>
            <a:pPr lvl="1"/>
            <a:r>
              <a:rPr lang="en-US" dirty="0" smtClean="0"/>
              <a:t>Basic operations to be performed on those items</a:t>
            </a:r>
          </a:p>
          <a:p>
            <a:r>
              <a:rPr lang="en-US" dirty="0" smtClean="0"/>
              <a:t>Combination of the two: </a:t>
            </a:r>
            <a:r>
              <a:rPr lang="en-US" dirty="0" smtClean="0">
                <a:solidFill>
                  <a:srgbClr val="0000FF"/>
                </a:solidFill>
              </a:rPr>
              <a:t>abstract data type (ADT)</a:t>
            </a:r>
          </a:p>
          <a:p>
            <a:r>
              <a:rPr lang="en-US" dirty="0" smtClean="0"/>
              <a:t>“Abstract” part: definition of type separated from implementation</a:t>
            </a:r>
          </a:p>
          <a:p>
            <a:pPr lvl="1"/>
            <a:r>
              <a:rPr lang="en-US" dirty="0" smtClean="0"/>
              <a:t>Look at storage of data without worrying about implementation</a:t>
            </a:r>
          </a:p>
          <a:p>
            <a:pPr lvl="2"/>
            <a:r>
              <a:rPr lang="en-US" dirty="0" smtClean="0"/>
              <a:t>Example: “store 10 values”</a:t>
            </a:r>
          </a:p>
          <a:p>
            <a:pPr lvl="2"/>
            <a:r>
              <a:rPr lang="en-US" dirty="0" smtClean="0"/>
              <a:t>Could use many different implementations</a:t>
            </a:r>
          </a:p>
          <a:p>
            <a:pPr lvl="1"/>
            <a:r>
              <a:rPr lang="en-US" dirty="0" smtClean="0"/>
              <a:t>Algorithms defined for basic operations</a:t>
            </a:r>
          </a:p>
          <a:p>
            <a:pPr lvl="2"/>
            <a:r>
              <a:rPr lang="en-US" dirty="0" smtClean="0"/>
              <a:t>Effectiveness of algorithm usually linked to underlying data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8C3-5A36-3B43-9DA6-10C7DF52B0F7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ADT to represent time</a:t>
            </a:r>
          </a:p>
          <a:p>
            <a:pPr lvl="1"/>
            <a:r>
              <a:rPr lang="en-US" dirty="0" smtClean="0"/>
              <a:t>Data to be stored: hours, minutes, AM/PM, military</a:t>
            </a:r>
          </a:p>
          <a:p>
            <a:pPr lvl="1"/>
            <a:r>
              <a:rPr lang="en-US" dirty="0" smtClean="0"/>
              <a:t>Operations: set time, display time, advance time, compare times</a:t>
            </a:r>
            <a:endParaRPr lang="en-US" dirty="0"/>
          </a:p>
          <a:p>
            <a:r>
              <a:rPr lang="en-US" dirty="0" smtClean="0"/>
              <a:t>Will define ADT using C-style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Structure definition and prototypes on next slide</a:t>
            </a:r>
          </a:p>
          <a:p>
            <a:pPr lvl="1"/>
            <a:r>
              <a:rPr lang="en-US" dirty="0" smtClean="0"/>
              <a:t>Function definitions to be posted to website</a:t>
            </a:r>
            <a:endParaRPr lang="en-US" dirty="0" smtClean="0"/>
          </a:p>
          <a:p>
            <a:r>
              <a:rPr lang="en-US" dirty="0" smtClean="0"/>
              <a:t>Will re-define later using OOP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EC42-A9C5-6744-87ED-788222F2EA42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structure,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Time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unsigned hour,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   minute;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char </a:t>
            </a:r>
            <a:r>
              <a:rPr lang="en-US" dirty="0" err="1">
                <a:latin typeface="Courier New"/>
                <a:cs typeface="Courier New"/>
              </a:rPr>
              <a:t>AMorPM</a:t>
            </a:r>
            <a:r>
              <a:rPr lang="en-US" dirty="0">
                <a:latin typeface="Courier New"/>
                <a:cs typeface="Courier New"/>
              </a:rPr>
              <a:t>;        // 'A' or 'P'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unsigned </a:t>
            </a:r>
            <a:r>
              <a:rPr lang="en-US" dirty="0" err="1">
                <a:latin typeface="Courier New"/>
                <a:cs typeface="Courier New"/>
              </a:rPr>
              <a:t>milTime</a:t>
            </a:r>
            <a:r>
              <a:rPr lang="en-US" dirty="0">
                <a:latin typeface="Courier New"/>
                <a:cs typeface="Courier New"/>
              </a:rPr>
              <a:t>;   // military time equivalent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set(Time &amp;t, unsigned hours,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unsigned minutes, char AMPM);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display(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Time &amp;t, </a:t>
            </a:r>
            <a:r>
              <a:rPr lang="en-US" dirty="0" err="1" smtClean="0">
                <a:latin typeface="Courier New"/>
                <a:cs typeface="Courier New"/>
              </a:rPr>
              <a:t>ostream</a:t>
            </a:r>
            <a:r>
              <a:rPr lang="en-US" dirty="0" smtClean="0">
                <a:latin typeface="Courier New"/>
                <a:cs typeface="Courier New"/>
              </a:rPr>
              <a:t> &amp;out);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advance(Time &amp;t, unsigned hours,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		</a:t>
            </a:r>
            <a:r>
              <a:rPr lang="en-US" smtClean="0">
                <a:latin typeface="Courier New"/>
                <a:cs typeface="Courier New"/>
              </a:rPr>
              <a:t>	unsigned </a:t>
            </a:r>
            <a:r>
              <a:rPr lang="en-US" dirty="0" smtClean="0">
                <a:latin typeface="Courier New"/>
                <a:cs typeface="Courier New"/>
              </a:rPr>
              <a:t>minutes);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bool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lessThan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Time &amp;t1, 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Time &amp;t2);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D040-C77B-1249-9239-97ABF407B9CF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 smtClean="0">
                <a:ea typeface="+mj-ea"/>
              </a:rPr>
              <a:t>Classes, Objects, Member Functions and Data Members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Classes</a:t>
            </a:r>
            <a:r>
              <a:rPr lang="en-US" dirty="0" smtClean="0">
                <a:ea typeface="+mn-ea"/>
              </a:rPr>
              <a:t>: user-defined types</a:t>
            </a:r>
            <a:endParaRPr lang="en-US" dirty="0" smtClean="0">
              <a:solidFill>
                <a:srgbClr val="0000FF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Classes represent real concepts (e.g., car)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solidFill>
                  <a:srgbClr val="0000FF"/>
                </a:solidFill>
                <a:ea typeface="+mn-ea"/>
              </a:rPr>
              <a:t>Functions</a:t>
            </a:r>
            <a:r>
              <a:rPr lang="en-US" sz="2800" dirty="0" smtClean="0">
                <a:ea typeface="+mn-ea"/>
              </a:rPr>
              <a:t> describe mechanisms that perform tasks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Hide complex tasks from the user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Ex: driver can use gas pedal to accelerate without knowing how acceleration is performed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Must </a:t>
            </a:r>
            <a:r>
              <a:rPr lang="en-US" sz="2800" dirty="0" smtClean="0">
                <a:solidFill>
                  <a:srgbClr val="0000FF"/>
                </a:solidFill>
                <a:ea typeface="+mn-ea"/>
              </a:rPr>
              <a:t>define</a:t>
            </a:r>
            <a:r>
              <a:rPr lang="en-US" sz="2800" dirty="0" smtClean="0">
                <a:ea typeface="+mn-ea"/>
              </a:rPr>
              <a:t> classes before using them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Ex: a car must be designed and built before it can be driven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Many </a:t>
            </a:r>
            <a:r>
              <a:rPr lang="en-US" sz="2800" dirty="0" smtClean="0">
                <a:solidFill>
                  <a:srgbClr val="0000FF"/>
                </a:solidFill>
                <a:ea typeface="+mn-ea"/>
              </a:rPr>
              <a:t>objects</a:t>
            </a:r>
            <a:r>
              <a:rPr lang="en-US" sz="2800" dirty="0" smtClean="0">
                <a:ea typeface="+mn-ea"/>
              </a:rPr>
              <a:t> can be created from the same class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Object: instance of a particular type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In C++, </a:t>
            </a:r>
            <a:r>
              <a:rPr lang="en-US" sz="2400" u="sng" dirty="0" smtClean="0"/>
              <a:t>every</a:t>
            </a:r>
            <a:r>
              <a:rPr lang="en-US" sz="2400" dirty="0" smtClean="0"/>
              <a:t> data type comes from an object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Ex: many cars can be built from same specifications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786A98-1030-714E-A01A-92502F6C1011}" type="datetime1">
              <a:rPr lang="en-US" smtClean="0">
                <a:latin typeface="Garamond" charset="0"/>
              </a:rPr>
              <a:t>2/7/17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10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1FF56EF2-5F54-294E-94AB-8D1B7950A5D3}" type="slidenum">
              <a:rPr lang="en-US">
                <a:latin typeface="Garamond" charset="0"/>
              </a:rPr>
              <a:pPr algn="l"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5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and Classes: Similarities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the same syntax</a:t>
            </a:r>
          </a:p>
          <a:p>
            <a:r>
              <a:rPr lang="en-US" dirty="0" smtClean="0"/>
              <a:t>Both are used to model objects with multiple attributes  (characteristics) </a:t>
            </a:r>
          </a:p>
          <a:p>
            <a:pPr lvl="1"/>
            <a:r>
              <a:rPr lang="en-US" dirty="0" smtClean="0"/>
              <a:t>represented as data members </a:t>
            </a:r>
          </a:p>
          <a:p>
            <a:pPr lvl="1"/>
            <a:r>
              <a:rPr lang="en-US" dirty="0" smtClean="0"/>
              <a:t>also called fields … or …</a:t>
            </a:r>
          </a:p>
          <a:p>
            <a:pPr lvl="1"/>
            <a:r>
              <a:rPr lang="en-US" dirty="0" smtClean="0"/>
              <a:t>instance or attribute variables).  </a:t>
            </a:r>
          </a:p>
          <a:p>
            <a:r>
              <a:rPr lang="en-US" dirty="0" smtClean="0"/>
              <a:t>Thus, both are used to process non-homogeneous data sets.</a:t>
            </a:r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10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170B-F233-8941-97CA-F7C122E44F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F039-E83A-E549-8D42-ACF19A3B9B20}" type="datetime1">
              <a:rPr lang="en-US" smtClean="0"/>
              <a:t>2/7/17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3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11928</TotalTime>
  <Words>1490</Words>
  <Application>Microsoft Macintosh PowerPoint</Application>
  <PresentationFormat>On-screen Show (4:3)</PresentationFormat>
  <Paragraphs>291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EECE.3220 Data Structures</vt:lpstr>
      <vt:lpstr>Lecture outline</vt:lpstr>
      <vt:lpstr>Review: Worst case analysis: selection sort</vt:lpstr>
      <vt:lpstr>Review: selection sort (2)</vt:lpstr>
      <vt:lpstr>Review: Abstract data types (ADTs)</vt:lpstr>
      <vt:lpstr>Review: Time</vt:lpstr>
      <vt:lpstr>Time structure, prototypes</vt:lpstr>
      <vt:lpstr>Classes, Objects, Member Functions and Data Members</vt:lpstr>
      <vt:lpstr>Structs and Classes: Similarities</vt:lpstr>
      <vt:lpstr>Structs vs. Classes: Differences</vt:lpstr>
      <vt:lpstr>Advantages in C++: (structs and classes)</vt:lpstr>
      <vt:lpstr>Class Declaration</vt:lpstr>
      <vt:lpstr>Designing a Class</vt:lpstr>
      <vt:lpstr>Class implementation</vt:lpstr>
      <vt:lpstr>Data members</vt:lpstr>
      <vt:lpstr>Example: data members (GradeBook.h)</vt:lpstr>
      <vt:lpstr>Example: data members (GradeBook.cpp)</vt:lpstr>
      <vt:lpstr>Example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2647</cp:revision>
  <dcterms:created xsi:type="dcterms:W3CDTF">2006-04-03T05:03:01Z</dcterms:created>
  <dcterms:modified xsi:type="dcterms:W3CDTF">2017-02-08T10:20:00Z</dcterms:modified>
</cp:coreProperties>
</file>