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486" r:id="rId4"/>
    <p:sldId id="477" r:id="rId5"/>
    <p:sldId id="482" r:id="rId6"/>
    <p:sldId id="484" r:id="rId7"/>
    <p:sldId id="478" r:id="rId8"/>
    <p:sldId id="479" r:id="rId9"/>
    <p:sldId id="480" r:id="rId10"/>
    <p:sldId id="481" r:id="rId11"/>
    <p:sldId id="485" r:id="rId12"/>
    <p:sldId id="473" r:id="rId13"/>
    <p:sldId id="466" r:id="rId14"/>
    <p:sldId id="475" r:id="rId15"/>
    <p:sldId id="385" r:id="rId16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75" d="100"/>
          <a:sy n="75" d="100"/>
        </p:scale>
        <p:origin x="-204" y="4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71768FF-1FE3-CC4F-B794-75C14B910F6C}" type="slidenum">
              <a:rPr lang="en-US"/>
              <a:pPr eaLnBrk="1" hangingPunct="1"/>
              <a:t>5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9957F1-D514-014A-944A-4517ADB5BD0E}" type="datetime1">
              <a:rPr lang="en-US" smtClean="0"/>
              <a:t>2/15/2017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Exam 1 Preview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08C3D6-4A5F-2F4A-8E18-579DA74588A2}" type="datetime1">
              <a:rPr lang="en-US" smtClean="0"/>
              <a:t>2/15/2017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Exam 1 Preview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112519-CB86-3245-968B-6922D181B046}" type="datetime1">
              <a:rPr lang="en-US" smtClean="0"/>
              <a:t>2/15/2017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Exam 1 Preview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0DC5F6-92B8-DD41-AFFA-FAE00FF08771}" type="datetime1">
              <a:rPr lang="en-US" smtClean="0"/>
              <a:t>2/15/2017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Exam 1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91FEFF-9AB2-414D-A3F9-4968579D8B06}" type="datetime1">
              <a:rPr lang="en-US" smtClean="0"/>
              <a:t>2/15/2017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Exam 1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32E598-B2D1-D449-8AF6-524DB4D01055}" type="datetime1">
              <a:rPr lang="en-US" smtClean="0"/>
              <a:t>2/15/2017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Exam 1 Preview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AC039D-1BA8-FC46-A8EF-8DDECFEA35EE}" type="datetime1">
              <a:rPr lang="en-US" smtClean="0"/>
              <a:t>2/15/2017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Exam 1 Preview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84344-C789-6141-BF34-5E4FAEC77CEB}" type="datetime1">
              <a:rPr lang="en-US" smtClean="0"/>
              <a:t>2/15/2017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Exam 1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E481AB-E7F6-664B-A374-E64526E1B6E3}" type="datetime1">
              <a:rPr lang="en-US" smtClean="0"/>
              <a:t>2/15/2017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Exam 1 Preview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C742E1-B6CF-3F4D-A55C-2B8CC281A7B8}" type="datetime1">
              <a:rPr lang="en-US" smtClean="0"/>
              <a:t>2/15/2017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Exam 1 Preview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B4DE4A-7171-3341-B362-DF4DA906A30C}" type="datetime1">
              <a:rPr lang="en-US" smtClean="0"/>
              <a:t>2/15/2017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Exam 1 Preview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07AAF9-A739-0446-89A2-12156D589BFE}" type="datetime1">
              <a:rPr lang="en-US" smtClean="0"/>
              <a:t>2/15/2017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Exam 1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249E18-6E1D-1443-9B73-015258BF1A67}" type="datetime1">
              <a:rPr lang="en-US" smtClean="0"/>
              <a:t>2/15/2017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Exam 1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048C6410-6A27-D04F-9C64-21C35EABAB76}" type="datetime1">
              <a:rPr lang="en-US" smtClean="0"/>
              <a:t>2/15/2017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Data Structures: Exam 1 Preview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EECE.3220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Data Structures</a:t>
            </a:r>
            <a:endParaRPr lang="en-US" sz="4600" dirty="0">
              <a:latin typeface="Garamond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12: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Exam 1 Preview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Function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All examples below are function </a:t>
            </a:r>
            <a:r>
              <a:rPr lang="en-US" dirty="0" smtClean="0">
                <a:solidFill>
                  <a:srgbClr val="0000FF"/>
                </a:solidFill>
              </a:rPr>
              <a:t>prototypes</a:t>
            </a:r>
          </a:p>
          <a:p>
            <a:pPr lvl="1"/>
            <a:r>
              <a:rPr lang="en-US" dirty="0" smtClean="0"/>
              <a:t>Contain information about how to call function</a:t>
            </a:r>
          </a:p>
          <a:p>
            <a:pPr lvl="2"/>
            <a:r>
              <a:rPr lang="en-US" dirty="0" smtClean="0"/>
              <a:t>Return type, name, and argument list </a:t>
            </a:r>
          </a:p>
          <a:p>
            <a:pPr lvl="2"/>
            <a:r>
              <a:rPr lang="en-US" dirty="0" smtClean="0"/>
              <a:t>Only </a:t>
            </a:r>
            <a:r>
              <a:rPr lang="en-US" dirty="0" err="1" smtClean="0"/>
              <a:t>arg</a:t>
            </a:r>
            <a:r>
              <a:rPr lang="en-US" dirty="0" smtClean="0"/>
              <a:t> types required, but good practice to list names</a:t>
            </a:r>
          </a:p>
          <a:p>
            <a:pPr lvl="1"/>
            <a:r>
              <a:rPr lang="en-US" dirty="0" smtClean="0"/>
              <a:t>No details on operation of function (</a:t>
            </a:r>
            <a:r>
              <a:rPr lang="en-US" dirty="0" smtClean="0">
                <a:solidFill>
                  <a:srgbClr val="0000FF"/>
                </a:solidFill>
              </a:rPr>
              <a:t>definition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f1();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double f2(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x,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y);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void f3(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*p1,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*p2);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void f4(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&amp;r1,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&amp;r2);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f3()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arguments </a:t>
            </a:r>
            <a:r>
              <a:rPr lang="en-US" dirty="0" smtClean="0">
                <a:solidFill>
                  <a:srgbClr val="0000FF"/>
                </a:solidFill>
                <a:latin typeface="Arial"/>
                <a:cs typeface="Arial"/>
              </a:rPr>
              <a:t>passed by address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Explicit pointer—call requires addresses: </a:t>
            </a:r>
            <a:r>
              <a:rPr lang="en-US" dirty="0" smtClean="0">
                <a:latin typeface="Courier New"/>
                <a:cs typeface="Courier New"/>
              </a:rPr>
              <a:t>f3(&amp;x, &amp;y);</a:t>
            </a:r>
          </a:p>
          <a:p>
            <a:r>
              <a:rPr lang="en-US" dirty="0" smtClean="0">
                <a:latin typeface="Courier New"/>
                <a:cs typeface="Courier New"/>
              </a:rPr>
              <a:t>f4()</a:t>
            </a:r>
            <a:r>
              <a:rPr lang="en-US" dirty="0" smtClean="0">
                <a:latin typeface="Arial"/>
                <a:cs typeface="Arial"/>
              </a:rPr>
              <a:t>arguments </a:t>
            </a:r>
            <a:r>
              <a:rPr lang="en-US" dirty="0" smtClean="0">
                <a:solidFill>
                  <a:srgbClr val="0000FF"/>
                </a:solidFill>
                <a:latin typeface="Arial"/>
                <a:cs typeface="Arial"/>
              </a:rPr>
              <a:t>passed by reference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Aliases—call does not require addresses: </a:t>
            </a:r>
            <a:r>
              <a:rPr lang="en-US" dirty="0" smtClean="0">
                <a:latin typeface="Courier New"/>
                <a:cs typeface="Courier New"/>
              </a:rPr>
              <a:t>f4(x, y);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f4()</a:t>
            </a:r>
            <a:r>
              <a:rPr lang="en-US" dirty="0" smtClean="0">
                <a:latin typeface="Arial"/>
                <a:cs typeface="Arial"/>
              </a:rPr>
              <a:t> does have ability to modify input arguments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000D0-69B3-2543-874A-4493B413489D}" type="datetime1">
              <a:rPr lang="en-US" smtClean="0"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Exam 1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5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Algorithmic complexity</a:t>
            </a:r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Typically try to approximate worst-case computing time</a:t>
            </a:r>
          </a:p>
          <a:p>
            <a:r>
              <a:rPr lang="en-US" dirty="0" smtClean="0"/>
              <a:t>Measure time as T(n), function of n</a:t>
            </a:r>
          </a:p>
          <a:p>
            <a:pPr lvl="1"/>
            <a:r>
              <a:rPr lang="en-US" dirty="0" smtClean="0"/>
              <a:t>Count number of times each step in algorithm executes</a:t>
            </a:r>
          </a:p>
          <a:p>
            <a:r>
              <a:rPr lang="en-US" dirty="0" smtClean="0"/>
              <a:t>Use big O notation—O(f(n))—to express order of magnitude</a:t>
            </a:r>
          </a:p>
          <a:p>
            <a:pPr lvl="1"/>
            <a:r>
              <a:rPr lang="en-US" dirty="0" smtClean="0"/>
              <a:t>Choose slowest growing function that provides upper bound on execution time</a:t>
            </a:r>
          </a:p>
          <a:p>
            <a:pPr lvl="1"/>
            <a:r>
              <a:rPr lang="en-US" dirty="0" smtClean="0"/>
              <a:t>Look at largest exponent in T(n) term</a:t>
            </a:r>
          </a:p>
          <a:p>
            <a:pPr lvl="1"/>
            <a:r>
              <a:rPr lang="en-US" dirty="0" smtClean="0"/>
              <a:t>Ignore constants, multipliers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66769-939F-654F-9C3F-386221C498E8}" type="datetime1">
              <a:rPr lang="en-US" smtClean="0"/>
              <a:t>2/15/2017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Exam 1 Preview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CD92-6EE4-1F4B-96C7-1988FB638A3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6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Garamond" charset="0"/>
              </a:rPr>
              <a:t>Review: Classes</a:t>
            </a:r>
            <a:endParaRPr lang="en-US" dirty="0">
              <a:latin typeface="Garamond" charset="0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6412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0000FF"/>
                </a:solidFill>
                <a:ea typeface="+mn-ea"/>
                <a:cs typeface="+mn-cs"/>
              </a:rPr>
              <a:t>Classes</a:t>
            </a:r>
            <a:r>
              <a:rPr lang="en-US" dirty="0" smtClean="0">
                <a:ea typeface="+mn-ea"/>
                <a:cs typeface="+mn-cs"/>
              </a:rPr>
              <a:t> allow programmer to define their own types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00FF"/>
                </a:solidFill>
              </a:rPr>
              <a:t>Objects</a:t>
            </a:r>
            <a:r>
              <a:rPr lang="en-US" dirty="0" smtClean="0"/>
              <a:t>: instances of a class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Each class typically contains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00FF"/>
                </a:solidFill>
              </a:rPr>
              <a:t>Data members</a:t>
            </a:r>
            <a:r>
              <a:rPr lang="en-US" dirty="0" smtClean="0"/>
              <a:t>: attributes for each object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Each object has own copy of data members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00FF"/>
                </a:solidFill>
              </a:rPr>
              <a:t>Member functions</a:t>
            </a:r>
            <a:r>
              <a:rPr lang="en-US" dirty="0" smtClean="0"/>
              <a:t>: Tasks specific to class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Data/functions can be </a:t>
            </a:r>
            <a:r>
              <a:rPr lang="en-US" dirty="0" smtClean="0">
                <a:solidFill>
                  <a:srgbClr val="0000FF"/>
                </a:solidFill>
                <a:ea typeface="+mn-ea"/>
                <a:cs typeface="+mn-cs"/>
              </a:rPr>
              <a:t>public</a:t>
            </a:r>
            <a:r>
              <a:rPr lang="en-US" dirty="0" smtClean="0">
                <a:ea typeface="+mn-ea"/>
                <a:cs typeface="+mn-cs"/>
              </a:rPr>
              <a:t> or </a:t>
            </a:r>
            <a:r>
              <a:rPr lang="en-US" dirty="0" smtClean="0">
                <a:solidFill>
                  <a:srgbClr val="0000FF"/>
                </a:solidFill>
                <a:ea typeface="+mn-ea"/>
                <a:cs typeface="+mn-cs"/>
              </a:rPr>
              <a:t>private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Private members only accessible within member functions</a:t>
            </a:r>
          </a:p>
          <a:p>
            <a:pPr lvl="2">
              <a:buFont typeface="Wingdings" pitchFamily="2" charset="2"/>
              <a:buChar char="q"/>
              <a:defRPr/>
            </a:pPr>
            <a:r>
              <a:rPr lang="en-US" dirty="0" smtClean="0"/>
              <a:t>Often accessed through “set”, “get” functions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Private functions also known as </a:t>
            </a:r>
            <a:r>
              <a:rPr lang="en-US" dirty="0" smtClean="0">
                <a:solidFill>
                  <a:srgbClr val="0000FF"/>
                </a:solidFill>
              </a:rPr>
              <a:t>helper functions</a:t>
            </a:r>
          </a:p>
        </p:txBody>
      </p:sp>
      <p:sp>
        <p:nvSpPr>
          <p:cNvPr id="3277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2025980-C1AA-ED4A-A093-1FD83AE732D7}" type="datetime1">
              <a:rPr lang="en-US" sz="1200" smtClean="0">
                <a:latin typeface="Garamond" charset="0"/>
              </a:rPr>
              <a:t>2/15/2017</a:t>
            </a:fld>
            <a:endParaRPr lang="en-US" sz="1200">
              <a:latin typeface="Garamond" charset="0"/>
            </a:endParaRPr>
          </a:p>
        </p:txBody>
      </p:sp>
      <p:sp>
        <p:nvSpPr>
          <p:cNvPr id="92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Structures: Exam 1 Preview</a:t>
            </a:r>
            <a:endParaRPr lang="en-US"/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7971867-87BA-C349-9EDD-2188B95142AB}" type="slidenum">
              <a:rPr lang="en-US" sz="1200">
                <a:latin typeface="Garamond" charset="0"/>
              </a:rPr>
              <a:pPr eaLnBrk="1" hangingPunct="1"/>
              <a:t>12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4999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Exam 1 Preview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8B72-EE01-3F45-B232-FAD2FDEBB57F}" type="slidenum">
              <a:rPr lang="en-US"/>
              <a:pPr/>
              <a:t>13</a:t>
            </a:fld>
            <a:endParaRPr lang="en-US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Class </a:t>
            </a:r>
            <a:r>
              <a:rPr lang="en-US" dirty="0"/>
              <a:t>Declaration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Basic syntax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400" b="1" dirty="0">
                <a:solidFill>
                  <a:srgbClr val="3366FF"/>
                </a:solidFill>
                <a:latin typeface="Courier New" charset="0"/>
              </a:rPr>
              <a:t>class </a:t>
            </a:r>
            <a:r>
              <a:rPr lang="en-US" sz="2400" b="1" dirty="0" err="1">
                <a:solidFill>
                  <a:srgbClr val="3366FF"/>
                </a:solidFill>
                <a:latin typeface="Courier New" charset="0"/>
              </a:rPr>
              <a:t>ClassName</a:t>
            </a:r>
            <a:r>
              <a:rPr lang="en-US" sz="2400" b="1" dirty="0">
                <a:solidFill>
                  <a:srgbClr val="3366FF"/>
                </a:solidFill>
                <a:latin typeface="Courier New" charset="0"/>
              </a:rPr>
              <a:t/>
            </a:r>
            <a:br>
              <a:rPr lang="en-US" sz="2400" b="1" dirty="0">
                <a:solidFill>
                  <a:srgbClr val="3366FF"/>
                </a:solidFill>
                <a:latin typeface="Courier New" charset="0"/>
              </a:rPr>
            </a:br>
            <a:r>
              <a:rPr lang="en-US" sz="2400" b="1" dirty="0">
                <a:solidFill>
                  <a:srgbClr val="3366FF"/>
                </a:solidFill>
                <a:latin typeface="Courier New" charset="0"/>
              </a:rPr>
              <a:t>{</a:t>
            </a:r>
            <a:br>
              <a:rPr lang="en-US" sz="2400" b="1" dirty="0">
                <a:solidFill>
                  <a:srgbClr val="3366FF"/>
                </a:solidFill>
                <a:latin typeface="Courier New" charset="0"/>
              </a:rPr>
            </a:br>
            <a:r>
              <a:rPr lang="en-US" sz="2400" b="1" dirty="0">
                <a:solidFill>
                  <a:srgbClr val="3366FF"/>
                </a:solidFill>
                <a:latin typeface="Courier New" charset="0"/>
              </a:rPr>
              <a:t>	public:</a:t>
            </a:r>
            <a:br>
              <a:rPr lang="en-US" sz="2400" b="1" dirty="0">
                <a:solidFill>
                  <a:srgbClr val="3366FF"/>
                </a:solidFill>
                <a:latin typeface="Courier New" charset="0"/>
              </a:rPr>
            </a:br>
            <a:r>
              <a:rPr lang="en-US" sz="2400" b="1" dirty="0">
                <a:solidFill>
                  <a:srgbClr val="3366FF"/>
                </a:solidFill>
                <a:latin typeface="Courier New" charset="0"/>
              </a:rPr>
              <a:t>	   </a:t>
            </a:r>
            <a:r>
              <a:rPr lang="en-US" sz="2400" b="1" i="1" dirty="0">
                <a:solidFill>
                  <a:srgbClr val="3366FF"/>
                </a:solidFill>
                <a:latin typeface="Courier New" charset="0"/>
              </a:rPr>
              <a:t>Declarations of public members</a:t>
            </a:r>
            <a:br>
              <a:rPr lang="en-US" sz="2400" b="1" i="1" dirty="0">
                <a:solidFill>
                  <a:srgbClr val="3366FF"/>
                </a:solidFill>
                <a:latin typeface="Courier New" charset="0"/>
              </a:rPr>
            </a:br>
            <a:r>
              <a:rPr lang="en-US" sz="2400" b="1" dirty="0">
                <a:solidFill>
                  <a:srgbClr val="3366FF"/>
                </a:solidFill>
                <a:latin typeface="Courier New" charset="0"/>
              </a:rPr>
              <a:t>   private:</a:t>
            </a:r>
            <a:br>
              <a:rPr lang="en-US" sz="2400" b="1" dirty="0">
                <a:solidFill>
                  <a:srgbClr val="3366FF"/>
                </a:solidFill>
                <a:latin typeface="Courier New" charset="0"/>
              </a:rPr>
            </a:br>
            <a:r>
              <a:rPr lang="en-US" sz="2400" b="1" dirty="0">
                <a:solidFill>
                  <a:srgbClr val="3366FF"/>
                </a:solidFill>
                <a:latin typeface="Courier New" charset="0"/>
              </a:rPr>
              <a:t>	   </a:t>
            </a:r>
            <a:r>
              <a:rPr lang="en-US" sz="2400" b="1" i="1" dirty="0">
                <a:solidFill>
                  <a:srgbClr val="3366FF"/>
                </a:solidFill>
                <a:latin typeface="Courier New" charset="0"/>
              </a:rPr>
              <a:t>Declarations of private members</a:t>
            </a:r>
            <a:r>
              <a:rPr lang="en-US" sz="2400" b="1" dirty="0">
                <a:solidFill>
                  <a:srgbClr val="3366FF"/>
                </a:solidFill>
                <a:latin typeface="Courier New" charset="0"/>
              </a:rPr>
              <a:t/>
            </a:r>
            <a:br>
              <a:rPr lang="en-US" sz="2400" b="1" dirty="0">
                <a:solidFill>
                  <a:srgbClr val="3366FF"/>
                </a:solidFill>
                <a:latin typeface="Courier New" charset="0"/>
              </a:rPr>
            </a:br>
            <a:r>
              <a:rPr lang="en-US" sz="2400" b="1" dirty="0">
                <a:solidFill>
                  <a:srgbClr val="3366FF"/>
                </a:solidFill>
                <a:latin typeface="Courier New" charset="0"/>
              </a:rPr>
              <a:t>}</a:t>
            </a:r>
            <a:r>
              <a:rPr lang="en-US" sz="2400" b="1" dirty="0" smtClean="0">
                <a:solidFill>
                  <a:srgbClr val="3366FF"/>
                </a:solidFill>
                <a:latin typeface="Courier New" charset="0"/>
              </a:rPr>
              <a:t>;</a:t>
            </a:r>
          </a:p>
          <a:p>
            <a:endParaRPr lang="en-US" sz="2400" b="1" dirty="0">
              <a:solidFill>
                <a:srgbClr val="3366FF"/>
              </a:solidFill>
              <a:latin typeface="Courier New" charset="0"/>
            </a:endParaRPr>
          </a:p>
          <a:p>
            <a:r>
              <a:rPr lang="en-US" dirty="0" smtClean="0">
                <a:latin typeface="Arial"/>
                <a:cs typeface="Arial"/>
              </a:rPr>
              <a:t>Class definition in .h file</a:t>
            </a:r>
          </a:p>
          <a:p>
            <a:r>
              <a:rPr lang="en-US" dirty="0" smtClean="0">
                <a:latin typeface="Arial"/>
                <a:cs typeface="Arial"/>
              </a:rPr>
              <a:t>Function definitions in .</a:t>
            </a:r>
            <a:r>
              <a:rPr lang="en-US" dirty="0" err="1" smtClean="0">
                <a:latin typeface="Arial"/>
                <a:cs typeface="Arial"/>
              </a:rPr>
              <a:t>cpp</a:t>
            </a:r>
            <a:r>
              <a:rPr lang="en-US" dirty="0" smtClean="0">
                <a:latin typeface="Arial"/>
                <a:cs typeface="Arial"/>
              </a:rPr>
              <a:t> file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Must specify class name with definition:</a:t>
            </a:r>
          </a:p>
          <a:p>
            <a:pPr marL="344487" lvl="1" indent="0">
              <a:buNone/>
            </a:pP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ClassName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::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FunctionName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() { ... }</a:t>
            </a:r>
            <a:endParaRPr lang="en-US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38CCD-7497-D84A-8529-1666BED8FEE2}" type="datetime1">
              <a:rPr lang="en-US" smtClean="0"/>
              <a:t>2/15/2017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Constructors</a:t>
            </a:r>
            <a:endParaRPr lang="en-US" dirty="0">
              <a:latin typeface="Garamond" charset="0"/>
            </a:endParaRP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Functions </a:t>
            </a:r>
            <a:r>
              <a:rPr lang="en-US" dirty="0">
                <a:latin typeface="Arial" charset="0"/>
              </a:rPr>
              <a:t>used to initialize an </a:t>
            </a:r>
            <a:r>
              <a:rPr lang="en-US" dirty="0" smtClean="0">
                <a:latin typeface="Arial" charset="0"/>
              </a:rPr>
              <a:t>object’</a:t>
            </a:r>
            <a:r>
              <a:rPr lang="en-US" altLang="ja-JP" dirty="0" smtClean="0">
                <a:latin typeface="Arial" charset="0"/>
              </a:rPr>
              <a:t>s </a:t>
            </a:r>
            <a:r>
              <a:rPr lang="en-US" altLang="ja-JP" dirty="0">
                <a:latin typeface="Arial" charset="0"/>
              </a:rPr>
              <a:t>data when it is created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Must </a:t>
            </a:r>
            <a:r>
              <a:rPr lang="en-US" dirty="0">
                <a:latin typeface="Arial" charset="0"/>
              </a:rPr>
              <a:t>be defined with the same name as the </a:t>
            </a:r>
            <a:r>
              <a:rPr lang="en-US" dirty="0" smtClean="0">
                <a:latin typeface="Arial" charset="0"/>
              </a:rPr>
              <a:t>class:</a:t>
            </a:r>
          </a:p>
          <a:p>
            <a:pPr marL="344487" lvl="1" indent="0" eaLnBrk="1" hangingPunct="1">
              <a:buNone/>
            </a:pPr>
            <a:r>
              <a:rPr lang="en-US" dirty="0" smtClean="0">
                <a:latin typeface="Arial" charset="0"/>
              </a:rPr>
              <a:t>	e.g. </a:t>
            </a:r>
            <a:r>
              <a:rPr lang="en-US" b="1" dirty="0" err="1">
                <a:latin typeface="Courier New" charset="0"/>
                <a:cs typeface="Courier New" charset="0"/>
              </a:rPr>
              <a:t>GradeBook</a:t>
            </a:r>
            <a:r>
              <a:rPr lang="en-US" b="1" dirty="0">
                <a:latin typeface="Courier New" charset="0"/>
                <a:cs typeface="Courier New" charset="0"/>
              </a:rPr>
              <a:t>::</a:t>
            </a:r>
            <a:r>
              <a:rPr lang="en-US" b="1" dirty="0" err="1">
                <a:latin typeface="Courier New" charset="0"/>
                <a:cs typeface="Courier New" charset="0"/>
              </a:rPr>
              <a:t>GradeBook</a:t>
            </a:r>
            <a:r>
              <a:rPr lang="en-US" b="1" dirty="0">
                <a:latin typeface="Courier New" charset="0"/>
                <a:cs typeface="Courier New" charset="0"/>
              </a:rPr>
              <a:t>() </a:t>
            </a:r>
            <a:endParaRPr lang="en-US" dirty="0">
              <a:latin typeface="Arial" charset="0"/>
            </a:endParaRPr>
          </a:p>
          <a:p>
            <a:pPr lvl="1" eaLnBrk="1" hangingPunct="1"/>
            <a:r>
              <a:rPr lang="en-US" dirty="0" smtClean="0">
                <a:latin typeface="Arial" charset="0"/>
              </a:rPr>
              <a:t>No return type</a:t>
            </a:r>
            <a:endParaRPr lang="en-US" dirty="0">
              <a:latin typeface="Lucida Console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Default constructor has no parameters </a:t>
            </a:r>
          </a:p>
          <a:p>
            <a:pPr eaLnBrk="1" hangingPunct="1"/>
            <a:r>
              <a:rPr lang="en-US" dirty="0" smtClean="0">
                <a:latin typeface="Arial" charset="0"/>
              </a:rPr>
              <a:t>Parameterized constructor takes 1+ arguments</a:t>
            </a:r>
          </a:p>
          <a:p>
            <a:pPr eaLnBrk="1" hangingPunct="1"/>
            <a:r>
              <a:rPr lang="en-US" dirty="0" smtClean="0">
                <a:latin typeface="Arial" charset="0"/>
              </a:rPr>
              <a:t>Constructors often examples of overloaded functions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Functions with same name, different argument list</a:t>
            </a:r>
            <a:endParaRPr lang="en-US" dirty="0">
              <a:latin typeface="Arial" charset="0"/>
            </a:endParaRPr>
          </a:p>
        </p:txBody>
      </p:sp>
      <p:sp>
        <p:nvSpPr>
          <p:cNvPr id="3789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14A8776-BABC-BC48-B79F-7A7BFF5A045B}" type="datetime1">
              <a:rPr lang="en-US" sz="1200" smtClean="0">
                <a:latin typeface="Garamond" charset="0"/>
              </a:rPr>
              <a:t>2/15/2017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Exam 1 Preview</a:t>
            </a:r>
            <a:endParaRPr lang="en-US" altLang="en-US"/>
          </a:p>
        </p:txBody>
      </p:sp>
      <p:sp>
        <p:nvSpPr>
          <p:cNvPr id="378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1CC15F8-4377-5540-BD22-CD22ABD20F84}" type="slidenum">
              <a:rPr lang="en-US" sz="1200">
                <a:latin typeface="Garamond" charset="0"/>
              </a:rPr>
              <a:pPr eaLnBrk="1" hangingPunct="1"/>
              <a:t>14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28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time: Exam 1—</a:t>
            </a:r>
            <a:r>
              <a:rPr lang="en-US" b="1" u="sng" dirty="0" smtClean="0"/>
              <a:t>PLEASE BE ON TIME</a:t>
            </a:r>
            <a:endParaRPr lang="en-US" dirty="0" smtClean="0"/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/>
              <a:t>Program 2 due Tuesday, 2/21</a:t>
            </a:r>
          </a:p>
          <a:p>
            <a:pPr lvl="2"/>
            <a:r>
              <a:rPr lang="en-US" dirty="0"/>
              <a:t>10% bonus on initial score if submitted by today</a:t>
            </a:r>
          </a:p>
          <a:p>
            <a:pPr lvl="1"/>
            <a:r>
              <a:rPr lang="en-US" dirty="0"/>
              <a:t>Exam 1: Friday, 2/17</a:t>
            </a:r>
          </a:p>
          <a:p>
            <a:pPr lvl="2"/>
            <a:r>
              <a:rPr lang="en-US" dirty="0"/>
              <a:t>Will be allowed one double-sided 8.5” x 11” note sheet</a:t>
            </a:r>
          </a:p>
          <a:p>
            <a:pPr lvl="2"/>
            <a:r>
              <a:rPr lang="en-US" dirty="0"/>
              <a:t>No electronic devices</a:t>
            </a:r>
          </a:p>
          <a:p>
            <a:pPr lvl="1"/>
            <a:r>
              <a:rPr lang="en-US" dirty="0"/>
              <a:t>Next week: lecture Tuesday, not Monday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A5EF3D3-CC20-AE4C-858A-D1444E0A3A22}" type="datetime1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Data Structures: Exam 1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Program 2 due Tuesday, 2/21</a:t>
            </a:r>
          </a:p>
          <a:p>
            <a:pPr lvl="2"/>
            <a:r>
              <a:rPr lang="en-US" dirty="0" smtClean="0"/>
              <a:t>10% bonus on initial score if submitted by </a:t>
            </a:r>
            <a:r>
              <a:rPr lang="en-US" dirty="0" smtClean="0"/>
              <a:t>today</a:t>
            </a:r>
          </a:p>
          <a:p>
            <a:pPr lvl="2"/>
            <a:r>
              <a:rPr lang="en-US" dirty="0" smtClean="0"/>
              <a:t>May need CLOCKS_PER_SEC / (double), not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 smtClean="0"/>
              <a:t>Exam 1: Friday, 2/17</a:t>
            </a:r>
          </a:p>
          <a:p>
            <a:pPr lvl="2"/>
            <a:r>
              <a:rPr lang="en-US" dirty="0" smtClean="0"/>
              <a:t>Will be allowed one double-sided 8.5” x 11” note sheet</a:t>
            </a:r>
          </a:p>
          <a:p>
            <a:pPr lvl="2"/>
            <a:r>
              <a:rPr lang="en-US" dirty="0" smtClean="0"/>
              <a:t>No electronic devices</a:t>
            </a:r>
          </a:p>
          <a:p>
            <a:pPr lvl="1"/>
            <a:r>
              <a:rPr lang="en-US" dirty="0" smtClean="0"/>
              <a:t>Next week: lecture Tuesday, not Monday</a:t>
            </a:r>
          </a:p>
          <a:p>
            <a:r>
              <a:rPr lang="en-US" dirty="0" smtClean="0"/>
              <a:t>Today’s lecture: Exam 1 Preview</a:t>
            </a:r>
          </a:p>
          <a:p>
            <a:pPr lvl="1"/>
            <a:r>
              <a:rPr lang="en-US" dirty="0" smtClean="0"/>
              <a:t>General exam notes</a:t>
            </a:r>
          </a:p>
          <a:p>
            <a:pPr lvl="1"/>
            <a:r>
              <a:rPr lang="en-US" dirty="0" smtClean="0"/>
              <a:t>Review of material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5FB4C04-92C4-2B41-90C1-9B7D82C24EAE}" type="datetime1">
              <a:rPr lang="en-US" smtClean="0">
                <a:latin typeface="+mj-lt"/>
              </a:rPr>
              <a:t>2/15/2017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Data Structures: Exam 1 Preview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+mj-lt"/>
              </a:rPr>
              <a:pPr/>
              <a:t>2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 1 notes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Allowed one 8.5</a:t>
            </a:r>
            <a:r>
              <a:rPr lang="ja-JP" altLang="en-US" sz="2600" dirty="0">
                <a:latin typeface="Arial" charset="0"/>
              </a:rPr>
              <a:t>”</a:t>
            </a:r>
            <a:r>
              <a:rPr lang="en-US" sz="2600" dirty="0">
                <a:latin typeface="Arial" charset="0"/>
              </a:rPr>
              <a:t> x 11</a:t>
            </a:r>
            <a:r>
              <a:rPr lang="ja-JP" altLang="en-US" sz="2600" dirty="0">
                <a:latin typeface="Arial" charset="0"/>
              </a:rPr>
              <a:t>”</a:t>
            </a:r>
            <a:r>
              <a:rPr lang="en-US" sz="2600" dirty="0">
                <a:latin typeface="Arial" charset="0"/>
              </a:rPr>
              <a:t> double-sided sheet of notes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No other </a:t>
            </a:r>
            <a:r>
              <a:rPr lang="en-US" sz="2600" dirty="0" smtClean="0">
                <a:latin typeface="Arial" charset="0"/>
              </a:rPr>
              <a:t>notes, electronic </a:t>
            </a:r>
            <a:r>
              <a:rPr lang="en-US" sz="2600" dirty="0">
                <a:latin typeface="Arial" charset="0"/>
              </a:rPr>
              <a:t>devices (calculator</a:t>
            </a:r>
            <a:r>
              <a:rPr lang="en-US" sz="2600">
                <a:latin typeface="Arial" charset="0"/>
              </a:rPr>
              <a:t>, </a:t>
            </a:r>
            <a:r>
              <a:rPr lang="en-US" sz="2600" smtClean="0">
                <a:latin typeface="Arial" charset="0"/>
              </a:rPr>
              <a:t>phone)</a:t>
            </a:r>
            <a:endParaRPr lang="en-US" sz="26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Exam will last 50 minutes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We’ll </a:t>
            </a:r>
            <a:r>
              <a:rPr lang="en-US" sz="2200" dirty="0">
                <a:latin typeface="Arial" charset="0"/>
              </a:rPr>
              <a:t>start at </a:t>
            </a:r>
            <a:r>
              <a:rPr lang="en-US" sz="2200" dirty="0" smtClean="0">
                <a:latin typeface="Arial" charset="0"/>
              </a:rPr>
              <a:t>1:00—</a:t>
            </a:r>
            <a:r>
              <a:rPr lang="en-US" sz="2200" b="1" u="sng" dirty="0">
                <a:latin typeface="Arial" charset="0"/>
              </a:rPr>
              <a:t>please be on time!!</a:t>
            </a:r>
            <a:endParaRPr lang="en-US" sz="22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Covers all lectures through </a:t>
            </a:r>
            <a:r>
              <a:rPr lang="en-US" sz="2600" dirty="0" err="1" smtClean="0">
                <a:latin typeface="Arial" charset="0"/>
              </a:rPr>
              <a:t>Lec</a:t>
            </a:r>
            <a:r>
              <a:rPr lang="en-US" sz="2600" dirty="0" smtClean="0">
                <a:latin typeface="Arial" charset="0"/>
              </a:rPr>
              <a:t>. 11</a:t>
            </a:r>
          </a:p>
          <a:p>
            <a:pPr>
              <a:lnSpc>
                <a:spcPct val="90000"/>
              </a:lnSpc>
            </a:pPr>
            <a:r>
              <a:rPr lang="en-US" sz="2600" dirty="0" smtClean="0">
                <a:latin typeface="Arial" charset="0"/>
              </a:rPr>
              <a:t>No questions on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Basic C++ structure (namespaces, &lt;</a:t>
            </a:r>
            <a:r>
              <a:rPr lang="en-US" sz="2200" dirty="0" err="1" smtClean="0">
                <a:latin typeface="Arial" charset="0"/>
              </a:rPr>
              <a:t>iostream</a:t>
            </a:r>
            <a:r>
              <a:rPr lang="en-US" sz="2200" dirty="0" smtClean="0">
                <a:latin typeface="Arial" charset="0"/>
              </a:rPr>
              <a:t>&gt;, etc.)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File organization (.h/.</a:t>
            </a:r>
            <a:r>
              <a:rPr lang="en-US" sz="2200" dirty="0" err="1" smtClean="0">
                <a:latin typeface="Arial" charset="0"/>
              </a:rPr>
              <a:t>cpp</a:t>
            </a:r>
            <a:r>
              <a:rPr lang="en-US" sz="2200" dirty="0" smtClean="0">
                <a:latin typeface="Arial" charset="0"/>
              </a:rPr>
              <a:t> files for </a:t>
            </a:r>
            <a:r>
              <a:rPr lang="en-US" sz="2200" dirty="0" err="1" smtClean="0">
                <a:latin typeface="Arial" charset="0"/>
              </a:rPr>
              <a:t>structs</a:t>
            </a:r>
            <a:r>
              <a:rPr lang="en-US" sz="2200" dirty="0" smtClean="0">
                <a:latin typeface="Arial" charset="0"/>
              </a:rPr>
              <a:t>/classes)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Abstract data types</a:t>
            </a:r>
            <a:endParaRPr lang="en-US" sz="22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600" dirty="0" smtClean="0">
                <a:latin typeface="Arial" charset="0"/>
              </a:rPr>
              <a:t>Question types</a:t>
            </a:r>
            <a:endParaRPr lang="en-US" sz="26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M</a:t>
            </a:r>
            <a:r>
              <a:rPr lang="en-US" sz="2200" dirty="0" smtClean="0">
                <a:latin typeface="Arial" charset="0"/>
              </a:rPr>
              <a:t>ultiple choice </a:t>
            </a:r>
            <a:r>
              <a:rPr lang="en-US" sz="2200" i="1" dirty="0" smtClean="0">
                <a:solidFill>
                  <a:srgbClr val="FF0000"/>
                </a:solidFill>
                <a:latin typeface="Arial" charset="0"/>
              </a:rPr>
              <a:t>(classes)</a:t>
            </a:r>
            <a:endParaRPr lang="en-US" sz="22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Code reading </a:t>
            </a:r>
            <a:r>
              <a:rPr lang="en-US" sz="2200" i="1" dirty="0" smtClean="0">
                <a:solidFill>
                  <a:srgbClr val="FF0000"/>
                </a:solidFill>
                <a:latin typeface="Arial" charset="0"/>
              </a:rPr>
              <a:t>(input/output)</a:t>
            </a:r>
            <a:endParaRPr lang="en-US" sz="22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Problem solving </a:t>
            </a:r>
            <a:r>
              <a:rPr lang="en-US" sz="2200" i="1" dirty="0" smtClean="0">
                <a:solidFill>
                  <a:srgbClr val="FF0000"/>
                </a:solidFill>
                <a:latin typeface="Arial" charset="0"/>
              </a:rPr>
              <a:t>(algorithmic complexity)</a:t>
            </a:r>
            <a:endParaRPr lang="en-US" sz="2200" dirty="0" smtClean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C</a:t>
            </a:r>
            <a:r>
              <a:rPr lang="en-US" sz="2200" dirty="0" smtClean="0">
                <a:latin typeface="Arial" charset="0"/>
              </a:rPr>
              <a:t>ode </a:t>
            </a:r>
            <a:r>
              <a:rPr lang="en-US" sz="2200" dirty="0">
                <a:latin typeface="Arial" charset="0"/>
              </a:rPr>
              <a:t>writing (complete </a:t>
            </a:r>
            <a:r>
              <a:rPr lang="en-US" sz="2200" dirty="0" smtClean="0">
                <a:latin typeface="Arial" charset="0"/>
              </a:rPr>
              <a:t>1 of 2 parts</a:t>
            </a:r>
            <a:r>
              <a:rPr lang="en-US" sz="2200" dirty="0">
                <a:latin typeface="Arial" charset="0"/>
              </a:rPr>
              <a:t>; </a:t>
            </a:r>
            <a:r>
              <a:rPr lang="en-US" sz="2200" dirty="0" smtClean="0">
                <a:latin typeface="Arial" charset="0"/>
              </a:rPr>
              <a:t>both </a:t>
            </a:r>
            <a:r>
              <a:rPr lang="en-US" sz="2200" dirty="0">
                <a:latin typeface="Arial" charset="0"/>
              </a:rPr>
              <a:t>for extra credit</a:t>
            </a:r>
            <a:r>
              <a:rPr lang="en-US" sz="2200" dirty="0" smtClean="0">
                <a:latin typeface="Arial" charset="0"/>
              </a:rPr>
              <a:t>) </a:t>
            </a:r>
            <a:endParaRPr lang="en-US" sz="2200" dirty="0">
              <a:latin typeface="Arial" charset="0"/>
            </a:endParaRPr>
          </a:p>
          <a:p>
            <a:pPr marL="344487" lvl="1" indent="0">
              <a:lnSpc>
                <a:spcPct val="90000"/>
              </a:lnSpc>
              <a:buNone/>
            </a:pPr>
            <a:r>
              <a:rPr lang="en-US" sz="2200" i="1" dirty="0" smtClean="0">
                <a:solidFill>
                  <a:srgbClr val="FF0000"/>
                </a:solidFill>
                <a:latin typeface="Arial" charset="0"/>
              </a:rPr>
              <a:t>	(C-style structures, functions)</a:t>
            </a:r>
            <a:endParaRPr lang="en-US" sz="22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581DFB-95EA-6B47-A732-7C76005D6894}" type="datetime1">
              <a:rPr lang="en-US">
                <a:latin typeface="Garamond" charset="0"/>
              </a:rPr>
              <a:pPr eaLnBrk="1" hangingPunct="1"/>
              <a:t>2/15/2017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EEADEEE-1CBF-0D43-91EB-925F9AC4C867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58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Basic I/O</a:t>
            </a:r>
            <a:endParaRPr lang="en-US" dirty="0">
              <a:latin typeface="Garamond" charset="0"/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Output </a:t>
            </a:r>
            <a:r>
              <a:rPr lang="en-US" dirty="0">
                <a:latin typeface="Arial" charset="0"/>
              </a:rPr>
              <a:t>(</a:t>
            </a:r>
            <a:r>
              <a:rPr lang="en-US" dirty="0" err="1">
                <a:latin typeface="Courier New" charset="0"/>
                <a:cs typeface="Courier New" charset="0"/>
              </a:rPr>
              <a:t>cout</a:t>
            </a:r>
            <a:r>
              <a:rPr lang="en-US" dirty="0">
                <a:latin typeface="Arial" charset="0"/>
                <a:cs typeface="Courier New" charset="0"/>
              </a:rPr>
              <a:t>) </a:t>
            </a:r>
            <a:r>
              <a:rPr lang="en-US" dirty="0">
                <a:latin typeface="Arial" charset="0"/>
              </a:rPr>
              <a:t>streams</a:t>
            </a:r>
          </a:p>
          <a:p>
            <a:pPr lvl="1"/>
            <a:r>
              <a:rPr lang="en-US" dirty="0">
                <a:latin typeface="Arial" charset="0"/>
              </a:rPr>
              <a:t>Can output multiple values in same statement</a:t>
            </a:r>
          </a:p>
          <a:p>
            <a:pPr marL="671512" lvl="2" indent="0">
              <a:buNone/>
            </a:pPr>
            <a:r>
              <a:rPr lang="en-US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cout</a:t>
            </a:r>
            <a:r>
              <a:rPr lang="en-US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 &lt;&lt; </a:t>
            </a:r>
            <a:r>
              <a:rPr lang="en-US" dirty="0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"x= " </a:t>
            </a:r>
            <a:r>
              <a:rPr lang="en-US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&lt;&lt; x &lt;&lt; </a:t>
            </a:r>
            <a:r>
              <a:rPr lang="en-US" dirty="0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", </a:t>
            </a:r>
            <a:r>
              <a:rPr lang="en-US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y</a:t>
            </a:r>
            <a:r>
              <a:rPr lang="en-US" dirty="0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=" </a:t>
            </a:r>
            <a:r>
              <a:rPr lang="en-US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&lt;&lt; y &lt;&lt; </a:t>
            </a:r>
            <a:r>
              <a:rPr lang="en-US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endl</a:t>
            </a:r>
            <a:r>
              <a:rPr lang="en-US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;</a:t>
            </a:r>
          </a:p>
          <a:p>
            <a:pPr lvl="1"/>
            <a:r>
              <a:rPr lang="en-US" dirty="0" smtClean="0">
                <a:latin typeface="Arial" charset="0"/>
              </a:rPr>
              <a:t>Recall </a:t>
            </a:r>
            <a:r>
              <a:rPr lang="en-US" dirty="0" err="1" smtClean="0">
                <a:latin typeface="Courier New"/>
                <a:cs typeface="Courier New"/>
              </a:rPr>
              <a:t>endl</a:t>
            </a:r>
            <a:r>
              <a:rPr lang="en-US" dirty="0" smtClean="0">
                <a:latin typeface="Arial" charset="0"/>
              </a:rPr>
              <a:t> ≈ </a:t>
            </a:r>
            <a:r>
              <a:rPr lang="en-US" dirty="0" smtClean="0">
                <a:latin typeface="Courier New"/>
                <a:cs typeface="Courier New"/>
              </a:rPr>
              <a:t>'\n'</a:t>
            </a:r>
            <a:r>
              <a:rPr lang="en-US" dirty="0" smtClean="0">
                <a:latin typeface="Arial" charset="0"/>
              </a:rPr>
              <a:t> + flush output stream</a:t>
            </a:r>
          </a:p>
          <a:p>
            <a:r>
              <a:rPr lang="en-US" dirty="0" smtClean="0">
                <a:latin typeface="Arial" charset="0"/>
              </a:rPr>
              <a:t>Input </a:t>
            </a:r>
            <a:r>
              <a:rPr lang="en-US" dirty="0">
                <a:latin typeface="Arial" charset="0"/>
              </a:rPr>
              <a:t>(</a:t>
            </a:r>
            <a:r>
              <a:rPr lang="en-US" dirty="0" err="1">
                <a:latin typeface="Courier New" charset="0"/>
                <a:cs typeface="Courier New" charset="0"/>
              </a:rPr>
              <a:t>cin</a:t>
            </a:r>
            <a:r>
              <a:rPr lang="en-US" dirty="0">
                <a:latin typeface="Arial" charset="0"/>
              </a:rPr>
              <a:t>) streams</a:t>
            </a:r>
          </a:p>
          <a:p>
            <a:pPr lvl="1"/>
            <a:r>
              <a:rPr lang="en-US" dirty="0">
                <a:latin typeface="Arial" charset="0"/>
              </a:rPr>
              <a:t>Use </a:t>
            </a:r>
            <a:r>
              <a:rPr lang="en-US" dirty="0" err="1">
                <a:latin typeface="Courier New" charset="0"/>
                <a:cs typeface="Courier New" charset="0"/>
              </a:rPr>
              <a:t>cin</a:t>
            </a:r>
            <a:r>
              <a:rPr lang="en-US" dirty="0">
                <a:latin typeface="Arial" charset="0"/>
              </a:rPr>
              <a:t> to read values into variables</a:t>
            </a:r>
          </a:p>
          <a:p>
            <a:pPr lvl="2"/>
            <a:r>
              <a:rPr lang="en-US" dirty="0">
                <a:latin typeface="Arial" charset="0"/>
              </a:rPr>
              <a:t>E.g., </a:t>
            </a:r>
            <a:r>
              <a:rPr lang="en-US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cin</a:t>
            </a:r>
            <a:r>
              <a:rPr lang="en-US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 &gt;&gt; x;</a:t>
            </a:r>
          </a:p>
          <a:p>
            <a:pPr lvl="2"/>
            <a:r>
              <a:rPr lang="en-US" dirty="0">
                <a:latin typeface="Arial" charset="0"/>
              </a:rPr>
              <a:t>Skips whitespace characters</a:t>
            </a:r>
          </a:p>
          <a:p>
            <a:pPr lvl="2"/>
            <a:r>
              <a:rPr lang="en-US" dirty="0">
                <a:latin typeface="Arial" charset="0"/>
                <a:cs typeface="Courier New" charset="0"/>
              </a:rPr>
              <a:t>Can cause problems if input </a:t>
            </a:r>
            <a:r>
              <a:rPr lang="en-US" dirty="0" smtClean="0">
                <a:latin typeface="Arial" charset="0"/>
                <a:cs typeface="Courier New" charset="0"/>
              </a:rPr>
              <a:t>doesn’t </a:t>
            </a:r>
            <a:r>
              <a:rPr lang="en-US" dirty="0">
                <a:latin typeface="Arial" charset="0"/>
                <a:cs typeface="Courier New" charset="0"/>
              </a:rPr>
              <a:t>match variable type</a:t>
            </a:r>
          </a:p>
          <a:p>
            <a:pPr lvl="1"/>
            <a:endParaRPr lang="en-US" dirty="0">
              <a:latin typeface="Arial" charset="0"/>
              <a:cs typeface="Courier New" charset="0"/>
            </a:endParaRPr>
          </a:p>
          <a:p>
            <a:pPr lvl="2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9C1062A-B99E-FB4F-B678-FFC1FAEBAFF7}" type="datetime1">
              <a:rPr lang="en-US" smtClean="0">
                <a:latin typeface="Garamond" charset="0"/>
              </a:rPr>
              <a:t>2/15/2017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Exam 1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914DCA-7A7B-484E-9915-AF5A6D8D8B83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45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Garamond" charset="0"/>
              </a:rPr>
              <a:t>Review: Output manipulators</a:t>
            </a:r>
            <a:endParaRPr lang="en-US" dirty="0">
              <a:latin typeface="Lucida Console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/>
                <a:cs typeface="Courier New"/>
              </a:rPr>
              <a:t>setprecision</a:t>
            </a:r>
            <a:r>
              <a:rPr lang="en-US" dirty="0" smtClean="0">
                <a:latin typeface="Arial" charset="0"/>
              </a:rPr>
              <a:t>: change number </a:t>
            </a:r>
            <a:r>
              <a:rPr lang="en-US" dirty="0">
                <a:latin typeface="Arial" charset="0"/>
              </a:rPr>
              <a:t>of digits displayed to the right of the decimal point</a:t>
            </a:r>
          </a:p>
          <a:p>
            <a:pPr eaLnBrk="1" hangingPunct="1"/>
            <a:r>
              <a:rPr lang="en-US" dirty="0" smtClean="0">
                <a:latin typeface="Courier New"/>
                <a:cs typeface="Courier New"/>
              </a:rPr>
              <a:t>fixed</a:t>
            </a:r>
            <a:r>
              <a:rPr lang="en-US" dirty="0" smtClean="0">
                <a:latin typeface="Arial" charset="0"/>
              </a:rPr>
              <a:t>: fixed format (no scientific notation)</a:t>
            </a:r>
          </a:p>
          <a:p>
            <a:pPr eaLnBrk="1" hangingPunct="1"/>
            <a:r>
              <a:rPr lang="en-US" dirty="0" err="1" smtClean="0">
                <a:latin typeface="Courier New"/>
                <a:cs typeface="Courier New"/>
              </a:rPr>
              <a:t>showpoint</a:t>
            </a:r>
            <a:r>
              <a:rPr lang="en-US" dirty="0" smtClean="0">
                <a:latin typeface="Arial" charset="0"/>
              </a:rPr>
              <a:t>: force decimal point (and trailing zeros) to be shown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Default behavior (without </a:t>
            </a:r>
            <a:r>
              <a:rPr lang="en-US" dirty="0" err="1" smtClean="0">
                <a:latin typeface="Courier New"/>
                <a:cs typeface="Courier New"/>
              </a:rPr>
              <a:t>showpoint</a:t>
            </a:r>
            <a:r>
              <a:rPr lang="en-US" dirty="0" smtClean="0">
                <a:latin typeface="Arial" charset="0"/>
              </a:rPr>
              <a:t>) is to not show trailing zeros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Default precision (with </a:t>
            </a:r>
            <a:r>
              <a:rPr lang="en-US" dirty="0" err="1" smtClean="0">
                <a:latin typeface="Courier New"/>
                <a:cs typeface="Courier New"/>
              </a:rPr>
              <a:t>showpoint</a:t>
            </a:r>
            <a:r>
              <a:rPr lang="en-US" dirty="0" smtClean="0">
                <a:latin typeface="Arial" charset="0"/>
              </a:rPr>
              <a:t>) is 6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Reset with </a:t>
            </a:r>
            <a:r>
              <a:rPr lang="en-US" dirty="0" err="1" smtClean="0">
                <a:latin typeface="Courier New"/>
                <a:cs typeface="Courier New"/>
              </a:rPr>
              <a:t>noshowpoint</a:t>
            </a:r>
            <a:endParaRPr lang="en-US" dirty="0" smtClean="0">
              <a:latin typeface="Courier New"/>
              <a:cs typeface="Courier New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410F2B8-9808-A34C-8183-646B24CF8203}" type="datetime1">
              <a:rPr lang="en-US" smtClean="0">
                <a:latin typeface="Garamond" charset="0"/>
              </a:rPr>
              <a:t>2/15/2017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Exam 1 Preview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fld id="{FDD712AE-C103-9D4C-9832-D90BD037D4F7}" type="slidenum">
              <a:rPr lang="en-US">
                <a:latin typeface="Garamond" charset="0"/>
              </a:rPr>
              <a:pPr algn="l" eaLnBrk="1" hangingPunct="1"/>
              <a:t>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8947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Characters </a:t>
            </a:r>
            <a:r>
              <a:rPr lang="en-US" dirty="0">
                <a:latin typeface="Garamond" charset="0"/>
              </a:rPr>
              <a:t>and </a:t>
            </a:r>
            <a:r>
              <a:rPr lang="en-US" dirty="0" smtClean="0">
                <a:latin typeface="Garamond" charset="0"/>
              </a:rPr>
              <a:t>input</a:t>
            </a:r>
            <a:endParaRPr lang="en-US" dirty="0">
              <a:latin typeface="Garamond" charset="0"/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/>
              <a:t>Input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/>
              <a:t>) streams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/>
              <a:t> to read values into variables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E.g.,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&gt;&gt; x;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Skips whitespace characters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Input value must be compatible with type of x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Reading n characters: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cin.get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(buffer, n);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Reading 1 character: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cin.get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Reading an entire line (at most m characters):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cin.getline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(buffer, m)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cs typeface="Courier New" pitchFamily="49" charset="0"/>
              </a:rPr>
              <a:t>May need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cin.ignore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(x)</a:t>
            </a:r>
            <a:r>
              <a:rPr lang="en-US" dirty="0">
                <a:cs typeface="Courier New" pitchFamily="49" charset="0"/>
              </a:rPr>
              <a:t> to skip characters</a:t>
            </a:r>
            <a:endParaRPr lang="en-US" dirty="0">
              <a:latin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23E44C6-FFBE-0F43-B98E-D9FB4CC89963}" type="datetime1">
              <a:rPr lang="en-US" smtClean="0">
                <a:latin typeface="Garamond" charset="0"/>
              </a:rPr>
              <a:t>2/15/2017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Exam 1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6C66216-7C7D-A141-900E-273DF114EE21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00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Structures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100" dirty="0">
                <a:latin typeface="Arial" charset="0"/>
              </a:rPr>
              <a:t>User-defined </a:t>
            </a:r>
            <a:r>
              <a:rPr lang="en-US" sz="2100" dirty="0" smtClean="0">
                <a:latin typeface="Arial" charset="0"/>
              </a:rPr>
              <a:t>collections of data; </a:t>
            </a:r>
            <a:r>
              <a:rPr lang="en-US" sz="2100" dirty="0">
                <a:latin typeface="Arial" charset="0"/>
              </a:rPr>
              <a:t>e</a:t>
            </a:r>
            <a:r>
              <a:rPr lang="en-US" sz="2100" dirty="0">
                <a:latin typeface="Arial" charset="0"/>
                <a:cs typeface="Courier New" charset="0"/>
              </a:rPr>
              <a:t>xample:</a:t>
            </a:r>
          </a:p>
          <a:p>
            <a:pPr>
              <a:lnSpc>
                <a:spcPct val="80000"/>
              </a:lnSpc>
              <a:buNone/>
            </a:pPr>
            <a:r>
              <a:rPr lang="en-US" sz="2100" dirty="0">
                <a:latin typeface="Arial" charset="0"/>
                <a:cs typeface="Courier New" charset="0"/>
              </a:rPr>
              <a:t>		</a:t>
            </a:r>
            <a:r>
              <a:rPr lang="en-US" sz="2100" dirty="0" err="1" smtClean="0">
                <a:latin typeface="Courier New" charset="0"/>
                <a:cs typeface="Courier New" charset="0"/>
              </a:rPr>
              <a:t>struct</a:t>
            </a:r>
            <a:r>
              <a:rPr lang="en-US" sz="2100" dirty="0" smtClean="0">
                <a:latin typeface="Courier New" charset="0"/>
                <a:cs typeface="Courier New" charset="0"/>
              </a:rPr>
              <a:t> </a:t>
            </a:r>
            <a:r>
              <a:rPr lang="en-US" sz="2100" dirty="0" err="1" smtClean="0">
                <a:latin typeface="Courier New" charset="0"/>
                <a:cs typeface="Courier New" charset="0"/>
              </a:rPr>
              <a:t>StudentInfo</a:t>
            </a:r>
            <a:r>
              <a:rPr lang="en-US" sz="2100" dirty="0" smtClean="0">
                <a:latin typeface="Courier New" charset="0"/>
                <a:cs typeface="Courier New" charset="0"/>
              </a:rPr>
              <a:t> {</a:t>
            </a:r>
            <a:endParaRPr lang="en-US" sz="2100" dirty="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100" dirty="0">
                <a:latin typeface="Courier New" charset="0"/>
                <a:cs typeface="Courier New" charset="0"/>
              </a:rPr>
              <a:t>			char first[50];</a:t>
            </a:r>
          </a:p>
          <a:p>
            <a:pPr>
              <a:lnSpc>
                <a:spcPct val="80000"/>
              </a:lnSpc>
              <a:buNone/>
            </a:pPr>
            <a:r>
              <a:rPr lang="en-US" sz="2100" dirty="0">
                <a:latin typeface="Courier New" charset="0"/>
                <a:cs typeface="Courier New" charset="0"/>
              </a:rPr>
              <a:t>			char middle;</a:t>
            </a:r>
          </a:p>
          <a:p>
            <a:pPr>
              <a:lnSpc>
                <a:spcPct val="80000"/>
              </a:lnSpc>
              <a:buNone/>
            </a:pPr>
            <a:r>
              <a:rPr lang="en-US" sz="2100" dirty="0">
                <a:latin typeface="Courier New" charset="0"/>
                <a:cs typeface="Courier New" charset="0"/>
              </a:rPr>
              <a:t>			char last[50];</a:t>
            </a:r>
          </a:p>
          <a:p>
            <a:pPr>
              <a:lnSpc>
                <a:spcPct val="80000"/>
              </a:lnSpc>
              <a:buNone/>
            </a:pPr>
            <a:r>
              <a:rPr lang="en-US" sz="2100" dirty="0">
                <a:latin typeface="Courier New" charset="0"/>
                <a:cs typeface="Courier New" charset="0"/>
              </a:rPr>
              <a:t>			unsigned </a:t>
            </a:r>
            <a:r>
              <a:rPr lang="en-US" sz="2100" dirty="0" err="1">
                <a:latin typeface="Courier New" charset="0"/>
                <a:cs typeface="Courier New" charset="0"/>
              </a:rPr>
              <a:t>int</a:t>
            </a:r>
            <a:r>
              <a:rPr lang="en-US" sz="2100" dirty="0">
                <a:latin typeface="Courier New" charset="0"/>
                <a:cs typeface="Courier New" charset="0"/>
              </a:rPr>
              <a:t> ID;</a:t>
            </a:r>
          </a:p>
          <a:p>
            <a:pPr>
              <a:lnSpc>
                <a:spcPct val="80000"/>
              </a:lnSpc>
              <a:buNone/>
            </a:pPr>
            <a:r>
              <a:rPr lang="en-US" sz="2100" dirty="0">
                <a:latin typeface="Courier New" charset="0"/>
                <a:cs typeface="Courier New" charset="0"/>
              </a:rPr>
              <a:t>			double GPA;</a:t>
            </a:r>
          </a:p>
          <a:p>
            <a:pPr>
              <a:lnSpc>
                <a:spcPct val="80000"/>
              </a:lnSpc>
              <a:buNone/>
            </a:pPr>
            <a:r>
              <a:rPr lang="en-US" sz="2100" dirty="0">
                <a:latin typeface="Courier New" charset="0"/>
                <a:cs typeface="Courier New" charset="0"/>
              </a:rPr>
              <a:t>		</a:t>
            </a:r>
            <a:r>
              <a:rPr lang="en-US" sz="2100" dirty="0" smtClean="0">
                <a:latin typeface="Courier New" charset="0"/>
                <a:cs typeface="Courier New" charset="0"/>
              </a:rPr>
              <a:t>};</a:t>
            </a:r>
          </a:p>
          <a:p>
            <a:pPr>
              <a:lnSpc>
                <a:spcPct val="80000"/>
              </a:lnSpc>
            </a:pPr>
            <a:r>
              <a:rPr lang="en-US" sz="2100" dirty="0" smtClean="0">
                <a:latin typeface="Arial" charset="0"/>
                <a:cs typeface="Courier New" charset="0"/>
              </a:rPr>
              <a:t>Can define variables of that type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>
                <a:latin typeface="Arial" charset="0"/>
                <a:cs typeface="Courier New" charset="0"/>
              </a:rPr>
              <a:t>Scalar</a:t>
            </a:r>
            <a:r>
              <a:rPr lang="en-US" sz="1800" dirty="0">
                <a:latin typeface="Arial" charset="0"/>
                <a:cs typeface="Courier New" charset="0"/>
              </a:rPr>
              <a:t>: </a:t>
            </a:r>
            <a:r>
              <a:rPr lang="en-US" sz="18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 sz="1800" dirty="0">
                <a:latin typeface="Courier New" charset="0"/>
                <a:cs typeface="Courier New" charset="0"/>
              </a:rPr>
              <a:t> student1;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Arial" charset="0"/>
                <a:cs typeface="Courier New" charset="0"/>
              </a:rPr>
              <a:t>Array: </a:t>
            </a:r>
            <a:r>
              <a:rPr lang="en-US" sz="18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 sz="1800" dirty="0">
                <a:latin typeface="Courier New" charset="0"/>
                <a:cs typeface="Courier New" charset="0"/>
              </a:rPr>
              <a:t> </a:t>
            </a:r>
            <a:r>
              <a:rPr lang="en-US" sz="1800" dirty="0" err="1">
                <a:latin typeface="Courier New" charset="0"/>
                <a:cs typeface="Courier New" charset="0"/>
              </a:rPr>
              <a:t>classList</a:t>
            </a:r>
            <a:r>
              <a:rPr lang="en-US" sz="1800" dirty="0">
                <a:latin typeface="Courier New" charset="0"/>
                <a:cs typeface="Courier New" charset="0"/>
              </a:rPr>
              <a:t>[10];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Arial" charset="0"/>
                <a:cs typeface="Courier New" charset="0"/>
              </a:rPr>
              <a:t>Pointer: </a:t>
            </a:r>
            <a:r>
              <a:rPr lang="en-US" sz="18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 sz="1800" dirty="0">
                <a:latin typeface="Courier New" charset="0"/>
                <a:cs typeface="Courier New" charset="0"/>
              </a:rPr>
              <a:t> *</a:t>
            </a:r>
            <a:r>
              <a:rPr lang="en-US" sz="1800" dirty="0" err="1">
                <a:latin typeface="Courier New" charset="0"/>
                <a:cs typeface="Courier New" charset="0"/>
              </a:rPr>
              <a:t>sPtr</a:t>
            </a:r>
            <a:r>
              <a:rPr lang="en-US" sz="1800" dirty="0">
                <a:latin typeface="Courier New" charset="0"/>
                <a:cs typeface="Courier New" charset="0"/>
              </a:rPr>
              <a:t>;</a:t>
            </a:r>
            <a:r>
              <a:rPr lang="en-US" sz="1800" dirty="0">
                <a:latin typeface="Arial" charset="0"/>
                <a:cs typeface="Courier New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2100" dirty="0">
                <a:latin typeface="Arial" charset="0"/>
                <a:cs typeface="Courier New" charset="0"/>
              </a:rPr>
              <a:t>Access members using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Arial" charset="0"/>
                <a:cs typeface="Courier New" charset="0"/>
              </a:rPr>
              <a:t>Dot operator: </a:t>
            </a:r>
            <a:r>
              <a:rPr lang="en-US" sz="1800" dirty="0">
                <a:latin typeface="Courier New" charset="0"/>
                <a:cs typeface="Courier New" charset="0"/>
              </a:rPr>
              <a:t>student1.middle = </a:t>
            </a:r>
            <a:r>
              <a:rPr lang="ja-JP" altLang="en-US" sz="1800" dirty="0">
                <a:latin typeface="Courier New" charset="0"/>
                <a:cs typeface="Courier New" charset="0"/>
              </a:rPr>
              <a:t>‘</a:t>
            </a:r>
            <a:r>
              <a:rPr lang="en-US" altLang="ja-JP" sz="1800" dirty="0">
                <a:latin typeface="Courier New" charset="0"/>
                <a:cs typeface="Courier New" charset="0"/>
              </a:rPr>
              <a:t>J</a:t>
            </a:r>
            <a:r>
              <a:rPr lang="ja-JP" altLang="en-US" sz="1800" dirty="0">
                <a:latin typeface="Courier New" charset="0"/>
                <a:cs typeface="Courier New" charset="0"/>
              </a:rPr>
              <a:t>’</a:t>
            </a:r>
            <a:r>
              <a:rPr lang="en-US" altLang="ja-JP" sz="1800" dirty="0">
                <a:latin typeface="Courier New" charset="0"/>
                <a:cs typeface="Courier New" charset="0"/>
              </a:rPr>
              <a:t>;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Arial" charset="0"/>
                <a:cs typeface="Courier New" charset="0"/>
              </a:rPr>
              <a:t>Arrow (if pointers): </a:t>
            </a:r>
            <a:r>
              <a:rPr lang="en-US" sz="1800" dirty="0" err="1">
                <a:latin typeface="Courier New" charset="0"/>
                <a:cs typeface="Courier New" charset="0"/>
              </a:rPr>
              <a:t>sPtr</a:t>
            </a:r>
            <a:r>
              <a:rPr lang="en-US" sz="1800" dirty="0">
                <a:latin typeface="Courier New" charset="0"/>
                <a:cs typeface="Courier New" charset="0"/>
              </a:rPr>
              <a:t>-&gt;GPA = 3.5;</a:t>
            </a:r>
          </a:p>
          <a:p>
            <a:pPr>
              <a:lnSpc>
                <a:spcPct val="80000"/>
              </a:lnSpc>
            </a:pPr>
            <a:r>
              <a:rPr lang="en-US" sz="2100" dirty="0" smtClean="0">
                <a:latin typeface="Arial" charset="0"/>
                <a:cs typeface="Courier New" charset="0"/>
              </a:rPr>
              <a:t>Passed </a:t>
            </a:r>
            <a:r>
              <a:rPr lang="en-US" sz="2100" dirty="0">
                <a:latin typeface="Arial" charset="0"/>
                <a:cs typeface="Courier New" charset="0"/>
              </a:rPr>
              <a:t>to functions by address </a:t>
            </a:r>
            <a:r>
              <a:rPr lang="en-US" sz="2100" smtClean="0">
                <a:latin typeface="Arial" charset="0"/>
                <a:cs typeface="Courier New" charset="0"/>
              </a:rPr>
              <a:t>or </a:t>
            </a:r>
            <a:r>
              <a:rPr lang="en-US" sz="2100" smtClean="0">
                <a:solidFill>
                  <a:srgbClr val="0000FF"/>
                </a:solidFill>
                <a:latin typeface="Arial" charset="0"/>
                <a:cs typeface="Courier New" charset="0"/>
              </a:rPr>
              <a:t>reference</a:t>
            </a:r>
            <a:endParaRPr lang="en-US" sz="2100" dirty="0">
              <a:latin typeface="Arial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9C29-F819-ED42-8F99-C7C94F3F800D}" type="datetime1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Exam 1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7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Nested </a:t>
            </a:r>
            <a:r>
              <a:rPr lang="en-US" dirty="0">
                <a:latin typeface="Garamond" charset="0"/>
              </a:rPr>
              <a:t>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dirty="0" smtClean="0"/>
              <a:t>Structures can contain other structures: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err="1" smtClean="0">
                <a:latin typeface="Courier New" charset="0"/>
                <a:cs typeface="Courier New" charset="0"/>
              </a:rPr>
              <a:t>struct</a:t>
            </a:r>
            <a:r>
              <a:rPr lang="en-US" dirty="0" smtClean="0">
                <a:latin typeface="Courier New" charset="0"/>
                <a:cs typeface="Courier New" charset="0"/>
              </a:rPr>
              <a:t> Name {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	char first[50];	// First name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	char middle;		// Middle initial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	char last[50];		// Last name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};</a:t>
            </a:r>
          </a:p>
          <a:p>
            <a:pPr marL="344487" lvl="1" indent="0">
              <a:buFont typeface="Wingdings" charset="0"/>
              <a:buNone/>
              <a:defRPr/>
            </a:pPr>
            <a:endParaRPr lang="en-US" dirty="0" smtClean="0">
              <a:latin typeface="Courier New"/>
              <a:cs typeface="Courier New"/>
            </a:endParaRP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 err="1" smtClean="0">
                <a:latin typeface="Courier New"/>
                <a:cs typeface="Courier New"/>
              </a:rPr>
              <a:t>struct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SINew</a:t>
            </a:r>
            <a:r>
              <a:rPr lang="en-US" dirty="0" smtClean="0">
                <a:latin typeface="Courier New"/>
                <a:cs typeface="Courier New"/>
              </a:rPr>
              <a:t> {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Name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sname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;		// Student name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unsigned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ID;	// ID #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double GPA;		// Grade point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 smtClean="0">
                <a:latin typeface="Courier New"/>
                <a:cs typeface="Courier New"/>
              </a:rPr>
              <a:t>};</a:t>
            </a:r>
          </a:p>
          <a:p>
            <a:pPr>
              <a:defRPr/>
            </a:pPr>
            <a:endParaRPr lang="en-US" dirty="0" smtClean="0">
              <a:cs typeface="Arial"/>
            </a:endParaRPr>
          </a:p>
          <a:p>
            <a:pPr>
              <a:defRPr/>
            </a:pPr>
            <a:r>
              <a:rPr lang="en-US" dirty="0" smtClean="0">
                <a:cs typeface="Arial"/>
              </a:rPr>
              <a:t>Will need multiple dot operators to access field within nested structure</a:t>
            </a:r>
          </a:p>
          <a:p>
            <a:pPr lvl="1">
              <a:defRPr/>
            </a:pPr>
            <a:r>
              <a:rPr lang="en-US" dirty="0" smtClean="0">
                <a:cs typeface="Arial"/>
              </a:rPr>
              <a:t>Given </a:t>
            </a:r>
            <a:r>
              <a:rPr lang="en-US" dirty="0" err="1" smtClean="0">
                <a:latin typeface="Courier New"/>
                <a:cs typeface="Courier New"/>
              </a:rPr>
              <a:t>SINew</a:t>
            </a:r>
            <a:r>
              <a:rPr lang="en-US" dirty="0" smtClean="0">
                <a:latin typeface="Courier New"/>
                <a:cs typeface="Courier New"/>
              </a:rPr>
              <a:t> s1;</a:t>
            </a:r>
          </a:p>
          <a:p>
            <a:pPr lvl="1">
              <a:defRPr/>
            </a:pPr>
            <a:r>
              <a:rPr lang="en-US" dirty="0" smtClean="0">
                <a:latin typeface="Courier New"/>
                <a:cs typeface="Courier New"/>
              </a:rPr>
              <a:t>s1.sname </a:t>
            </a:r>
            <a:r>
              <a:rPr lang="en-US" dirty="0" smtClean="0">
                <a:cs typeface="Arial"/>
                <a:sym typeface="Wingdings"/>
              </a:rPr>
              <a:t> Name structure within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s1</a:t>
            </a:r>
          </a:p>
          <a:p>
            <a:pPr lvl="1">
              <a:defRPr/>
            </a:pPr>
            <a:r>
              <a:rPr lang="en-US" dirty="0" smtClean="0">
                <a:latin typeface="Courier New"/>
                <a:cs typeface="Courier New"/>
                <a:sym typeface="Wingdings"/>
              </a:rPr>
              <a:t>s1.sname.middle </a:t>
            </a:r>
            <a:r>
              <a:rPr lang="en-US" dirty="0" smtClean="0">
                <a:cs typeface="Arial"/>
                <a:sym typeface="Wingdings"/>
              </a:rPr>
              <a:t> middle initial of name within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s1</a:t>
            </a:r>
            <a:endParaRPr lang="en-US" dirty="0" smtClean="0">
              <a:latin typeface="Courier New"/>
              <a:cs typeface="Courier New"/>
            </a:endParaRPr>
          </a:p>
          <a:p>
            <a:pPr lvl="1">
              <a:defRPr/>
            </a:pPr>
            <a:endParaRPr lang="en-US" dirty="0" smtClean="0">
              <a:cs typeface="Arial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C8FD411-4324-0F48-B81B-02972C69F02F}" type="datetime1">
              <a:rPr lang="en-US" sz="1200" smtClean="0">
                <a:latin typeface="Garamond" charset="0"/>
              </a:rPr>
              <a:t>2/15/2017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Exam 1 Preview</a:t>
            </a:r>
            <a:endParaRPr lang="en-US" altLang="en-US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69AEB7B-35F2-E541-A4F2-1D67BEF5BC8F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57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Functions</a:t>
            </a:r>
            <a:endParaRPr lang="en-US" dirty="0"/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Used to break programs into smaller pieces</a:t>
            </a:r>
          </a:p>
          <a:p>
            <a:pPr lvl="1"/>
            <a:r>
              <a:rPr lang="en-US" dirty="0" smtClean="0"/>
              <a:t>Useful when code sequences repeated</a:t>
            </a:r>
          </a:p>
          <a:p>
            <a:r>
              <a:rPr lang="en-US" dirty="0" smtClean="0"/>
              <a:t>Functions have:</a:t>
            </a:r>
          </a:p>
          <a:p>
            <a:pPr lvl="1"/>
            <a:r>
              <a:rPr lang="en-US" dirty="0" smtClean="0"/>
              <a:t>An optional</a:t>
            </a:r>
            <a:r>
              <a:rPr lang="en-US" dirty="0" smtClean="0">
                <a:solidFill>
                  <a:srgbClr val="0000FF"/>
                </a:solidFill>
              </a:rPr>
              <a:t> return value</a:t>
            </a:r>
          </a:p>
          <a:p>
            <a:pPr lvl="1"/>
            <a:r>
              <a:rPr lang="en-US" dirty="0" smtClean="0"/>
              <a:t>A name</a:t>
            </a:r>
          </a:p>
          <a:p>
            <a:pPr lvl="1"/>
            <a:r>
              <a:rPr lang="en-US" dirty="0" smtClean="0"/>
              <a:t>Optional </a:t>
            </a:r>
            <a:r>
              <a:rPr lang="en-US" dirty="0" smtClean="0">
                <a:solidFill>
                  <a:srgbClr val="0000FF"/>
                </a:solidFill>
              </a:rPr>
              <a:t>arguments</a:t>
            </a:r>
          </a:p>
          <a:p>
            <a:r>
              <a:rPr lang="en-US" dirty="0" smtClean="0"/>
              <a:t>Must be </a:t>
            </a:r>
            <a:r>
              <a:rPr lang="en-US" dirty="0" smtClean="0">
                <a:solidFill>
                  <a:srgbClr val="0000FF"/>
                </a:solidFill>
              </a:rPr>
              <a:t>prototyped</a:t>
            </a:r>
            <a:r>
              <a:rPr lang="en-US" dirty="0" smtClean="0"/>
              <a:t> or written completely prior to use</a:t>
            </a:r>
          </a:p>
          <a:p>
            <a:r>
              <a:rPr lang="en-US" dirty="0" smtClean="0"/>
              <a:t>C++ supports three forms of argument passing</a:t>
            </a:r>
          </a:p>
          <a:p>
            <a:pPr lvl="1"/>
            <a:r>
              <a:rPr lang="en-US" dirty="0" smtClean="0"/>
              <a:t>Pass by value </a:t>
            </a:r>
            <a:r>
              <a:rPr lang="en-US" i="1" dirty="0" smtClean="0"/>
              <a:t>(also supported in C)</a:t>
            </a:r>
            <a:endParaRPr lang="en-US" dirty="0" smtClean="0"/>
          </a:p>
          <a:p>
            <a:pPr lvl="1"/>
            <a:r>
              <a:rPr lang="en-US" dirty="0" smtClean="0"/>
              <a:t>Pass by address </a:t>
            </a:r>
            <a:r>
              <a:rPr lang="en-US" i="1" dirty="0" smtClean="0"/>
              <a:t>(also supported in C)</a:t>
            </a:r>
            <a:endParaRPr lang="en-US" dirty="0" smtClean="0"/>
          </a:p>
          <a:p>
            <a:pPr lvl="1"/>
            <a:r>
              <a:rPr lang="en-US" dirty="0" smtClean="0"/>
              <a:t>Pass by reference</a:t>
            </a:r>
          </a:p>
          <a:p>
            <a:endParaRPr lang="en-US" dirty="0" smtClean="0"/>
          </a:p>
        </p:txBody>
      </p:sp>
      <p:sp>
        <p:nvSpPr>
          <p:cNvPr id="225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174F05B-835E-E34F-8A9D-1245AB917BBF}" type="datetime1">
              <a:rPr lang="en-US" sz="1200" smtClean="0">
                <a:latin typeface="Garamond"/>
                <a:cs typeface="Garamond"/>
              </a:rPr>
              <a:t>2/15/2017</a:t>
            </a:fld>
            <a:endParaRPr lang="en-US" sz="1200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Data Structures: Exam 1 Preview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3644713-1B7A-A34D-A2F7-836F0E143166}" type="slidenum">
              <a:rPr lang="en-US" sz="1200" smtClean="0">
                <a:latin typeface="Garamond"/>
                <a:cs typeface="Garamond"/>
              </a:rPr>
              <a:pPr/>
              <a:t>9</a:t>
            </a:fld>
            <a:endParaRPr lang="en-US" sz="1200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7525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12550</TotalTime>
  <Words>938</Words>
  <Application>Microsoft Office PowerPoint</Application>
  <PresentationFormat>On-screen Show (4:3)</PresentationFormat>
  <Paragraphs>214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Edge</vt:lpstr>
      <vt:lpstr>EECE.3220 Data Structures</vt:lpstr>
      <vt:lpstr>Lecture outline</vt:lpstr>
      <vt:lpstr>Exam 1 notes</vt:lpstr>
      <vt:lpstr>Review: Basic I/O</vt:lpstr>
      <vt:lpstr>Review: Output manipulators</vt:lpstr>
      <vt:lpstr>Review: Characters and input</vt:lpstr>
      <vt:lpstr>Review: Structures in C++</vt:lpstr>
      <vt:lpstr>Review: Nested structures</vt:lpstr>
      <vt:lpstr>Review: Functions</vt:lpstr>
      <vt:lpstr>Review: Function examples</vt:lpstr>
      <vt:lpstr>Review: Algorithmic complexity</vt:lpstr>
      <vt:lpstr>Review: Classes</vt:lpstr>
      <vt:lpstr>Review: Class Declaration</vt:lpstr>
      <vt:lpstr>Review: Constructors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J. Geiger</cp:lastModifiedBy>
  <cp:revision>2749</cp:revision>
  <dcterms:created xsi:type="dcterms:W3CDTF">2006-04-03T05:03:01Z</dcterms:created>
  <dcterms:modified xsi:type="dcterms:W3CDTF">2017-02-15T18:31:50Z</dcterms:modified>
</cp:coreProperties>
</file>