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86" r:id="rId4"/>
    <p:sldId id="387" r:id="rId5"/>
    <p:sldId id="388" r:id="rId6"/>
    <p:sldId id="389" r:id="rId7"/>
    <p:sldId id="391" r:id="rId8"/>
    <p:sldId id="392" r:id="rId9"/>
    <p:sldId id="393" r:id="rId10"/>
    <p:sldId id="394" r:id="rId11"/>
    <p:sldId id="395" r:id="rId12"/>
    <p:sldId id="396" r:id="rId13"/>
    <p:sldId id="385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848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38F0D-8245-7C41-ABC5-CBA2FBF94299}" type="slidenum">
              <a:rPr lang="en-US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A808A6-95A7-6D45-93BC-2A513C670A7C}" type="datetime1">
              <a:rPr lang="en-US" smtClean="0"/>
              <a:t>2/21/17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F2C2A6-D69E-EC49-916F-3CB5C19730E2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E9E38-BB94-B749-87F1-2AA195B7FAFE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91A37A-B379-7F4B-B1D3-0E57E0F6EF3B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5BAD2-7FBF-A341-AFBB-46507407A577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A9577-18E6-5B4B-9DAB-A65DFC2F04F3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E8FC8-AEAB-E24C-A85D-17D094A6AF78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2049D-64B5-254C-897C-2C36457BA260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2656C-59B1-4C42-9029-135CB2941962}" type="datetime1">
              <a:rPr lang="en-US" smtClean="0"/>
              <a:t>2/21/17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83C84-25D0-6144-A90A-7983FBC2D161}" type="datetime1">
              <a:rPr lang="en-US" smtClean="0"/>
              <a:t>2/21/17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5F181-F1AA-D94F-BB1A-C4029760C8BF}" type="datetime1">
              <a:rPr lang="en-US" smtClean="0"/>
              <a:t>2/21/17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67147-CF49-8A41-9867-26C736FFD7E8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93C9D-844F-9448-9D44-00B616682124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752406B-16FD-2C4D-B473-61B36EB8C987}" type="datetime1">
              <a:rPr lang="en-US" smtClean="0"/>
              <a:t>2/21/17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Classes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Initialization lists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How would we write </a:t>
            </a:r>
            <a:r>
              <a:rPr lang="en-US" dirty="0">
                <a:latin typeface="Courier New" charset="0"/>
                <a:cs typeface="Courier New" charset="0"/>
              </a:rPr>
              <a:t>Rectangle</a:t>
            </a:r>
            <a:r>
              <a:rPr lang="en-US" dirty="0">
                <a:latin typeface="Arial" charset="0"/>
              </a:rPr>
              <a:t> constructor(s)?</a:t>
            </a:r>
          </a:p>
          <a:p>
            <a:pPr lvl="1"/>
            <a:r>
              <a:rPr lang="en-US" dirty="0" smtClean="0">
                <a:latin typeface="Arial" charset="0"/>
              </a:rPr>
              <a:t>Could use </a:t>
            </a:r>
            <a:r>
              <a:rPr lang="en-US" dirty="0" smtClean="0">
                <a:latin typeface="Courier New"/>
                <a:cs typeface="Courier New"/>
              </a:rPr>
              <a:t>Point</a:t>
            </a:r>
            <a:r>
              <a:rPr lang="en-US" dirty="0" smtClean="0">
                <a:latin typeface="Arial" charset="0"/>
              </a:rPr>
              <a:t> set functions</a:t>
            </a:r>
          </a:p>
          <a:p>
            <a:pPr lvl="1"/>
            <a:r>
              <a:rPr lang="en-US" dirty="0" smtClean="0">
                <a:latin typeface="Arial" charset="0"/>
              </a:rPr>
              <a:t>Ideally</a:t>
            </a:r>
            <a:r>
              <a:rPr lang="en-US" dirty="0">
                <a:latin typeface="Arial" charset="0"/>
              </a:rPr>
              <a:t>, </a:t>
            </a:r>
            <a:r>
              <a:rPr lang="en-US" dirty="0" smtClean="0">
                <a:latin typeface="Arial" charset="0"/>
              </a:rPr>
              <a:t>we’d </a:t>
            </a:r>
            <a:r>
              <a:rPr lang="en-US" dirty="0">
                <a:latin typeface="Arial" charset="0"/>
              </a:rPr>
              <a:t>like to call </a:t>
            </a:r>
            <a:r>
              <a:rPr lang="en-US" dirty="0">
                <a:latin typeface="Courier New" charset="0"/>
                <a:cs typeface="Courier New" charset="0"/>
              </a:rPr>
              <a:t>Point</a:t>
            </a:r>
            <a:r>
              <a:rPr lang="en-US" dirty="0">
                <a:latin typeface="Arial" charset="0"/>
              </a:rPr>
              <a:t> constructor as </a:t>
            </a:r>
            <a:r>
              <a:rPr lang="en-US" dirty="0" smtClean="0">
                <a:latin typeface="Arial" charset="0"/>
              </a:rPr>
              <a:t>well</a:t>
            </a:r>
          </a:p>
          <a:p>
            <a:pPr lvl="2"/>
            <a:r>
              <a:rPr lang="en-US" dirty="0" smtClean="0">
                <a:latin typeface="Arial" charset="0"/>
              </a:rPr>
              <a:t>Create new </a:t>
            </a:r>
            <a:r>
              <a:rPr lang="en-US" dirty="0" smtClean="0">
                <a:latin typeface="Courier New"/>
                <a:cs typeface="Courier New"/>
              </a:rPr>
              <a:t>Point</a:t>
            </a:r>
            <a:r>
              <a:rPr lang="en-US" dirty="0" smtClean="0">
                <a:latin typeface="Arial" charset="0"/>
              </a:rPr>
              <a:t> every time we create </a:t>
            </a:r>
            <a:r>
              <a:rPr lang="en-US" dirty="0" smtClean="0">
                <a:latin typeface="Courier New"/>
                <a:cs typeface="Courier New"/>
              </a:rPr>
              <a:t>Rectangle</a:t>
            </a:r>
            <a:r>
              <a:rPr lang="en-US" dirty="0" smtClean="0">
                <a:latin typeface="Arial" charset="0"/>
              </a:rPr>
              <a:t> object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Use an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initialization list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Explicitly calls constructors for member data</a:t>
            </a:r>
          </a:p>
          <a:p>
            <a:pPr lvl="2"/>
            <a:r>
              <a:rPr lang="en-US" dirty="0">
                <a:latin typeface="Arial" charset="0"/>
              </a:rPr>
              <a:t>Requires parameterized constructor to be defined</a:t>
            </a:r>
          </a:p>
          <a:p>
            <a:pPr lvl="2"/>
            <a:r>
              <a:rPr lang="en-US" dirty="0">
                <a:latin typeface="Arial" charset="0"/>
              </a:rPr>
              <a:t>Can be used for predefined types as well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Rectangle::Rectangle()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 height(1), width(1), origin(0,0)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E76AF-35FE-B947-88E3-895AB82E5801}" type="datetime1">
              <a:rPr lang="en-US">
                <a:latin typeface="Garamond" charset="0"/>
              </a:rPr>
              <a:pPr eaLnBrk="1" hangingPunct="1"/>
              <a:t>2/21/17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987191-2E48-DA46-86D2-E2B06A8134B5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7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Initialization list 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</a:t>
            </a: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parameterized constructor for the </a:t>
            </a:r>
            <a:r>
              <a:rPr lang="en-US" dirty="0">
                <a:latin typeface="Courier New" charset="0"/>
                <a:cs typeface="Courier New" charset="0"/>
              </a:rPr>
              <a:t>Rectangle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class for which the prototype is: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sz="2000" dirty="0">
                <a:latin typeface="Courier New"/>
                <a:cs typeface="Courier New"/>
              </a:rPr>
              <a:t>Rectangle(double h, double w, double x, double y);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E78339-6120-A64B-843A-31AFBBC978A2}" type="datetime1">
              <a:rPr lang="en-US">
                <a:latin typeface="Garamond" charset="0"/>
              </a:rPr>
              <a:pPr eaLnBrk="1" hangingPunct="1"/>
              <a:t>2/21/17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AB24A8-A189-A04D-A978-E58AA3E8DBA7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6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Rectangle::Rectangle(double h,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double w, double x, double y)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: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	height(h), width(w), 	origin(x,y) </a:t>
            </a:r>
            <a:r>
              <a:rPr lang="en-US" b="1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5A77A4-EC80-1E4B-B010-63CA1D903B63}" type="datetime1">
              <a:rPr lang="en-US">
                <a:latin typeface="Garamond" charset="0"/>
              </a:rPr>
              <a:pPr eaLnBrk="1" hangingPunct="1"/>
              <a:t>2/21/17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86A60A-4BDD-5341-8BE2-52066A53BD9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9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</a:t>
            </a:r>
            <a:r>
              <a:rPr lang="en-US" dirty="0" smtClean="0"/>
              <a:t>linked lists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3 to be posted; due week of W 3/1 (exact date TBD)</a:t>
            </a:r>
          </a:p>
          <a:p>
            <a:pPr lvl="2"/>
            <a:r>
              <a:rPr lang="en-US" dirty="0"/>
              <a:t>Basic use of classes</a:t>
            </a:r>
          </a:p>
          <a:p>
            <a:pPr lvl="1"/>
            <a:r>
              <a:rPr lang="en-US" dirty="0"/>
              <a:t>Exams to be returned Friday or Monday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D27627D-0DD2-7447-B267-C1A118012CFE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to be posted; </a:t>
            </a:r>
            <a:r>
              <a:rPr lang="en-US" dirty="0" smtClean="0"/>
              <a:t>due week of W 3/1 (exact date TBD)</a:t>
            </a:r>
            <a:endParaRPr lang="en-US" dirty="0" smtClean="0"/>
          </a:p>
          <a:p>
            <a:pPr lvl="2"/>
            <a:r>
              <a:rPr lang="en-US" dirty="0" smtClean="0"/>
              <a:t>Basic use of classes</a:t>
            </a:r>
          </a:p>
          <a:p>
            <a:pPr lvl="1"/>
            <a:r>
              <a:rPr lang="en-US" dirty="0" smtClean="0"/>
              <a:t>Exams to be returned Friday or Monday</a:t>
            </a:r>
            <a:endParaRPr lang="en-US" dirty="0" smtClean="0"/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Intro to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25F18E0-F856-F74B-B1B5-2DD40A8C3516}" type="datetime1">
              <a:rPr lang="en-US" smtClean="0">
                <a:latin typeface="+mj-lt"/>
              </a:rPr>
              <a:t>2/21/17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Class relationships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Typically have multiple objects in program</a:t>
            </a:r>
          </a:p>
          <a:p>
            <a:r>
              <a:rPr lang="en-US" dirty="0">
                <a:latin typeface="Arial" charset="0"/>
              </a:rPr>
              <a:t>Different types may interact with one another</a:t>
            </a:r>
          </a:p>
          <a:p>
            <a:pPr lvl="1"/>
            <a:r>
              <a:rPr lang="en-US" dirty="0">
                <a:latin typeface="Arial" charset="0"/>
              </a:rPr>
              <a:t>Basic interactions: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association</a:t>
            </a:r>
          </a:p>
          <a:p>
            <a:pPr lvl="2"/>
            <a:r>
              <a:rPr lang="en-US" dirty="0">
                <a:latin typeface="Arial" charset="0"/>
              </a:rPr>
              <a:t>One class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uses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another in some way</a:t>
            </a:r>
          </a:p>
          <a:p>
            <a:pPr lvl="2"/>
            <a:r>
              <a:rPr lang="en-US" dirty="0">
                <a:latin typeface="Arial" charset="0"/>
              </a:rPr>
              <a:t>Example (from text): </a:t>
            </a:r>
            <a:r>
              <a:rPr lang="en-US" dirty="0">
                <a:latin typeface="Courier New" charset="0"/>
                <a:cs typeface="Courier New" charset="0"/>
              </a:rPr>
              <a:t>ATM</a:t>
            </a:r>
            <a:r>
              <a:rPr lang="en-US" dirty="0">
                <a:latin typeface="Arial" charset="0"/>
              </a:rPr>
              <a:t>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executes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 </a:t>
            </a:r>
            <a:r>
              <a:rPr lang="en-US" dirty="0">
                <a:latin typeface="Courier New" charset="0"/>
                <a:cs typeface="Courier New" charset="0"/>
              </a:rPr>
              <a:t>Withdrawal</a:t>
            </a:r>
          </a:p>
          <a:p>
            <a:pPr lvl="1"/>
            <a:r>
              <a:rPr lang="en-US" dirty="0">
                <a:latin typeface="Arial" charset="0"/>
              </a:rPr>
              <a:t>Classes as data members: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has a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Two such relationships: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aggregation</a:t>
            </a:r>
            <a:r>
              <a:rPr lang="en-US" dirty="0">
                <a:latin typeface="Arial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composition</a:t>
            </a:r>
          </a:p>
          <a:p>
            <a:pPr lvl="2"/>
            <a:r>
              <a:rPr lang="en-US" dirty="0" smtClean="0">
                <a:latin typeface="Arial" charset="0"/>
              </a:rPr>
              <a:t>Aggregation: “parent” contains pointer to “child”</a:t>
            </a:r>
          </a:p>
          <a:p>
            <a:pPr lvl="2"/>
            <a:r>
              <a:rPr lang="en-US" dirty="0" smtClean="0">
                <a:latin typeface="Arial" charset="0"/>
              </a:rPr>
              <a:t>Composition: “parent” contains object of “child” type</a:t>
            </a:r>
          </a:p>
          <a:p>
            <a:pPr lvl="3"/>
            <a:r>
              <a:rPr lang="en-US" dirty="0" smtClean="0">
                <a:latin typeface="Arial" charset="0"/>
              </a:rPr>
              <a:t>Like nested structures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53C5FC-C65F-704A-8ED3-7E678918A630}" type="datetime1">
              <a:rPr lang="en-US">
                <a:latin typeface="Garamond" charset="0"/>
              </a:rPr>
              <a:pPr eaLnBrk="1" hangingPunct="1"/>
              <a:t>2/21/17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CCA62B-3195-DE48-A35B-BC4D9C00DC9E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5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Composition example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 rectangle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is a</a:t>
            </a:r>
            <a:r>
              <a:rPr lang="en-US" dirty="0" smtClean="0">
                <a:ea typeface="+mn-ea"/>
              </a:rPr>
              <a:t> shape that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has a: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point of origin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width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height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implement this concept by defining a class named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Rectangle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Methods might include: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Accessing width/height/origin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Setting width/height/origin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Calculating area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.h files on next two slides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/>
              <a:t>Most function definitions self-explanatory</a:t>
            </a:r>
            <a:endParaRPr lang="en-US" dirty="0" smtClean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56AF9E-1BA1-7741-8ECF-79958CAF08C0}" type="datetime1">
              <a:rPr lang="en-US">
                <a:latin typeface="Times New Roman" charset="0"/>
              </a:rPr>
              <a:pPr eaLnBrk="1" hangingPunct="1"/>
              <a:t>2/21/17</a:t>
            </a:fld>
            <a:endParaRPr lang="en-US">
              <a:latin typeface="Times New Roman" charset="0"/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ECE 264: Lecture 15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D73ED2-E943-BD40-9D9A-995B6BC45C6F}" type="slidenum">
              <a:rPr lang="en-US">
                <a:latin typeface="Times New Roman" charset="0"/>
              </a:rPr>
              <a:pPr eaLnBrk="1" hangingPunct="1"/>
              <a:t>4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400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class Point {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Point()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>
                <a:latin typeface="Courier New"/>
                <a:cs typeface="Courier New"/>
              </a:rPr>
              <a:t>/ Default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Point(double X, double Y)</a:t>
            </a:r>
            <a:r>
              <a:rPr lang="en-US" sz="1800" dirty="0" smtClean="0">
                <a:latin typeface="Courier New"/>
                <a:cs typeface="Courier New"/>
              </a:rPr>
              <a:t>;	/</a:t>
            </a:r>
            <a:r>
              <a:rPr lang="en-US" sz="1800" dirty="0">
                <a:latin typeface="Courier New"/>
                <a:cs typeface="Courier New"/>
              </a:rPr>
              <a:t>/ Parameterized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setX</a:t>
            </a:r>
            <a:r>
              <a:rPr lang="en-US" sz="1800" dirty="0">
                <a:latin typeface="Courier New"/>
                <a:cs typeface="Courier New"/>
              </a:rPr>
              <a:t>(double </a:t>
            </a:r>
            <a:r>
              <a:rPr lang="en-US" sz="1800" dirty="0" err="1">
                <a:latin typeface="Courier New"/>
                <a:cs typeface="Courier New"/>
              </a:rPr>
              <a:t>newX</a:t>
            </a:r>
            <a:r>
              <a:rPr lang="en-US" sz="1800" dirty="0"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>;	/</a:t>
            </a:r>
            <a:r>
              <a:rPr lang="en-US" sz="1800" dirty="0">
                <a:latin typeface="Courier New"/>
                <a:cs typeface="Courier New"/>
              </a:rPr>
              <a:t>/ Set X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setY</a:t>
            </a:r>
            <a:r>
              <a:rPr lang="en-US" sz="1800" dirty="0">
                <a:latin typeface="Courier New"/>
                <a:cs typeface="Courier New"/>
              </a:rPr>
              <a:t>(double </a:t>
            </a:r>
            <a:r>
              <a:rPr lang="en-US" sz="1800" dirty="0" err="1">
                <a:latin typeface="Courier New"/>
                <a:cs typeface="Courier New"/>
              </a:rPr>
              <a:t>newY</a:t>
            </a:r>
            <a:r>
              <a:rPr lang="en-US" sz="1800" dirty="0">
                <a:latin typeface="Courier New"/>
                <a:cs typeface="Courier New"/>
              </a:rPr>
              <a:t>);	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>
                <a:latin typeface="Courier New"/>
                <a:cs typeface="Courier New"/>
              </a:rPr>
              <a:t>/ Set Y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double </a:t>
            </a:r>
            <a:r>
              <a:rPr lang="en-US" sz="1800" dirty="0" err="1">
                <a:latin typeface="Courier New"/>
                <a:cs typeface="Courier New"/>
              </a:rPr>
              <a:t>getX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dirty="0" smtClean="0">
                <a:latin typeface="Courier New"/>
                <a:cs typeface="Courier New"/>
              </a:rPr>
              <a:t>;	/</a:t>
            </a:r>
            <a:r>
              <a:rPr lang="en-US" sz="1800" dirty="0">
                <a:latin typeface="Courier New"/>
                <a:cs typeface="Courier New"/>
              </a:rPr>
              <a:t>/ Returns X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double </a:t>
            </a:r>
            <a:r>
              <a:rPr lang="en-US" sz="1800" dirty="0" err="1">
                <a:latin typeface="Courier New"/>
                <a:cs typeface="Courier New"/>
              </a:rPr>
              <a:t>getY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dirty="0" smtClean="0">
                <a:latin typeface="Courier New"/>
                <a:cs typeface="Courier New"/>
              </a:rPr>
              <a:t>;	/</a:t>
            </a:r>
            <a:r>
              <a:rPr lang="en-US" sz="1800" dirty="0">
                <a:latin typeface="Courier New"/>
                <a:cs typeface="Courier New"/>
              </a:rPr>
              <a:t>/ Returns Y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printPoint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ostream</a:t>
            </a:r>
            <a:r>
              <a:rPr lang="en-US" sz="1800" dirty="0">
                <a:latin typeface="Courier New"/>
                <a:cs typeface="Courier New"/>
              </a:rPr>
              <a:t> &amp;out)</a:t>
            </a:r>
            <a:r>
              <a:rPr lang="en-US" sz="1800" dirty="0" smtClean="0">
                <a:latin typeface="Courier New"/>
                <a:cs typeface="Courier New"/>
              </a:rPr>
              <a:t>; /</a:t>
            </a:r>
            <a:r>
              <a:rPr lang="en-US" sz="1800" dirty="0">
                <a:latin typeface="Courier New"/>
                <a:cs typeface="Courier New"/>
              </a:rPr>
              <a:t>/ Output Point </a:t>
            </a:r>
            <a:r>
              <a:rPr lang="en-US" sz="1800" dirty="0" smtClean="0">
                <a:latin typeface="Courier New"/>
                <a:cs typeface="Courier New"/>
              </a:rPr>
              <a:t>as 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			 //  (</a:t>
            </a:r>
            <a:r>
              <a:rPr lang="en-US" sz="1800" dirty="0" err="1">
                <a:latin typeface="Courier New"/>
                <a:cs typeface="Courier New"/>
              </a:rPr>
              <a:t>xCoord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yCoord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 smtClean="0">
                <a:latin typeface="Courier New"/>
                <a:cs typeface="Courier New"/>
              </a:rPr>
              <a:t>private</a:t>
            </a:r>
            <a:r>
              <a:rPr lang="nl-NL" sz="18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	double </a:t>
            </a:r>
            <a:r>
              <a:rPr lang="nl-NL" sz="1800" dirty="0" err="1">
                <a:latin typeface="Courier New"/>
                <a:cs typeface="Courier New"/>
              </a:rPr>
              <a:t>xCoord</a:t>
            </a:r>
            <a:r>
              <a:rPr lang="nl-NL" sz="1800" dirty="0">
                <a:latin typeface="Courier New"/>
                <a:cs typeface="Courier New"/>
              </a:rPr>
              <a:t>;		// X </a:t>
            </a:r>
            <a:r>
              <a:rPr lang="nl-NL" sz="1800" dirty="0" err="1">
                <a:latin typeface="Courier New"/>
                <a:cs typeface="Courier New"/>
              </a:rPr>
              <a:t>coordinate</a:t>
            </a:r>
            <a:endParaRPr lang="nl-NL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	double </a:t>
            </a:r>
            <a:r>
              <a:rPr lang="nl-NL" sz="1800" dirty="0" err="1">
                <a:latin typeface="Courier New"/>
                <a:cs typeface="Courier New"/>
              </a:rPr>
              <a:t>yCoord</a:t>
            </a:r>
            <a:r>
              <a:rPr lang="nl-NL" sz="1800" dirty="0">
                <a:latin typeface="Courier New"/>
                <a:cs typeface="Courier New"/>
              </a:rPr>
              <a:t>;		// Y </a:t>
            </a:r>
            <a:r>
              <a:rPr lang="nl-NL" sz="1800" dirty="0" err="1">
                <a:latin typeface="Courier New"/>
                <a:cs typeface="Courier New"/>
              </a:rPr>
              <a:t>coordinate</a:t>
            </a:r>
            <a:endParaRPr lang="nl-NL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};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9577-18E6-5B4B-9DAB-A65DFC2F04F3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9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Rectangle.h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class Rectangle {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Rectangle();	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 </a:t>
            </a:r>
            <a:r>
              <a:rPr lang="en-US" dirty="0" smtClean="0">
                <a:latin typeface="Courier New"/>
                <a:cs typeface="Courier New"/>
              </a:rPr>
              <a:t>Default </a:t>
            </a:r>
            <a:r>
              <a:rPr lang="en-US" dirty="0">
                <a:latin typeface="Courier New"/>
                <a:cs typeface="Courier New"/>
              </a:rPr>
              <a:t>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Parameterized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Rectangle</a:t>
            </a:r>
            <a:r>
              <a:rPr lang="en-US" dirty="0">
                <a:latin typeface="Courier New"/>
                <a:cs typeface="Courier New"/>
              </a:rPr>
              <a:t>(double h, double w, double x, double y)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</a:t>
            </a:r>
            <a:r>
              <a:rPr lang="en-US" dirty="0" err="1">
                <a:latin typeface="Courier New"/>
                <a:cs typeface="Courier New"/>
              </a:rPr>
              <a:t>getHeight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 Return height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</a:t>
            </a:r>
            <a:r>
              <a:rPr lang="en-US" dirty="0" err="1">
                <a:latin typeface="Courier New"/>
                <a:cs typeface="Courier New"/>
              </a:rPr>
              <a:t>getWidth</a:t>
            </a:r>
            <a:r>
              <a:rPr lang="en-US" dirty="0">
                <a:latin typeface="Courier New"/>
                <a:cs typeface="Courier New"/>
              </a:rPr>
              <a:t>();	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 Return width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Point </a:t>
            </a:r>
            <a:r>
              <a:rPr lang="en-US" dirty="0" err="1">
                <a:latin typeface="Courier New"/>
                <a:cs typeface="Courier New"/>
              </a:rPr>
              <a:t>getOrigin</a:t>
            </a:r>
            <a:r>
              <a:rPr lang="en-US" dirty="0">
                <a:latin typeface="Courier New"/>
                <a:cs typeface="Courier New"/>
              </a:rPr>
              <a:t>();	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 Return origin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setHeight</a:t>
            </a:r>
            <a:r>
              <a:rPr lang="en-US" dirty="0">
                <a:latin typeface="Courier New"/>
                <a:cs typeface="Courier New"/>
              </a:rPr>
              <a:t>(double h);	</a:t>
            </a:r>
            <a:r>
              <a:rPr lang="en-US" dirty="0" smtClean="0">
                <a:latin typeface="Courier New"/>
                <a:cs typeface="Courier New"/>
              </a:rPr>
              <a:t>// </a:t>
            </a:r>
            <a:r>
              <a:rPr lang="en-US" dirty="0">
                <a:latin typeface="Courier New"/>
                <a:cs typeface="Courier New"/>
              </a:rPr>
              <a:t>Change height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setWidth</a:t>
            </a:r>
            <a:r>
              <a:rPr lang="en-US" dirty="0">
                <a:latin typeface="Courier New"/>
                <a:cs typeface="Courier New"/>
              </a:rPr>
              <a:t>(double w);	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 Change width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setOrigin</a:t>
            </a:r>
            <a:r>
              <a:rPr lang="en-US" dirty="0">
                <a:latin typeface="Courier New"/>
                <a:cs typeface="Courier New"/>
              </a:rPr>
              <a:t>(Point p);	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 Change origin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</a:t>
            </a:r>
            <a:r>
              <a:rPr lang="en-US" dirty="0">
                <a:latin typeface="Courier New"/>
                <a:cs typeface="Courier New"/>
              </a:rPr>
              <a:t>area();	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/ Return area of rectangle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width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height;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Point origin</a:t>
            </a:r>
            <a:r>
              <a:rPr lang="en-US" dirty="0" smtClean="0">
                <a:latin typeface="Courier New"/>
                <a:cs typeface="Courier New"/>
              </a:rPr>
              <a:t>;	// Lower left corner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9577-18E6-5B4B-9DAB-A65DFC2F04F3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code: setOrigin()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190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void Rectangle::setOrigin(double x, double y)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>
                <a:solidFill>
                  <a:srgbClr val="FF0000"/>
                </a:solidFill>
                <a:latin typeface="Courier New" charset="0"/>
                <a:cs typeface="Courier New" charset="0"/>
              </a:rPr>
              <a:t>origin.xCoord = x;	// Won</a:t>
            </a:r>
            <a:r>
              <a:rPr lang="ja-JP" altLang="en-US" sz="230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300">
                <a:solidFill>
                  <a:srgbClr val="FF0000"/>
                </a:solidFill>
                <a:latin typeface="Courier New" charset="0"/>
                <a:cs typeface="Courier New" charset="0"/>
              </a:rPr>
              <a:t>t work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>
                <a:solidFill>
                  <a:srgbClr val="0000FF"/>
                </a:solidFill>
                <a:latin typeface="Courier New" charset="0"/>
                <a:cs typeface="Courier New" charset="0"/>
              </a:rPr>
              <a:t>origin.setY(y);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Slightly different version than in .h file</a:t>
            </a:r>
          </a:p>
          <a:p>
            <a:pPr lvl="1"/>
            <a:r>
              <a:rPr lang="en-US" dirty="0" smtClean="0">
                <a:latin typeface="Arial" charset="0"/>
              </a:rPr>
              <a:t>Takes two doubles, not Point</a:t>
            </a:r>
          </a:p>
          <a:p>
            <a:r>
              <a:rPr lang="en-US" dirty="0" smtClean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shows two different ways of accessing elements of Point</a:t>
            </a:r>
          </a:p>
          <a:p>
            <a:pPr lvl="1"/>
            <a:r>
              <a:rPr lang="en-US" dirty="0">
                <a:latin typeface="Arial" charset="0"/>
              </a:rPr>
              <a:t>Directly changing private data still </a:t>
            </a:r>
            <a:r>
              <a:rPr lang="en-US" dirty="0" smtClean="0">
                <a:latin typeface="Arial" charset="0"/>
              </a:rPr>
              <a:t>won’t </a:t>
            </a:r>
            <a:r>
              <a:rPr lang="en-US" dirty="0">
                <a:latin typeface="Arial" charset="0"/>
              </a:rPr>
              <a:t>work</a:t>
            </a:r>
          </a:p>
          <a:p>
            <a:pPr lvl="1"/>
            <a:r>
              <a:rPr lang="en-US" dirty="0">
                <a:latin typeface="Arial" charset="0"/>
              </a:rPr>
              <a:t>Must use set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4C762F-1FA8-2C49-9B41-C2EBA0AB8355}" type="datetime1">
              <a:rPr lang="en-US">
                <a:latin typeface="Garamond" charset="0"/>
              </a:rPr>
              <a:pPr eaLnBrk="1" hangingPunct="1"/>
              <a:t>2/21/17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7A268A-33FB-9642-9F30-2A045A1A72A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Composition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code for:</a:t>
            </a:r>
          </a:p>
          <a:p>
            <a:pPr lvl="1"/>
            <a:r>
              <a:rPr lang="en-US" dirty="0" smtClean="0">
                <a:latin typeface="Courier New" charset="0"/>
                <a:cs typeface="Courier New" charset="0"/>
              </a:rPr>
              <a:t>Point Rectangle</a:t>
            </a:r>
            <a:r>
              <a:rPr lang="en-US" dirty="0">
                <a:latin typeface="Courier New" charset="0"/>
                <a:cs typeface="Courier New" charset="0"/>
              </a:rPr>
              <a:t>::</a:t>
            </a:r>
            <a:r>
              <a:rPr lang="en-US" dirty="0" err="1">
                <a:latin typeface="Courier New" charset="0"/>
                <a:cs typeface="Courier New" charset="0"/>
              </a:rPr>
              <a:t>getOrigin</a:t>
            </a:r>
            <a:r>
              <a:rPr lang="en-US" dirty="0">
                <a:latin typeface="Courier New" charset="0"/>
                <a:cs typeface="Courier New" charset="0"/>
              </a:rPr>
              <a:t>();</a:t>
            </a:r>
          </a:p>
          <a:p>
            <a:pPr lvl="1"/>
            <a:r>
              <a:rPr lang="en-US" dirty="0" smtClean="0">
                <a:latin typeface="Courier New" charset="0"/>
                <a:cs typeface="Courier New" charset="0"/>
              </a:rPr>
              <a:t>void Rectangle</a:t>
            </a:r>
            <a:r>
              <a:rPr lang="en-US" dirty="0">
                <a:latin typeface="Courier New" charset="0"/>
                <a:cs typeface="Courier New" charset="0"/>
              </a:rPr>
              <a:t>::</a:t>
            </a:r>
            <a:r>
              <a:rPr lang="en-US" dirty="0" err="1">
                <a:latin typeface="Courier New" charset="0"/>
                <a:cs typeface="Courier New" charset="0"/>
              </a:rPr>
              <a:t>setOrigin</a:t>
            </a:r>
            <a:r>
              <a:rPr lang="en-US" dirty="0" smtClean="0">
                <a:latin typeface="Courier New" charset="0"/>
                <a:cs typeface="Courier New" charset="0"/>
              </a:rPr>
              <a:t>(Point p);</a:t>
            </a:r>
          </a:p>
          <a:p>
            <a:endParaRPr lang="en-US" dirty="0" smtClean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A65BF1-26AD-1648-B6A1-03E63774C9AD}" type="datetime1">
              <a:rPr lang="en-US">
                <a:latin typeface="Garamond" charset="0"/>
              </a:rPr>
              <a:pPr eaLnBrk="1" hangingPunct="1"/>
              <a:t>2/21/17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B66A96-E110-DC44-A008-317635900EFA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2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Example solutions</a:t>
            </a:r>
            <a:endParaRPr lang="en-US" sz="3600">
              <a:latin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Point Rectangle::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getOrigin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origin;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Rectangle::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setOrigin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(Point p)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origin.setX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p.getX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origin.setY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p.getY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7661CA-5543-6A43-8879-36C8A5670920}" type="datetime1">
              <a:rPr lang="en-US">
                <a:latin typeface="Garamond" charset="0"/>
              </a:rPr>
              <a:pPr eaLnBrk="1" hangingPunct="1"/>
              <a:t>2/21/17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264: Lecture 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07CBDF-E26B-0440-AE1A-33F6D3360B1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7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12255</TotalTime>
  <Words>548</Words>
  <Application>Microsoft Macintosh PowerPoint</Application>
  <PresentationFormat>On-screen Show (4:3)</PresentationFormat>
  <Paragraphs>160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EECE.3220 Data Structures</vt:lpstr>
      <vt:lpstr>Lecture outline</vt:lpstr>
      <vt:lpstr>Class relationships</vt:lpstr>
      <vt:lpstr>Composition example </vt:lpstr>
      <vt:lpstr>Point.h</vt:lpstr>
      <vt:lpstr>Rectangle.h</vt:lpstr>
      <vt:lpstr>Example code: setOrigin()</vt:lpstr>
      <vt:lpstr>Composition example</vt:lpstr>
      <vt:lpstr>Example solutions</vt:lpstr>
      <vt:lpstr>Initialization lists</vt:lpstr>
      <vt:lpstr>Initialization list example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2767</cp:revision>
  <dcterms:created xsi:type="dcterms:W3CDTF">2006-04-03T05:03:01Z</dcterms:created>
  <dcterms:modified xsi:type="dcterms:W3CDTF">2017-02-22T04:05:46Z</dcterms:modified>
</cp:coreProperties>
</file>