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396" r:id="rId4"/>
    <p:sldId id="398" r:id="rId5"/>
    <p:sldId id="400" r:id="rId6"/>
    <p:sldId id="401" r:id="rId7"/>
    <p:sldId id="406" r:id="rId8"/>
    <p:sldId id="399" r:id="rId9"/>
    <p:sldId id="407" r:id="rId10"/>
    <p:sldId id="408" r:id="rId11"/>
    <p:sldId id="415" r:id="rId12"/>
    <p:sldId id="385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1848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michaelgeiger:Dropbox:courses:16.317_micros_I:sp15:16.317sp15_grad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5630040"/>
        <c:axId val="-2107792088"/>
      </c:barChart>
      <c:catAx>
        <c:axId val="-2065630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Grade</a:t>
                </a:r>
                <a:r>
                  <a:rPr lang="en-US" sz="1600" baseline="0"/>
                  <a:t> range</a:t>
                </a:r>
                <a:endParaRPr lang="en-US" sz="1600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07792088"/>
        <c:crosses val="autoZero"/>
        <c:auto val="1"/>
        <c:lblAlgn val="ctr"/>
        <c:lblOffset val="100"/>
        <c:noMultiLvlLbl val="0"/>
      </c:catAx>
      <c:valAx>
        <c:axId val="-21077920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#</a:t>
                </a:r>
                <a:r>
                  <a:rPr lang="en-US" sz="1600" baseline="0"/>
                  <a:t> students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06563004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74DC35-1A38-6F42-9FEA-1A4DB3299CB6}" type="datetime1">
              <a:rPr lang="en-US" smtClean="0"/>
              <a:t>2/27/17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8B33E3-F92B-D649-B141-BB66D0A0CEEA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90CE86-3AF6-5E46-A83F-AB60CE3BE1A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9C567-7435-0947-8D46-5486903977D3}" type="datetime1">
              <a:rPr lang="en-US" smtClean="0"/>
              <a:t>2/27/17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23440-1752-F340-9BA1-A5ED286C9FA6}" type="datetime1">
              <a:rPr lang="en-US" smtClean="0"/>
              <a:t>2/27/17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7B319-E4AD-3741-8FAF-6CA67028418F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D98FF-6F2D-AB46-82A1-E393F82F26A1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34A136-7935-2841-9730-CAEF7CCD8135}" type="datetime1">
              <a:rPr lang="en-US" smtClean="0"/>
              <a:t>2/27/17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4F40F8-8717-3E49-8E2F-2831440179F9}" type="datetime1">
              <a:rPr lang="en-US" smtClean="0"/>
              <a:t>2/27/17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1FCD56-5F4D-9F4B-871A-9C49F8C24368}" type="datetime1">
              <a:rPr lang="en-US" smtClean="0"/>
              <a:t>2/27/17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17F5AB-EC2B-4A40-8E3D-19116DE26CDB}" type="datetime1">
              <a:rPr lang="en-US" smtClean="0"/>
              <a:t>2/27/17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E6435A-D3C0-7249-A6EB-4962014A3DA0}" type="datetime1">
              <a:rPr lang="en-US" smtClean="0"/>
              <a:t>2/27/17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70591-91C4-1A48-B3E2-5B252B92B716}" type="datetime1">
              <a:rPr lang="en-US" smtClean="0"/>
              <a:t>2/27/17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872710A-337B-8E40-845B-8A4B6FFF993E}" type="datetime1">
              <a:rPr lang="en-US" smtClean="0"/>
              <a:t>2/27/17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15: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Lists (cont.)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79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Why does </a:t>
            </a:r>
            <a:r>
              <a:rPr lang="en-US" dirty="0" smtClean="0">
                <a:latin typeface="Courier New"/>
                <a:cs typeface="Courier New"/>
              </a:rPr>
              <a:t>&lt;&lt;</a:t>
            </a:r>
            <a:r>
              <a:rPr lang="en-US" dirty="0" smtClean="0"/>
              <a:t> operator call </a:t>
            </a:r>
            <a:r>
              <a:rPr lang="en-US" dirty="0" smtClean="0">
                <a:latin typeface="Courier New"/>
                <a:cs typeface="Courier New"/>
              </a:rPr>
              <a:t>display()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Hint: look at where </a:t>
            </a:r>
            <a:r>
              <a:rPr lang="en-US" dirty="0" smtClean="0">
                <a:latin typeface="Courier New"/>
                <a:cs typeface="Courier New"/>
              </a:rPr>
              <a:t>&lt;&lt;</a:t>
            </a:r>
            <a:r>
              <a:rPr lang="en-US" dirty="0" smtClean="0"/>
              <a:t> is placed in .h file</a:t>
            </a:r>
          </a:p>
          <a:p>
            <a:pPr lvl="1"/>
            <a:r>
              <a:rPr lang="en-US" dirty="0" smtClean="0"/>
              <a:t>Outside class definition </a:t>
            </a:r>
            <a:r>
              <a:rPr lang="en-US" dirty="0" smtClean="0">
                <a:sym typeface="Wingdings"/>
              </a:rPr>
              <a:t> only use public members</a:t>
            </a:r>
          </a:p>
          <a:p>
            <a:r>
              <a:rPr lang="en-US" dirty="0" smtClean="0">
                <a:sym typeface="Wingdings"/>
              </a:rPr>
              <a:t>Alternative approach: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friend function</a:t>
            </a:r>
          </a:p>
          <a:p>
            <a:pPr lvl="1"/>
            <a:r>
              <a:rPr lang="en-US" dirty="0" smtClean="0"/>
              <a:t>Non-member function w/access to private members</a:t>
            </a:r>
          </a:p>
          <a:p>
            <a:pPr lvl="2"/>
            <a:r>
              <a:rPr lang="en-US" dirty="0" smtClean="0"/>
              <a:t>Technically violates information hiding principle</a:t>
            </a:r>
          </a:p>
          <a:p>
            <a:pPr lvl="2"/>
            <a:r>
              <a:rPr lang="en-US" dirty="0" smtClean="0"/>
              <a:t>Only member functions should access member data</a:t>
            </a:r>
          </a:p>
          <a:p>
            <a:pPr lvl="1"/>
            <a:r>
              <a:rPr lang="en-US" dirty="0" smtClean="0"/>
              <a:t>Prototype in class definition with friend keyword</a:t>
            </a:r>
          </a:p>
          <a:p>
            <a:pPr marL="344487" lvl="1" indent="0">
              <a:buNone/>
            </a:pPr>
            <a:r>
              <a:rPr lang="en-US" sz="1700" dirty="0" smtClean="0">
                <a:solidFill>
                  <a:srgbClr val="0000FF"/>
                </a:solidFill>
                <a:latin typeface="Courier New"/>
                <a:cs typeface="Courier New"/>
              </a:rPr>
              <a:t>friend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dirty="0" err="1" smtClean="0">
                <a:latin typeface="Courier New"/>
                <a:cs typeface="Courier New"/>
              </a:rPr>
              <a:t>ostream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dirty="0">
                <a:latin typeface="Courier New"/>
                <a:cs typeface="Courier New"/>
              </a:rPr>
              <a:t>&amp; operator&lt;&lt; (</a:t>
            </a:r>
            <a:r>
              <a:rPr lang="en-US" sz="1700" dirty="0" err="1">
                <a:latin typeface="Courier New"/>
                <a:cs typeface="Courier New"/>
              </a:rPr>
              <a:t>ostream</a:t>
            </a:r>
            <a:r>
              <a:rPr lang="en-US" sz="1700" dirty="0">
                <a:latin typeface="Courier New"/>
                <a:cs typeface="Courier New"/>
              </a:rPr>
              <a:t> &amp; out, </a:t>
            </a:r>
            <a:r>
              <a:rPr lang="en-US" sz="1700" dirty="0" err="1">
                <a:latin typeface="Courier New"/>
                <a:cs typeface="Courier New"/>
              </a:rPr>
              <a:t>const</a:t>
            </a:r>
            <a:r>
              <a:rPr lang="en-US" sz="1700" dirty="0">
                <a:latin typeface="Courier New"/>
                <a:cs typeface="Courier New"/>
              </a:rPr>
              <a:t> List &amp; </a:t>
            </a:r>
            <a:r>
              <a:rPr lang="en-US" sz="1700" dirty="0" err="1">
                <a:latin typeface="Courier New"/>
                <a:cs typeface="Courier New"/>
              </a:rPr>
              <a:t>aList</a:t>
            </a:r>
            <a:r>
              <a:rPr lang="en-US" sz="1700" dirty="0" smtClean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 smtClean="0"/>
              <a:t>Definition does not use </a:t>
            </a:r>
            <a:r>
              <a:rPr lang="en-US" dirty="0" smtClean="0">
                <a:latin typeface="Courier New"/>
                <a:cs typeface="Courier New"/>
              </a:rPr>
              <a:t>List::</a:t>
            </a:r>
            <a:r>
              <a:rPr lang="en-US" dirty="0" smtClean="0"/>
              <a:t> in name</a:t>
            </a:r>
          </a:p>
          <a:p>
            <a:pPr lvl="1"/>
            <a:r>
              <a:rPr lang="en-US" dirty="0" smtClean="0"/>
              <a:t>Body of definition can now replace </a:t>
            </a:r>
            <a:r>
              <a:rPr lang="en-US" dirty="0" smtClean="0">
                <a:latin typeface="Courier New"/>
                <a:cs typeface="Courier New"/>
              </a:rPr>
              <a:t>display()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DD58-78DD-2A42-9FF0-114FA3FB6054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1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19050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Average: 78.2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Median: </a:t>
            </a:r>
            <a:r>
              <a:rPr lang="en-US" dirty="0" smtClean="0">
                <a:ea typeface="+mn-ea"/>
              </a:rPr>
              <a:t>77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Std. deviation: 15.2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Max: 99 (x2)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Doesn’t include XC points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191000" y="990600"/>
            <a:ext cx="4495800" cy="21336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Q1: 17.4 / 20 (87%)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Q2: 26.2 / </a:t>
            </a:r>
            <a:r>
              <a:rPr lang="en-US" dirty="0"/>
              <a:t>3</a:t>
            </a:r>
            <a:r>
              <a:rPr lang="en-US" dirty="0" smtClean="0"/>
              <a:t>0 (87%)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Q3: 25 / 30 (83%)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Q4: 9.6 / 20 (48%)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XC: 5 / 10 (12 responses)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0C2114-650A-924A-A104-B4AD995DC486}" type="datetime1">
              <a:rPr lang="en-US" sz="1200" smtClean="0">
                <a:latin typeface="Garamond" charset="0"/>
              </a:rPr>
              <a:t>2/27/17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258D3D-8DEB-6B43-A746-48B7D3EF842C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335947"/>
              </p:ext>
            </p:extLst>
          </p:nvPr>
        </p:nvGraphicFramePr>
        <p:xfrm>
          <a:off x="1905000" y="2819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3200400"/>
            <a:ext cx="57658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4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Examples based on today’s lecture</a:t>
            </a:r>
          </a:p>
          <a:p>
            <a:pPr lvl="1"/>
            <a:r>
              <a:rPr lang="en-US" dirty="0" smtClean="0"/>
              <a:t>Linked lists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3 to be posted; due </a:t>
            </a:r>
            <a:r>
              <a:rPr lang="en-US" dirty="0" smtClean="0"/>
              <a:t>Monday, 3/6</a:t>
            </a:r>
            <a:endParaRPr lang="en-US" dirty="0"/>
          </a:p>
          <a:p>
            <a:pPr lvl="2"/>
            <a:r>
              <a:rPr lang="en-US" dirty="0"/>
              <a:t>Basic use of </a:t>
            </a:r>
            <a:r>
              <a:rPr lang="en-US" dirty="0" smtClean="0"/>
              <a:t>classes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CFF386F-1641-BD48-9B18-D74327B224AE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3</a:t>
            </a:r>
            <a:r>
              <a:rPr lang="en-US" dirty="0" smtClean="0"/>
              <a:t> to be posted; due Monday, 3/6</a:t>
            </a:r>
          </a:p>
          <a:p>
            <a:pPr lvl="2"/>
            <a:r>
              <a:rPr lang="en-US" dirty="0" smtClean="0"/>
              <a:t>Basic use of classes 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Lists as ADTs</a:t>
            </a:r>
          </a:p>
          <a:p>
            <a:pPr lvl="1"/>
            <a:r>
              <a:rPr lang="en-US" dirty="0" smtClean="0"/>
              <a:t>Continue with array-based lists</a:t>
            </a:r>
          </a:p>
          <a:p>
            <a:pPr lvl="2"/>
            <a:r>
              <a:rPr lang="en-US" dirty="0" smtClean="0"/>
              <a:t>Overloaded operators</a:t>
            </a:r>
          </a:p>
          <a:p>
            <a:pPr lvl="2"/>
            <a:r>
              <a:rPr lang="en-US" dirty="0" smtClean="0"/>
              <a:t>Dynamically allocated arrays + default arguments, copy constructors, and destructors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E3654B6-9085-694D-8E41-9483FB1D803C}" type="datetime1">
              <a:rPr lang="en-US" smtClean="0">
                <a:latin typeface="+mj-lt"/>
              </a:rPr>
              <a:t>2/27/17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15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List ADT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sequence of a finite number of data items, all of the same type</a:t>
            </a:r>
          </a:p>
          <a:p>
            <a:r>
              <a:rPr lang="en-US" dirty="0" smtClean="0"/>
              <a:t>Basic operations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Construction</a:t>
            </a:r>
            <a:r>
              <a:rPr lang="en-US" dirty="0" smtClean="0"/>
              <a:t>: create empty list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Empty</a:t>
            </a:r>
            <a:r>
              <a:rPr lang="en-US" dirty="0" smtClean="0"/>
              <a:t>: check if the list is empty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Insert</a:t>
            </a:r>
            <a:r>
              <a:rPr lang="en-US" dirty="0" smtClean="0"/>
              <a:t>: add an item to the list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Delete</a:t>
            </a:r>
            <a:r>
              <a:rPr lang="en-US" dirty="0" smtClean="0"/>
              <a:t>: remove an item from the list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Traverse</a:t>
            </a:r>
            <a:r>
              <a:rPr lang="en-US" dirty="0" smtClean="0"/>
              <a:t>: go through part or all of list, accessing and processing elements in order</a:t>
            </a:r>
          </a:p>
          <a:p>
            <a:pPr lvl="2"/>
            <a:r>
              <a:rPr lang="en-US" dirty="0" smtClean="0"/>
              <a:t>Types of traversal include </a:t>
            </a:r>
            <a:r>
              <a:rPr lang="en-US" dirty="0" smtClean="0">
                <a:solidFill>
                  <a:srgbClr val="0000FF"/>
                </a:solidFill>
              </a:rPr>
              <a:t>search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output</a:t>
            </a:r>
            <a:r>
              <a:rPr lang="en-US" dirty="0" smtClean="0"/>
              <a:t> (to screen or file), </a:t>
            </a:r>
            <a:r>
              <a:rPr lang="en-US" dirty="0" smtClean="0">
                <a:solidFill>
                  <a:srgbClr val="0000FF"/>
                </a:solidFill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rearrange </a:t>
            </a:r>
            <a:r>
              <a:rPr lang="en-US" dirty="0" smtClean="0"/>
              <a:t>(usually sort)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List ADT used for several data structures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Linked lists, stacks, queues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2CD2-4444-714B-8A0E-AFE352960BB3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5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Static array-based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Statically allocated array: size chosen at compile time (example: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arr</a:t>
            </a:r>
            <a:r>
              <a:rPr lang="en-US" dirty="0" smtClean="0">
                <a:latin typeface="Courier New"/>
                <a:cs typeface="Courier New"/>
              </a:rPr>
              <a:t>[10];</a:t>
            </a:r>
            <a:r>
              <a:rPr lang="en-US" dirty="0" smtClean="0">
                <a:cs typeface="Courier New"/>
              </a:rPr>
              <a:t>)</a:t>
            </a:r>
          </a:p>
          <a:p>
            <a:r>
              <a:rPr lang="en-US" dirty="0" smtClean="0">
                <a:cs typeface="Courier New"/>
              </a:rPr>
              <a:t>List using static array requires</a:t>
            </a:r>
          </a:p>
          <a:p>
            <a:pPr lvl="1"/>
            <a:r>
              <a:rPr lang="en-US" dirty="0" smtClean="0">
                <a:cs typeface="Courier New"/>
              </a:rPr>
              <a:t>Actual array</a:t>
            </a:r>
          </a:p>
          <a:p>
            <a:pPr lvl="1"/>
            <a:r>
              <a:rPr lang="en-US" dirty="0" smtClean="0">
                <a:cs typeface="Courier New"/>
              </a:rPr>
              <a:t>Maximum size / capacity</a:t>
            </a:r>
          </a:p>
          <a:p>
            <a:pPr lvl="1"/>
            <a:r>
              <a:rPr lang="en-US" dirty="0" smtClean="0">
                <a:cs typeface="Courier New"/>
              </a:rPr>
              <a:t>Number of elements actually stored in array</a:t>
            </a:r>
          </a:p>
          <a:p>
            <a:r>
              <a:rPr lang="en-US" dirty="0" smtClean="0">
                <a:cs typeface="Courier New"/>
              </a:rPr>
              <a:t>Some operations are relatively easy</a:t>
            </a:r>
          </a:p>
          <a:p>
            <a:pPr lvl="1"/>
            <a:r>
              <a:rPr lang="en-US" dirty="0" smtClean="0">
                <a:cs typeface="Courier New"/>
              </a:rPr>
              <a:t>Constructor: array allocated at compile time, so just need to set size to 0</a:t>
            </a:r>
          </a:p>
          <a:p>
            <a:pPr lvl="1"/>
            <a:r>
              <a:rPr lang="en-US" dirty="0" smtClean="0">
                <a:cs typeface="Courier New"/>
              </a:rPr>
              <a:t>empty(): returns true if size == 0</a:t>
            </a:r>
          </a:p>
          <a:p>
            <a:pPr lvl="1"/>
            <a:r>
              <a:rPr lang="en-US" dirty="0" smtClean="0">
                <a:cs typeface="Courier New"/>
              </a:rPr>
              <a:t>traverse: for loop to go through all elements</a:t>
            </a:r>
          </a:p>
          <a:p>
            <a:pPr marL="344487" lvl="1" indent="0">
              <a:buNone/>
            </a:pPr>
            <a:r>
              <a:rPr lang="en-US" dirty="0"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for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0;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&lt; size;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++)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&lt;process array[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]&gt;</a:t>
            </a:r>
            <a:endParaRPr lang="en-US" dirty="0" smtClean="0">
              <a:cs typeface="Courier New"/>
            </a:endParaRPr>
          </a:p>
          <a:p>
            <a:pPr lvl="1"/>
            <a:endParaRPr lang="en-US" dirty="0" smtClean="0"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347C-7395-7B4D-8F97-7D1C4316275A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insert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Pseudocode</a:t>
            </a:r>
            <a:r>
              <a:rPr lang="en-US" dirty="0" smtClean="0"/>
              <a:t> to insert </a:t>
            </a:r>
            <a:r>
              <a:rPr lang="en-US" i="1" dirty="0" smtClean="0"/>
              <a:t>item</a:t>
            </a:r>
            <a:r>
              <a:rPr lang="en-US" dirty="0" smtClean="0"/>
              <a:t> at position </a:t>
            </a:r>
            <a:r>
              <a:rPr lang="en-US" i="1" dirty="0" err="1" smtClean="0"/>
              <a:t>pos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size == capacity</a:t>
            </a:r>
          </a:p>
          <a:p>
            <a:pPr marL="841375" lvl="1" indent="-514350"/>
            <a:r>
              <a:rPr lang="en-US" dirty="0" smtClean="0"/>
              <a:t>List is full (error); end insert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err="1" smtClean="0"/>
              <a:t>pos</a:t>
            </a:r>
            <a:r>
              <a:rPr lang="en-US" dirty="0" smtClean="0"/>
              <a:t> &lt; 0 or </a:t>
            </a:r>
            <a:r>
              <a:rPr lang="en-US" i="1" dirty="0" err="1" smtClean="0"/>
              <a:t>pos</a:t>
            </a:r>
            <a:r>
              <a:rPr lang="en-US" dirty="0" smtClean="0"/>
              <a:t> &gt; </a:t>
            </a:r>
            <a:r>
              <a:rPr lang="en-US" i="1" dirty="0" smtClean="0"/>
              <a:t>size</a:t>
            </a:r>
          </a:p>
          <a:p>
            <a:pPr marL="841375" lvl="1" indent="-514350"/>
            <a:r>
              <a:rPr lang="en-US" dirty="0" smtClean="0"/>
              <a:t>Illegal position error; end insert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Otherwise, shift elements to make room, then insert item and update array:</a:t>
            </a:r>
          </a:p>
          <a:p>
            <a:pPr marL="841375" lvl="1" indent="-514350"/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i="1" dirty="0" smtClean="0"/>
              <a:t> = size </a:t>
            </a:r>
            <a:r>
              <a:rPr lang="en-US" dirty="0" smtClean="0"/>
              <a:t>to</a:t>
            </a:r>
            <a:r>
              <a:rPr lang="en-US" i="1" dirty="0" smtClean="0"/>
              <a:t> </a:t>
            </a:r>
            <a:r>
              <a:rPr lang="en-US" i="1" dirty="0" err="1" smtClean="0"/>
              <a:t>pos</a:t>
            </a:r>
            <a:r>
              <a:rPr lang="en-US" i="1" dirty="0" smtClean="0"/>
              <a:t> + 1</a:t>
            </a:r>
            <a:endParaRPr lang="en-US" dirty="0" smtClean="0"/>
          </a:p>
          <a:p>
            <a:pPr marL="1193800" lvl="2" indent="-514350"/>
            <a:r>
              <a:rPr lang="en-US" dirty="0" smtClean="0"/>
              <a:t>array[</a:t>
            </a:r>
            <a:r>
              <a:rPr lang="en-US" dirty="0" err="1" smtClean="0"/>
              <a:t>i</a:t>
            </a:r>
            <a:r>
              <a:rPr lang="en-US" dirty="0" smtClean="0"/>
              <a:t>] = array[i-1]</a:t>
            </a:r>
          </a:p>
          <a:p>
            <a:pPr marL="841375" lvl="1" indent="-514350"/>
            <a:r>
              <a:rPr lang="en-US" dirty="0" smtClean="0"/>
              <a:t>array[</a:t>
            </a:r>
            <a:r>
              <a:rPr lang="en-US" dirty="0" err="1" smtClean="0"/>
              <a:t>pos</a:t>
            </a:r>
            <a:r>
              <a:rPr lang="en-US" dirty="0" smtClean="0"/>
              <a:t>] = item</a:t>
            </a:r>
          </a:p>
          <a:p>
            <a:pPr marL="841375" lvl="1" indent="-514350"/>
            <a:r>
              <a:rPr lang="en-US" dirty="0" smtClean="0"/>
              <a:t>size++</a:t>
            </a:r>
          </a:p>
          <a:p>
            <a:pPr marL="514350" indent="-514350"/>
            <a:r>
              <a:rPr lang="en-US" dirty="0" smtClean="0"/>
              <a:t>Worst-case time? Average time? Best-case time?</a:t>
            </a:r>
          </a:p>
          <a:p>
            <a:pPr marL="841375" lvl="1" indent="-514350"/>
            <a:r>
              <a:rPr lang="en-US" dirty="0" smtClean="0"/>
              <a:t>Worst &amp; average: O(n), best: O(1)</a:t>
            </a:r>
          </a:p>
          <a:p>
            <a:pPr marL="841375" lvl="1" indent="-514350"/>
            <a:r>
              <a:rPr lang="en-US" dirty="0" smtClean="0"/>
              <a:t>Best-case occurs in stacks &amp; queues</a:t>
            </a:r>
          </a:p>
          <a:p>
            <a:pPr marL="841375" lvl="1" indent="-514350"/>
            <a:endParaRPr lang="en-US" dirty="0"/>
          </a:p>
          <a:p>
            <a:pPr marL="514350" indent="-51435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2ABE-A094-DF4E-803F-4282E4A628BA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3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delete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 to remove </a:t>
            </a:r>
            <a:r>
              <a:rPr lang="en-US" i="1" dirty="0" smtClean="0"/>
              <a:t>item</a:t>
            </a:r>
            <a:r>
              <a:rPr lang="en-US" dirty="0" smtClean="0"/>
              <a:t> at position </a:t>
            </a:r>
            <a:r>
              <a:rPr lang="en-US" i="1" dirty="0" err="1" smtClean="0"/>
              <a:t>pos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size == 0</a:t>
            </a:r>
          </a:p>
          <a:p>
            <a:pPr marL="841375" lvl="1" indent="-514350"/>
            <a:r>
              <a:rPr lang="en-US" dirty="0" smtClean="0"/>
              <a:t>List is empty (error); end delete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err="1" smtClean="0"/>
              <a:t>pos</a:t>
            </a:r>
            <a:r>
              <a:rPr lang="en-US" dirty="0" smtClean="0"/>
              <a:t> &lt; 0 or </a:t>
            </a:r>
            <a:r>
              <a:rPr lang="en-US" i="1" dirty="0" err="1" smtClean="0"/>
              <a:t>pos</a:t>
            </a:r>
            <a:r>
              <a:rPr lang="en-US" i="1" dirty="0" smtClean="0"/>
              <a:t> &gt;= </a:t>
            </a:r>
            <a:r>
              <a:rPr lang="en-US" dirty="0" smtClean="0"/>
              <a:t>size</a:t>
            </a:r>
          </a:p>
          <a:p>
            <a:pPr marL="841375" lvl="1" indent="-514350"/>
            <a:r>
              <a:rPr lang="en-US" dirty="0" smtClean="0"/>
              <a:t>Illegal position error; end delete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Otherwise, shift elements to close gap, overwriting removed element</a:t>
            </a:r>
          </a:p>
          <a:p>
            <a:pPr marL="841375" lvl="1" indent="-514350"/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 = </a:t>
            </a:r>
            <a:r>
              <a:rPr lang="en-US" i="1" dirty="0" err="1" smtClean="0"/>
              <a:t>pos</a:t>
            </a:r>
            <a:r>
              <a:rPr lang="en-US" dirty="0" smtClean="0"/>
              <a:t> to </a:t>
            </a:r>
            <a:r>
              <a:rPr lang="en-US" i="1" dirty="0" smtClean="0"/>
              <a:t>size</a:t>
            </a:r>
            <a:r>
              <a:rPr lang="en-US" dirty="0" smtClean="0"/>
              <a:t> – 2</a:t>
            </a:r>
          </a:p>
          <a:p>
            <a:pPr marL="1193800" lvl="2" indent="-514350"/>
            <a:r>
              <a:rPr lang="en-US" dirty="0" smtClean="0"/>
              <a:t>array[</a:t>
            </a:r>
            <a:r>
              <a:rPr lang="en-US" dirty="0" err="1" smtClean="0"/>
              <a:t>i</a:t>
            </a:r>
            <a:r>
              <a:rPr lang="en-US" dirty="0" smtClean="0"/>
              <a:t>] = array[i+1]</a:t>
            </a:r>
          </a:p>
          <a:p>
            <a:pPr marL="841375" lvl="1" indent="-514350"/>
            <a:r>
              <a:rPr lang="en-US" dirty="0" smtClean="0"/>
              <a:t>size--</a:t>
            </a:r>
          </a:p>
          <a:p>
            <a:pPr marL="841375" lvl="1" indent="-514350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343F-9A81-1B41-B6CD-4E05292A9B6B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0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/>
                <a:cs typeface="Garamond"/>
              </a:rPr>
              <a:t>Review: 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/>
              <a:t> keyword </a:t>
            </a:r>
            <a:r>
              <a:rPr lang="en-US" dirty="0" smtClean="0">
                <a:sym typeface="Wingdings"/>
              </a:rPr>
              <a:t> value won’t be changed</a:t>
            </a:r>
          </a:p>
          <a:p>
            <a:r>
              <a:rPr lang="en-US" dirty="0" smtClean="0"/>
              <a:t>Define constant values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CAPACITY = 1024;</a:t>
            </a:r>
          </a:p>
          <a:p>
            <a:r>
              <a:rPr lang="en-US" dirty="0" smtClean="0"/>
              <a:t>Indicate function argument won’t be modified</a:t>
            </a:r>
          </a:p>
          <a:p>
            <a:pPr lvl="1"/>
            <a:r>
              <a:rPr lang="en-US" dirty="0" smtClean="0"/>
              <a:t>Used with reference arguments when pass-by-reference used to save space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ElementType</a:t>
            </a:r>
            <a:r>
              <a:rPr lang="en-US" dirty="0" smtClean="0">
                <a:latin typeface="Courier New"/>
                <a:cs typeface="Courier New"/>
              </a:rPr>
              <a:t> f(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List &amp;</a:t>
            </a:r>
            <a:r>
              <a:rPr lang="en-US" dirty="0" err="1" smtClean="0">
                <a:latin typeface="Courier New"/>
                <a:cs typeface="Courier New"/>
              </a:rPr>
              <a:t>myList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/>
              <a:t> methods won’t modify </a:t>
            </a:r>
            <a:r>
              <a:rPr lang="en-US" dirty="0" smtClean="0">
                <a:solidFill>
                  <a:srgbClr val="0000FF"/>
                </a:solidFill>
              </a:rPr>
              <a:t>calling object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>
                <a:latin typeface="Courier New"/>
                <a:cs typeface="Courier New"/>
              </a:rPr>
              <a:t> empty()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 smtClean="0"/>
              <a:t>Given </a:t>
            </a:r>
            <a:r>
              <a:rPr lang="en-US" dirty="0" smtClean="0">
                <a:latin typeface="Courier New"/>
                <a:cs typeface="Courier New"/>
              </a:rPr>
              <a:t>List L</a:t>
            </a:r>
            <a:r>
              <a:rPr lang="en-US" dirty="0" smtClean="0"/>
              <a:t>, if I write: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 New"/>
                <a:cs typeface="Courier New"/>
              </a:rPr>
              <a:t>L.empty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</a:t>
            </a:r>
            <a:r>
              <a:rPr lang="en-US" dirty="0" smtClean="0"/>
              <a:t> is the calling object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empty()</a:t>
            </a:r>
            <a:r>
              <a:rPr lang="en-US" dirty="0" smtClean="0">
                <a:sym typeface="Wingdings"/>
              </a:rPr>
              <a:t> accesses member(s) of object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L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22F6-3651-EE48-AC22-EE0A0FBE4418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display()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function prints contents of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>
                <a:latin typeface="Courier New"/>
                <a:cs typeface="Courier New"/>
              </a:rPr>
              <a:t>L.display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r>
              <a:rPr lang="en-US" dirty="0" smtClean="0"/>
              <a:t>More convenient to use output operator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>
                <a:latin typeface="Courier New"/>
                <a:cs typeface="Courier New"/>
              </a:rPr>
              <a:t>cout</a:t>
            </a:r>
            <a:r>
              <a:rPr lang="en-US" dirty="0" smtClean="0">
                <a:latin typeface="Courier New"/>
                <a:cs typeface="Courier New"/>
              </a:rPr>
              <a:t> &lt;&lt; "List of values: " &lt;&lt; L;</a:t>
            </a:r>
          </a:p>
          <a:p>
            <a:r>
              <a:rPr lang="en-US" dirty="0" smtClean="0"/>
              <a:t>Solution involves </a:t>
            </a:r>
            <a:r>
              <a:rPr lang="en-US" dirty="0" smtClean="0">
                <a:solidFill>
                  <a:srgbClr val="0000FF"/>
                </a:solidFill>
              </a:rPr>
              <a:t>operator overloading</a:t>
            </a:r>
          </a:p>
          <a:p>
            <a:pPr lvl="1"/>
            <a:r>
              <a:rPr lang="en-US" dirty="0" smtClean="0"/>
              <a:t>Operators treated as functions called on objects</a:t>
            </a:r>
          </a:p>
          <a:p>
            <a:pPr lvl="1"/>
            <a:r>
              <a:rPr lang="en-US" dirty="0" smtClean="0"/>
              <a:t>Can write most operators as member functions to define what they mean for that type</a:t>
            </a:r>
          </a:p>
          <a:p>
            <a:pPr lvl="2"/>
            <a:r>
              <a:rPr lang="en-US" dirty="0" smtClean="0"/>
              <a:t>Binary operators: fn. argument is RHS, calling object is LHS</a:t>
            </a:r>
          </a:p>
          <a:p>
            <a:pPr lvl="3"/>
            <a:r>
              <a:rPr lang="en-US" dirty="0" smtClean="0"/>
              <a:t>Ex: </a:t>
            </a:r>
            <a:r>
              <a:rPr lang="en-US" dirty="0" smtClean="0">
                <a:latin typeface="Courier New"/>
                <a:cs typeface="Courier New"/>
              </a:rPr>
              <a:t>a = b;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 is “calling object”,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b</a:t>
            </a:r>
            <a:r>
              <a:rPr lang="en-US" dirty="0" smtClean="0">
                <a:sym typeface="Wingdings"/>
              </a:rPr>
              <a:t> is “argument”</a:t>
            </a:r>
            <a:endParaRPr lang="en-US" dirty="0" smtClean="0"/>
          </a:p>
          <a:p>
            <a:pPr lvl="2"/>
            <a:r>
              <a:rPr lang="en-US" dirty="0" smtClean="0"/>
              <a:t>Unary operators: no argument since only one object</a:t>
            </a:r>
          </a:p>
          <a:p>
            <a:pPr lvl="3"/>
            <a:r>
              <a:rPr lang="en-US" dirty="0" smtClean="0"/>
              <a:t>Ex: </a:t>
            </a:r>
            <a:r>
              <a:rPr lang="en-US" dirty="0" smtClean="0">
                <a:latin typeface="Courier New"/>
                <a:cs typeface="Courier New"/>
              </a:rPr>
              <a:t>-a;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>
                <a:latin typeface="Courier New"/>
                <a:cs typeface="Courier New"/>
                <a:sym typeface="Wingdings"/>
              </a:rPr>
              <a:t>a</a:t>
            </a:r>
            <a:r>
              <a:rPr lang="en-US" dirty="0">
                <a:sym typeface="Wingdings"/>
              </a:rPr>
              <a:t> is “calling object</a:t>
            </a:r>
            <a:r>
              <a:rPr lang="en-US" dirty="0" smtClean="0">
                <a:sym typeface="Wingdings"/>
              </a:rPr>
              <a:t>”</a:t>
            </a:r>
          </a:p>
          <a:p>
            <a:pPr lvl="1"/>
            <a:r>
              <a:rPr lang="en-US" dirty="0" smtClean="0"/>
              <a:t>Objects get default version of = operator</a:t>
            </a:r>
          </a:p>
          <a:p>
            <a:pPr lvl="2"/>
            <a:r>
              <a:rPr lang="en-US" dirty="0" smtClean="0"/>
              <a:t>Member-by-member copy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8AA9-E62D-0546-8CD4-E993BEC73A7C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0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&lt;&lt;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&gt;&gt;</a:t>
            </a:r>
            <a:r>
              <a:rPr lang="en-US" dirty="0" smtClean="0"/>
              <a:t> operators special cases</a:t>
            </a:r>
          </a:p>
          <a:p>
            <a:pPr lvl="1"/>
            <a:r>
              <a:rPr lang="en-US" dirty="0" smtClean="0"/>
              <a:t>LHS not object of type you’re printing/reading</a:t>
            </a:r>
          </a:p>
          <a:p>
            <a:pPr lvl="1"/>
            <a:r>
              <a:rPr lang="en-US" dirty="0" smtClean="0"/>
              <a:t>What type is LHS?</a:t>
            </a:r>
          </a:p>
          <a:p>
            <a:pPr lvl="2"/>
            <a:r>
              <a:rPr lang="en-US" dirty="0" smtClean="0"/>
              <a:t>Examples: </a:t>
            </a:r>
            <a:r>
              <a:rPr lang="en-US" dirty="0" err="1" smtClean="0">
                <a:latin typeface="Courier New"/>
                <a:cs typeface="Courier New"/>
              </a:rPr>
              <a:t>cout</a:t>
            </a:r>
            <a:r>
              <a:rPr lang="en-US" dirty="0" smtClean="0">
                <a:latin typeface="Courier New"/>
                <a:cs typeface="Courier New"/>
              </a:rPr>
              <a:t> &lt;&lt; a; </a:t>
            </a:r>
            <a:r>
              <a:rPr lang="en-US" dirty="0" err="1" smtClean="0">
                <a:latin typeface="Courier New"/>
                <a:cs typeface="Courier New"/>
              </a:rPr>
              <a:t>cin</a:t>
            </a:r>
            <a:r>
              <a:rPr lang="en-US" dirty="0" smtClean="0">
                <a:latin typeface="Courier New"/>
                <a:cs typeface="Courier New"/>
              </a:rPr>
              <a:t> &gt;&gt; b;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ostream</a:t>
            </a:r>
            <a:r>
              <a:rPr lang="en-US" dirty="0" smtClean="0"/>
              <a:t> (for </a:t>
            </a:r>
            <a:r>
              <a:rPr lang="en-US" dirty="0" smtClean="0">
                <a:latin typeface="Courier New"/>
                <a:cs typeface="Courier New"/>
              </a:rPr>
              <a:t>&lt;&lt;</a:t>
            </a:r>
            <a:r>
              <a:rPr lang="en-US" dirty="0" smtClean="0"/>
              <a:t>), </a:t>
            </a:r>
            <a:r>
              <a:rPr lang="en-US" dirty="0" err="1" smtClean="0">
                <a:latin typeface="Courier New"/>
                <a:cs typeface="Courier New"/>
              </a:rPr>
              <a:t>istream</a:t>
            </a:r>
            <a:r>
              <a:rPr lang="en-US" dirty="0" smtClean="0"/>
              <a:t> (for </a:t>
            </a:r>
            <a:r>
              <a:rPr lang="en-US" dirty="0" smtClean="0">
                <a:latin typeface="Courier New"/>
                <a:cs typeface="Courier New"/>
              </a:rPr>
              <a:t>&gt;&gt;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Output operator for List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600" dirty="0" err="1">
                <a:latin typeface="Courier New"/>
                <a:cs typeface="Courier New"/>
              </a:rPr>
              <a:t>ostream</a:t>
            </a:r>
            <a:r>
              <a:rPr lang="en-US" sz="2600" dirty="0">
                <a:latin typeface="Courier New"/>
                <a:cs typeface="Courier New"/>
              </a:rPr>
              <a:t> &amp; operator&lt;&lt; (</a:t>
            </a:r>
            <a:r>
              <a:rPr lang="en-US" sz="2600" dirty="0" err="1">
                <a:latin typeface="Courier New"/>
                <a:cs typeface="Courier New"/>
              </a:rPr>
              <a:t>ostream</a:t>
            </a:r>
            <a:r>
              <a:rPr lang="en-US" sz="2600" dirty="0">
                <a:latin typeface="Courier New"/>
                <a:cs typeface="Courier New"/>
              </a:rPr>
              <a:t> &amp; out, </a:t>
            </a:r>
            <a:r>
              <a:rPr lang="en-US" sz="2600" dirty="0" err="1">
                <a:latin typeface="Courier New"/>
                <a:cs typeface="Courier New"/>
              </a:rPr>
              <a:t>const</a:t>
            </a:r>
            <a:r>
              <a:rPr lang="en-US" sz="2600" dirty="0">
                <a:latin typeface="Courier New"/>
                <a:cs typeface="Courier New"/>
              </a:rPr>
              <a:t> List &amp; </a:t>
            </a:r>
            <a:r>
              <a:rPr lang="en-US" sz="2600" dirty="0" err="1">
                <a:latin typeface="Courier New"/>
                <a:cs typeface="Courier New"/>
              </a:rPr>
              <a:t>aList</a:t>
            </a:r>
            <a:r>
              <a:rPr lang="en-US" sz="2600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sz="2600" dirty="0" err="1">
                <a:latin typeface="Courier New"/>
                <a:cs typeface="Courier New"/>
              </a:rPr>
              <a:t>aList.display</a:t>
            </a:r>
            <a:r>
              <a:rPr lang="en-US" sz="2600" dirty="0">
                <a:latin typeface="Courier New"/>
                <a:cs typeface="Courier New"/>
              </a:rPr>
              <a:t>(out);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600" dirty="0">
                <a:latin typeface="Courier New"/>
                <a:cs typeface="Courier New"/>
              </a:rPr>
              <a:t>	return out;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600" dirty="0">
                <a:latin typeface="Courier New"/>
                <a:cs typeface="Courier New"/>
              </a:rPr>
              <a:t>}</a:t>
            </a:r>
          </a:p>
          <a:p>
            <a:r>
              <a:rPr lang="en-US" dirty="0" smtClean="0"/>
              <a:t>LHS, RHS both passed as reference arguments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ostream</a:t>
            </a:r>
            <a:r>
              <a:rPr lang="en-US" dirty="0" smtClean="0"/>
              <a:t> is modified 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/>
              <a:t> as constant reference</a:t>
            </a:r>
          </a:p>
          <a:p>
            <a:r>
              <a:rPr lang="en-US" dirty="0" smtClean="0"/>
              <a:t>Returns modified </a:t>
            </a:r>
            <a:r>
              <a:rPr lang="en-US" dirty="0" err="1" smtClean="0"/>
              <a:t>ostream</a:t>
            </a:r>
            <a:endParaRPr lang="en-US" dirty="0" smtClean="0"/>
          </a:p>
          <a:p>
            <a:pPr lvl="1"/>
            <a:r>
              <a:rPr lang="en-US" dirty="0" smtClean="0"/>
              <a:t>Binary operator—technically works with only 2 things at once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cout</a:t>
            </a:r>
            <a:r>
              <a:rPr lang="en-US" dirty="0" smtClean="0">
                <a:latin typeface="Courier New"/>
                <a:cs typeface="Courier New"/>
              </a:rPr>
              <a:t> &lt;&lt; a &lt;&lt; b;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 (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cout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 &lt;&lt; a) &lt;&lt; b;  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cout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 &lt;&lt; b;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C860-F36E-9942-B1C0-088C54C56410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4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dge 8">
    <a:dk1>
      <a:srgbClr val="000000"/>
    </a:dk1>
    <a:lt1>
      <a:srgbClr val="FFFFFF"/>
    </a:lt1>
    <a:dk2>
      <a:srgbClr val="CC0000"/>
    </a:dk2>
    <a:lt2>
      <a:srgbClr val="666699"/>
    </a:lt2>
    <a:accent1>
      <a:srgbClr val="808080"/>
    </a:accent1>
    <a:accent2>
      <a:srgbClr val="999933"/>
    </a:accent2>
    <a:accent3>
      <a:srgbClr val="FFFFFF"/>
    </a:accent3>
    <a:accent4>
      <a:srgbClr val="000000"/>
    </a:accent4>
    <a:accent5>
      <a:srgbClr val="C0C0C0"/>
    </a:accent5>
    <a:accent6>
      <a:srgbClr val="8A8A2D"/>
    </a:accent6>
    <a:hlink>
      <a:srgbClr val="4C6D80"/>
    </a:hlink>
    <a:folHlink>
      <a:srgbClr val="B2B2B2"/>
    </a:folHlink>
  </a:clrScheme>
  <a:fontScheme name="Edge">
    <a:majorFont>
      <a:latin typeface="Garamond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13099</TotalTime>
  <Words>1012</Words>
  <Application>Microsoft Macintosh PowerPoint</Application>
  <PresentationFormat>On-screen Show (4:3)</PresentationFormat>
  <Paragraphs>174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EECE.3220 Data Structures</vt:lpstr>
      <vt:lpstr>Lecture outline</vt:lpstr>
      <vt:lpstr>Review: List ADT (continued)</vt:lpstr>
      <vt:lpstr>Review: Static array-based list</vt:lpstr>
      <vt:lpstr>Review: insert algorithm</vt:lpstr>
      <vt:lpstr>Review: delete algorithm</vt:lpstr>
      <vt:lpstr>Review: const</vt:lpstr>
      <vt:lpstr>Operator overloading</vt:lpstr>
      <vt:lpstr>Operator overloading (continued)</vt:lpstr>
      <vt:lpstr>Friend functions</vt:lpstr>
      <vt:lpstr>Exam stats &amp; grade distribution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3358</cp:revision>
  <dcterms:created xsi:type="dcterms:W3CDTF">2006-04-03T05:03:01Z</dcterms:created>
  <dcterms:modified xsi:type="dcterms:W3CDTF">2017-02-28T04:05:30Z</dcterms:modified>
</cp:coreProperties>
</file>