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96" r:id="rId4"/>
    <p:sldId id="399" r:id="rId5"/>
    <p:sldId id="407" r:id="rId6"/>
    <p:sldId id="408" r:id="rId7"/>
    <p:sldId id="417" r:id="rId8"/>
    <p:sldId id="385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240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F3630E-D5DE-49C4-B4FF-365F0E7DB23E}" type="datetime1">
              <a:rPr lang="en-US" smtClean="0"/>
              <a:t>3/3/17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2C906-EBA4-48C6-9625-91C2B59158F1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52BB7-8888-4497-86FA-FA09C09CC96F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FECE1-E261-46AA-9BF9-E9997A00EA38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1F44F-6202-49FD-AFD6-D5B5E29E8B8C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BEFB8-B6B6-4E4D-BBEC-05C9D89F345D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E7D70-C349-4420-91EE-ED022A655F7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54C4-7D7D-4FFB-A372-21AE528C996B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1A7C-C650-43D1-ACE2-9AF535F62BC9}" type="datetime1">
              <a:rPr lang="en-US" smtClean="0"/>
              <a:t>3/3/17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FD262-4A8F-4AB7-9D8D-1C0677F98B78}" type="datetime1">
              <a:rPr lang="en-US" smtClean="0"/>
              <a:t>3/3/17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86CB-DAA6-42EA-952E-96147F1FA0CC}" type="datetime1">
              <a:rPr lang="en-US" smtClean="0"/>
              <a:t>3/3/17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50197-22BF-4A56-923D-B258CFF2357F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0FE7E-699E-4250-822B-F8FB9293D290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960A63C-B6E7-4277-BA86-6D17CE99AE44}" type="datetime1">
              <a:rPr lang="en-US" smtClean="0"/>
              <a:t>3/3/17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Lists (cont.)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due Wednesday, 3/8</a:t>
            </a:r>
          </a:p>
          <a:p>
            <a:pPr lvl="2"/>
            <a:r>
              <a:rPr lang="en-US" dirty="0" smtClean="0"/>
              <a:t>Basic use of classes</a:t>
            </a:r>
          </a:p>
          <a:p>
            <a:pPr lvl="2"/>
            <a:r>
              <a:rPr lang="en-US" dirty="0" smtClean="0"/>
              <a:t>Card/</a:t>
            </a:r>
            <a:r>
              <a:rPr lang="en-US" dirty="0" err="1" smtClean="0"/>
              <a:t>DeckOfCards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Overloaded operators</a:t>
            </a:r>
          </a:p>
          <a:p>
            <a:pPr lvl="1"/>
            <a:r>
              <a:rPr lang="en-US" dirty="0" smtClean="0"/>
              <a:t>Continue with array-based lists</a:t>
            </a:r>
          </a:p>
          <a:p>
            <a:pPr lvl="2"/>
            <a:r>
              <a:rPr lang="en-US" dirty="0" smtClean="0"/>
              <a:t>Dynamically allocated arrays + default arguments, copy constructors, and destructors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949595-91A0-412C-8CEF-BF6998107860}" type="datetime1">
              <a:rPr lang="en-US" smtClean="0">
                <a:latin typeface="+mj-lt"/>
              </a:rPr>
              <a:t>3/3/17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List ADT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sequence of a finite number of data items, all of the same type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Construction</a:t>
            </a:r>
            <a:r>
              <a:rPr lang="en-US" dirty="0" smtClean="0"/>
              <a:t>: create empty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Empty</a:t>
            </a:r>
            <a:r>
              <a:rPr lang="en-US" dirty="0" smtClean="0"/>
              <a:t>: check if the list is empty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: add an item to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Delete</a:t>
            </a:r>
            <a:r>
              <a:rPr lang="en-US" dirty="0" smtClean="0"/>
              <a:t>: remove an item from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Traverse</a:t>
            </a:r>
            <a:r>
              <a:rPr lang="en-US" dirty="0" smtClean="0"/>
              <a:t>: go through part or all of list, accessing and processing elements in order</a:t>
            </a:r>
          </a:p>
          <a:p>
            <a:pPr lvl="2"/>
            <a:r>
              <a:rPr lang="en-US" dirty="0" smtClean="0"/>
              <a:t>Types of traversal include </a:t>
            </a:r>
            <a:r>
              <a:rPr lang="en-US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(to screen or file), </a:t>
            </a:r>
            <a:r>
              <a:rPr lang="en-US" dirty="0" smtClean="0">
                <a:solidFill>
                  <a:srgbClr val="0000FF"/>
                </a:solidFill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rearrange </a:t>
            </a:r>
            <a:r>
              <a:rPr lang="en-US" dirty="0" smtClean="0"/>
              <a:t>(usually sort)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List ADT used for several data 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 lists, stacks, queues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E28-9D06-4C87-A40D-D4F9E802E982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display()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function prints contents of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L.display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More convenient to use output operator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"List of values: " &lt;&lt; L;</a:t>
            </a:r>
          </a:p>
          <a:p>
            <a:r>
              <a:rPr lang="en-US" dirty="0" smtClean="0"/>
              <a:t>Solution involves </a:t>
            </a:r>
            <a:r>
              <a:rPr lang="en-US" dirty="0" smtClean="0">
                <a:solidFill>
                  <a:srgbClr val="0000FF"/>
                </a:solidFill>
              </a:rPr>
              <a:t>operator overloading</a:t>
            </a:r>
          </a:p>
          <a:p>
            <a:pPr lvl="1"/>
            <a:r>
              <a:rPr lang="en-US" dirty="0" smtClean="0"/>
              <a:t>Operators treated as functions called on objects</a:t>
            </a:r>
          </a:p>
          <a:p>
            <a:pPr lvl="1"/>
            <a:r>
              <a:rPr lang="en-US" dirty="0" smtClean="0"/>
              <a:t>Can write most operators as member functions to define what they mean for that type</a:t>
            </a:r>
          </a:p>
          <a:p>
            <a:pPr lvl="2"/>
            <a:r>
              <a:rPr lang="en-US" dirty="0" smtClean="0"/>
              <a:t>Binary operators: fn. argument is RHS, calling object is LHS</a:t>
            </a:r>
          </a:p>
          <a:p>
            <a:pPr lvl="3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a = b;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 is “calling object”,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 is “argument”</a:t>
            </a:r>
            <a:endParaRPr lang="en-US" dirty="0" smtClean="0"/>
          </a:p>
          <a:p>
            <a:pPr lvl="2"/>
            <a:r>
              <a:rPr lang="en-US" dirty="0" smtClean="0"/>
              <a:t>Unary operators: no argument since only one object</a:t>
            </a:r>
          </a:p>
          <a:p>
            <a:pPr lvl="3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-a;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</a:t>
            </a:r>
            <a:r>
              <a:rPr lang="en-US" dirty="0" smtClean="0">
                <a:sym typeface="Wingdings"/>
              </a:rPr>
              <a:t>”</a:t>
            </a:r>
          </a:p>
          <a:p>
            <a:pPr lvl="1"/>
            <a:r>
              <a:rPr lang="en-US" dirty="0" smtClean="0"/>
              <a:t>Objects get default version of = operator</a:t>
            </a:r>
          </a:p>
          <a:p>
            <a:pPr lvl="2"/>
            <a:r>
              <a:rPr lang="en-US" dirty="0" smtClean="0"/>
              <a:t>Member-by-member copy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DFF-34CD-4B08-9F78-67A016D70469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Operator overloading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&gt;&gt;</a:t>
            </a:r>
            <a:r>
              <a:rPr lang="en-US" dirty="0" smtClean="0"/>
              <a:t> operators special cases</a:t>
            </a:r>
          </a:p>
          <a:p>
            <a:pPr lvl="1"/>
            <a:r>
              <a:rPr lang="en-US" dirty="0" smtClean="0"/>
              <a:t>LHS not object of type you’re printing/reading</a:t>
            </a:r>
          </a:p>
          <a:p>
            <a:pPr lvl="1"/>
            <a:r>
              <a:rPr lang="en-US" dirty="0" smtClean="0"/>
              <a:t>What type is LHS?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a;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>
                <a:latin typeface="Courier New"/>
                <a:cs typeface="Courier New"/>
              </a:rPr>
              <a:t> &gt;&gt; b;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/>
              <a:t> (for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), </a:t>
            </a:r>
            <a:r>
              <a:rPr lang="en-US" dirty="0" err="1" smtClean="0">
                <a:latin typeface="Courier New"/>
                <a:cs typeface="Courier New"/>
              </a:rPr>
              <a:t>istream</a:t>
            </a:r>
            <a:r>
              <a:rPr lang="en-US" dirty="0" smtClean="0"/>
              <a:t> (for </a:t>
            </a:r>
            <a:r>
              <a:rPr lang="en-US" dirty="0" smtClean="0">
                <a:latin typeface="Courier New"/>
                <a:cs typeface="Courier New"/>
              </a:rPr>
              <a:t>&gt;&gt;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operator for List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operator&lt;&lt; (</a:t>
            </a: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out, </a:t>
            </a:r>
            <a:r>
              <a:rPr lang="en-US" sz="2600" dirty="0" err="1">
                <a:latin typeface="Courier New"/>
                <a:cs typeface="Courier New"/>
              </a:rPr>
              <a:t>const</a:t>
            </a:r>
            <a:r>
              <a:rPr lang="en-US" sz="2600" dirty="0">
                <a:latin typeface="Courier New"/>
                <a:cs typeface="Courier New"/>
              </a:rPr>
              <a:t> List &amp; </a:t>
            </a:r>
            <a:r>
              <a:rPr lang="en-US" sz="2600" dirty="0" err="1">
                <a:latin typeface="Courier New"/>
                <a:cs typeface="Courier New"/>
              </a:rPr>
              <a:t>aList</a:t>
            </a:r>
            <a:r>
              <a:rPr lang="en-US" sz="26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aList.display</a:t>
            </a:r>
            <a:r>
              <a:rPr lang="en-US" sz="2600" dirty="0">
                <a:latin typeface="Courier New"/>
                <a:cs typeface="Courier New"/>
              </a:rPr>
              <a:t>(out);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return out;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LHS, RHS both passed as reference arguments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/>
              <a:t> is modified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as constant reference</a:t>
            </a:r>
          </a:p>
          <a:p>
            <a:r>
              <a:rPr lang="en-US" dirty="0" smtClean="0"/>
              <a:t>Returns modified </a:t>
            </a:r>
            <a:r>
              <a:rPr lang="en-US" dirty="0" err="1" smtClean="0"/>
              <a:t>ostream</a:t>
            </a:r>
            <a:endParaRPr lang="en-US" dirty="0" smtClean="0"/>
          </a:p>
          <a:p>
            <a:pPr lvl="1"/>
            <a:r>
              <a:rPr lang="en-US" dirty="0" smtClean="0"/>
              <a:t>Binary operator—technically works with only 2 things at once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a &lt;&lt; b;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 (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cout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&lt;&lt; a) &lt;&lt; b;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cout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&lt;&lt; b;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7A9-1367-477C-8AF4-E3B901EBD3F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does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 operator call </a:t>
            </a:r>
            <a:r>
              <a:rPr lang="en-US" dirty="0" smtClean="0">
                <a:latin typeface="Courier New"/>
                <a:cs typeface="Courier New"/>
              </a:rPr>
              <a:t>display()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Hint: look at where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 is placed in .h file</a:t>
            </a:r>
          </a:p>
          <a:p>
            <a:pPr lvl="1"/>
            <a:r>
              <a:rPr lang="en-US" dirty="0" smtClean="0"/>
              <a:t>Outside class definition </a:t>
            </a:r>
            <a:r>
              <a:rPr lang="en-US" dirty="0" smtClean="0">
                <a:sym typeface="Wingdings"/>
              </a:rPr>
              <a:t> only use public members</a:t>
            </a:r>
          </a:p>
          <a:p>
            <a:r>
              <a:rPr lang="en-US" dirty="0" smtClean="0">
                <a:sym typeface="Wingdings"/>
              </a:rPr>
              <a:t>Alternative approach: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friend function</a:t>
            </a:r>
          </a:p>
          <a:p>
            <a:pPr lvl="1"/>
            <a:r>
              <a:rPr lang="en-US" dirty="0" smtClean="0"/>
              <a:t>Non-member function w/access to private members</a:t>
            </a:r>
          </a:p>
          <a:p>
            <a:pPr lvl="2"/>
            <a:r>
              <a:rPr lang="en-US" dirty="0" smtClean="0"/>
              <a:t>Technically violates information hiding principle</a:t>
            </a:r>
          </a:p>
          <a:p>
            <a:pPr lvl="2"/>
            <a:r>
              <a:rPr lang="en-US" dirty="0" smtClean="0"/>
              <a:t>Only member functions should access member data</a:t>
            </a:r>
          </a:p>
          <a:p>
            <a:pPr lvl="1"/>
            <a:r>
              <a:rPr lang="en-US" dirty="0" smtClean="0"/>
              <a:t>Prototype in class definition with friend keyword</a:t>
            </a:r>
          </a:p>
          <a:p>
            <a:pPr marL="344487" lvl="1" indent="0">
              <a:buNone/>
            </a:pPr>
            <a:r>
              <a:rPr lang="en-US" sz="1700" dirty="0" smtClean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ostream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&amp; operator&lt;&lt; (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 out, </a:t>
            </a:r>
            <a:r>
              <a:rPr lang="en-US" sz="1700" dirty="0" err="1">
                <a:latin typeface="Courier New"/>
                <a:cs typeface="Courier New"/>
              </a:rPr>
              <a:t>const</a:t>
            </a:r>
            <a:r>
              <a:rPr lang="en-US" sz="1700" dirty="0">
                <a:latin typeface="Courier New"/>
                <a:cs typeface="Courier New"/>
              </a:rPr>
              <a:t> List &amp; </a:t>
            </a:r>
            <a:r>
              <a:rPr lang="en-US" sz="1700" dirty="0" err="1">
                <a:latin typeface="Courier New"/>
                <a:cs typeface="Courier New"/>
              </a:rPr>
              <a:t>aList</a:t>
            </a:r>
            <a:r>
              <a:rPr lang="en-US" sz="1700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Definition does not use </a:t>
            </a:r>
            <a:r>
              <a:rPr lang="en-US" dirty="0" smtClean="0">
                <a:latin typeface="Courier New"/>
                <a:cs typeface="Courier New"/>
              </a:rPr>
              <a:t>List::</a:t>
            </a:r>
            <a:r>
              <a:rPr lang="en-US" dirty="0" smtClean="0"/>
              <a:t> in name</a:t>
            </a:r>
          </a:p>
          <a:p>
            <a:pPr lvl="1"/>
            <a:r>
              <a:rPr lang="en-US" dirty="0" smtClean="0"/>
              <a:t>Body of definition can now replace </a:t>
            </a:r>
            <a:r>
              <a:rPr lang="en-US" dirty="0" smtClean="0">
                <a:latin typeface="Courier New"/>
                <a:cs typeface="Courier New"/>
              </a:rPr>
              <a:t>display()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EFBC-DEF1-4339-9A13-D75CCC4BC3A5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functions to overload the following operators for the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class</a:t>
            </a:r>
          </a:p>
          <a:p>
            <a:pPr lvl="1"/>
            <a:r>
              <a:rPr lang="en-US" smtClean="0">
                <a:latin typeface="Courier New"/>
                <a:cs typeface="Courier New"/>
              </a:rPr>
              <a:t>List </a:t>
            </a:r>
            <a:r>
              <a:rPr lang="en-US" dirty="0" smtClean="0">
                <a:latin typeface="Courier New"/>
                <a:cs typeface="Courier New"/>
              </a:rPr>
              <a:t>operator +(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List &amp;</a:t>
            </a:r>
            <a:r>
              <a:rPr lang="en-US" dirty="0" err="1" smtClean="0">
                <a:latin typeface="Courier New"/>
                <a:cs typeface="Courier New"/>
              </a:rPr>
              <a:t>rhs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“Add” two lists by adding corresponding elements</a:t>
            </a:r>
          </a:p>
          <a:p>
            <a:pPr lvl="3"/>
            <a:r>
              <a:rPr lang="en-US" dirty="0" smtClean="0"/>
              <a:t>Element 0 in result = element 0 in LHS + element 0 in RHS</a:t>
            </a:r>
          </a:p>
          <a:p>
            <a:pPr lvl="2"/>
            <a:r>
              <a:rPr lang="en-US" dirty="0" smtClean="0"/>
              <a:t>If one list is larger than other, total size = largest list</a:t>
            </a:r>
          </a:p>
          <a:p>
            <a:pPr lvl="3"/>
            <a:r>
              <a:rPr lang="en-US" dirty="0" smtClean="0"/>
              <a:t>“Extra” elements simply copied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friend </a:t>
            </a:r>
            <a:r>
              <a:rPr lang="en-US" dirty="0" err="1" smtClean="0">
                <a:latin typeface="Courier New"/>
                <a:cs typeface="Courier New"/>
              </a:rPr>
              <a:t>istream</a:t>
            </a:r>
            <a:r>
              <a:rPr lang="en-US" dirty="0" smtClean="0">
                <a:latin typeface="Courier New"/>
                <a:cs typeface="Courier New"/>
              </a:rPr>
              <a:t> &amp; operator&gt;&gt;(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stream</a:t>
            </a:r>
            <a:r>
              <a:rPr lang="en-US" dirty="0" smtClean="0">
                <a:latin typeface="Courier New"/>
                <a:cs typeface="Courier New"/>
              </a:rPr>
              <a:t> &amp;in,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List &amp; </a:t>
            </a:r>
            <a:r>
              <a:rPr lang="en-US" dirty="0" err="1" smtClean="0">
                <a:latin typeface="Courier New"/>
                <a:cs typeface="Courier New"/>
              </a:rPr>
              <a:t>aList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2"/>
            <a:r>
              <a:rPr lang="en-US" dirty="0" smtClean="0"/>
              <a:t>Assume user inputs series of values separated by spaces, with newline immediately after last character</a:t>
            </a:r>
          </a:p>
          <a:p>
            <a:pPr lvl="2"/>
            <a:r>
              <a:rPr lang="en-US" dirty="0" smtClean="0"/>
              <a:t>i.e. 1 2 3 4 would be read into </a:t>
            </a:r>
            <a:r>
              <a:rPr lang="en-US" dirty="0" err="1" smtClean="0"/>
              <a:t>aList.myArray</a:t>
            </a:r>
            <a:r>
              <a:rPr lang="en-US" dirty="0" smtClean="0"/>
              <a:t>[0]-[3]</a:t>
            </a:r>
          </a:p>
          <a:p>
            <a:pPr lvl="2"/>
            <a:r>
              <a:rPr lang="en-US" dirty="0" err="1" smtClean="0"/>
              <a:t>aList.mySize</a:t>
            </a:r>
            <a:r>
              <a:rPr lang="en-US" dirty="0" smtClean="0"/>
              <a:t> should end up at 4</a:t>
            </a:r>
          </a:p>
          <a:p>
            <a:pPr lvl="2"/>
            <a:r>
              <a:rPr lang="en-US" dirty="0" smtClean="0"/>
              <a:t>If number of elements exceeds capacity, stop reading at that point</a:t>
            </a:r>
          </a:p>
          <a:p>
            <a:pPr lvl="2"/>
            <a:r>
              <a:rPr lang="en-US" dirty="0"/>
              <a:t>Hint: </a:t>
            </a:r>
            <a:r>
              <a:rPr lang="en-US" dirty="0" err="1">
                <a:latin typeface="Courier New"/>
                <a:cs typeface="Courier New"/>
              </a:rPr>
              <a:t>cin.peek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looks 1 character ahead, returns char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C37C-D039-4A00-A4B3-E6C1E9E24DB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to be posted; due </a:t>
            </a:r>
            <a:r>
              <a:rPr lang="en-US" dirty="0" smtClean="0"/>
              <a:t>Monday, 3/8</a:t>
            </a:r>
            <a:endParaRPr lang="en-US" dirty="0"/>
          </a:p>
          <a:p>
            <a:pPr lvl="2"/>
            <a:r>
              <a:rPr lang="en-US" dirty="0"/>
              <a:t>Basic use of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91B035-D498-4A91-94DB-D0D6F97C7D4B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13161</TotalTime>
  <Words>628</Words>
  <Application>Microsoft Macintosh PowerPoint</Application>
  <PresentationFormat>On-screen Show (4:3)</PresentationFormat>
  <Paragraphs>113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EECE.3220 Data Structures</vt:lpstr>
      <vt:lpstr>Lecture outline</vt:lpstr>
      <vt:lpstr>Review: List ADT (continued)</vt:lpstr>
      <vt:lpstr>Review: Operator overloading</vt:lpstr>
      <vt:lpstr>Review: Operator overloading (continued)</vt:lpstr>
      <vt:lpstr>Review: Friend functions</vt:lpstr>
      <vt:lpstr>Operator overloading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3399</cp:revision>
  <dcterms:created xsi:type="dcterms:W3CDTF">2006-04-03T05:03:01Z</dcterms:created>
  <dcterms:modified xsi:type="dcterms:W3CDTF">2017-03-03T16:47:59Z</dcterms:modified>
</cp:coreProperties>
</file>