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417" r:id="rId4"/>
    <p:sldId id="418" r:id="rId5"/>
    <p:sldId id="419" r:id="rId6"/>
    <p:sldId id="404" r:id="rId7"/>
    <p:sldId id="405" r:id="rId8"/>
    <p:sldId id="414" r:id="rId9"/>
    <p:sldId id="410" r:id="rId10"/>
    <p:sldId id="413" r:id="rId11"/>
    <p:sldId id="409" r:id="rId12"/>
    <p:sldId id="411" r:id="rId13"/>
    <p:sldId id="412" r:id="rId14"/>
    <p:sldId id="416" r:id="rId15"/>
    <p:sldId id="385" r:id="rId1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75" d="100"/>
          <a:sy n="75" d="100"/>
        </p:scale>
        <p:origin x="-1240" y="-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F3630E-D5DE-49C4-B4FF-365F0E7DB23E}" type="datetime1">
              <a:rPr lang="en-US" smtClean="0"/>
              <a:t>3/3/17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2C906-EBA4-48C6-9625-91C2B59158F1}" type="datetime1">
              <a:rPr lang="en-US" smtClean="0"/>
              <a:t>3/3/17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852BB7-8888-4497-86FA-FA09C09CC96F}" type="datetime1">
              <a:rPr lang="en-US" smtClean="0"/>
              <a:t>3/3/17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BFECE1-E261-46AA-9BF9-E9997A00EA38}" type="datetime1">
              <a:rPr lang="en-US" smtClean="0"/>
              <a:t>3/3/17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D1F44F-6202-49FD-AFD6-D5B5E29E8B8C}" type="datetime1">
              <a:rPr lang="en-US" smtClean="0"/>
              <a:t>3/3/17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1BEFB8-B6B6-4E4D-BBEC-05C9D89F345D}" type="datetime1">
              <a:rPr lang="en-US" smtClean="0"/>
              <a:t>3/3/17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CE7D70-C349-4420-91EE-ED022A655F74}" type="datetime1">
              <a:rPr lang="en-US" smtClean="0"/>
              <a:t>3/3/17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4154C4-7D7D-4FFB-A372-21AE528C996B}" type="datetime1">
              <a:rPr lang="en-US" smtClean="0"/>
              <a:t>3/3/17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51A7C-C650-43D1-ACE2-9AF535F62BC9}" type="datetime1">
              <a:rPr lang="en-US" smtClean="0"/>
              <a:t>3/3/17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6FD262-4A8F-4AB7-9D8D-1C0677F98B78}" type="datetime1">
              <a:rPr lang="en-US" smtClean="0"/>
              <a:t>3/3/17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B886CB-DAA6-42EA-952E-96147F1FA0CC}" type="datetime1">
              <a:rPr lang="en-US" smtClean="0"/>
              <a:t>3/3/17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F50197-22BF-4A56-923D-B258CFF2357F}" type="datetime1">
              <a:rPr lang="en-US" smtClean="0"/>
              <a:t>3/3/17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50FE7E-699E-4250-822B-F8FB9293D290}" type="datetime1">
              <a:rPr lang="en-US" smtClean="0"/>
              <a:t>3/3/17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F960A63C-B6E7-4277-BA86-6D17CE99AE44}" type="datetime1">
              <a:rPr lang="en-US" smtClean="0"/>
              <a:t>3/3/17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EECE.3220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Data Structures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17: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Lists using dynamically allocated arrays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Constructors and </a:t>
            </a:r>
            <a:r>
              <a:rPr lang="en-US" dirty="0" err="1" smtClean="0"/>
              <a:t>dyn</a:t>
            </a:r>
            <a:r>
              <a:rPr lang="en-US" dirty="0" smtClean="0"/>
              <a:t>. allocation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cases: structure starts </a:t>
            </a:r>
            <a:r>
              <a:rPr lang="en-US" dirty="0"/>
              <a:t>“empty</a:t>
            </a:r>
            <a:r>
              <a:rPr lang="en-US" dirty="0" smtClean="0"/>
              <a:t>”</a:t>
            </a:r>
            <a:r>
              <a:rPr lang="en-US" dirty="0" smtClean="0">
                <a:sym typeface="Wingdings"/>
              </a:rPr>
              <a:t> </a:t>
            </a:r>
          </a:p>
          <a:p>
            <a:pPr lvl="1"/>
            <a:r>
              <a:rPr lang="en-US" dirty="0" smtClean="0">
                <a:sym typeface="Wingdings"/>
              </a:rPr>
              <a:t>Don’t allocate anything</a:t>
            </a:r>
          </a:p>
          <a:p>
            <a:pPr lvl="1"/>
            <a:r>
              <a:rPr lang="en-US" dirty="0" smtClean="0">
                <a:sym typeface="Wingdings"/>
              </a:rPr>
              <a:t>Pointer </a:t>
            </a:r>
            <a:r>
              <a:rPr lang="en-US" dirty="0">
                <a:sym typeface="Wingdings"/>
              </a:rPr>
              <a:t>= 0; (or NULL)</a:t>
            </a:r>
          </a:p>
          <a:p>
            <a:r>
              <a:rPr lang="en-US" dirty="0" smtClean="0"/>
              <a:t>Array-based list</a:t>
            </a:r>
          </a:p>
          <a:p>
            <a:pPr lvl="1"/>
            <a:r>
              <a:rPr lang="en-US" dirty="0" smtClean="0"/>
              <a:t>Allocate array of desired capacity</a:t>
            </a:r>
          </a:p>
          <a:p>
            <a:pPr lvl="2"/>
            <a:r>
              <a:rPr lang="en-US" dirty="0" smtClean="0"/>
              <a:t>No C++-specific equivalent to </a:t>
            </a:r>
            <a:r>
              <a:rPr lang="en-US" dirty="0" err="1" smtClean="0">
                <a:latin typeface="Courier New"/>
                <a:cs typeface="Courier New"/>
              </a:rPr>
              <a:t>realloc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smtClean="0"/>
              <a:t>Track # items actually in list using </a:t>
            </a:r>
            <a:r>
              <a:rPr lang="en-US" dirty="0" err="1" smtClean="0">
                <a:latin typeface="Courier New"/>
                <a:cs typeface="Courier New"/>
              </a:rPr>
              <a:t>mySize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List</a:t>
            </a:r>
            <a:r>
              <a:rPr lang="en-US" sz="2000" dirty="0">
                <a:latin typeface="Courier New"/>
                <a:cs typeface="Courier New"/>
              </a:rPr>
              <a:t>::List(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maxSize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: </a:t>
            </a:r>
            <a:r>
              <a:rPr lang="en-US" sz="2000" dirty="0" err="1">
                <a:latin typeface="Courier New"/>
                <a:cs typeface="Courier New"/>
              </a:rPr>
              <a:t>mySize</a:t>
            </a:r>
            <a:r>
              <a:rPr lang="en-US" sz="2000" dirty="0">
                <a:latin typeface="Courier New"/>
                <a:cs typeface="Courier New"/>
              </a:rPr>
              <a:t>(0), </a:t>
            </a:r>
            <a:r>
              <a:rPr lang="en-US" sz="2000" dirty="0" err="1">
                <a:latin typeface="Courier New"/>
                <a:cs typeface="Courier New"/>
              </a:rPr>
              <a:t>myCapacity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maxSize</a:t>
            </a:r>
            <a:r>
              <a:rPr lang="en-US" sz="2000" dirty="0" smtClean="0">
                <a:latin typeface="Courier New"/>
                <a:cs typeface="Courier New"/>
              </a:rPr>
              <a:t>) {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>
                <a:latin typeface="Courier New"/>
                <a:cs typeface="Courier New"/>
              </a:rPr>
              <a:t>myArrayPtr</a:t>
            </a:r>
            <a:r>
              <a:rPr lang="en-US" sz="2000" dirty="0">
                <a:latin typeface="Courier New"/>
                <a:cs typeface="Courier New"/>
              </a:rPr>
              <a:t> = new(</a:t>
            </a:r>
            <a:r>
              <a:rPr lang="en-US" sz="2000" dirty="0" err="1">
                <a:latin typeface="Courier New"/>
                <a:cs typeface="Courier New"/>
              </a:rPr>
              <a:t>nothrow</a:t>
            </a:r>
            <a:r>
              <a:rPr lang="en-US" sz="2000" dirty="0">
                <a:latin typeface="Courier New"/>
                <a:cs typeface="Courier New"/>
              </a:rPr>
              <a:t>) </a:t>
            </a:r>
            <a:r>
              <a:rPr lang="en-US" sz="2000" dirty="0" err="1">
                <a:latin typeface="Courier New"/>
                <a:cs typeface="Courier New"/>
              </a:rPr>
              <a:t>ElementType</a:t>
            </a:r>
            <a:r>
              <a:rPr lang="en-US" sz="2000" dirty="0">
                <a:latin typeface="Courier New"/>
                <a:cs typeface="Courier New"/>
              </a:rPr>
              <a:t>[</a:t>
            </a:r>
            <a:r>
              <a:rPr lang="en-US" sz="2000" dirty="0" err="1">
                <a:latin typeface="Courier New"/>
                <a:cs typeface="Courier New"/>
              </a:rPr>
              <a:t>maxSize</a:t>
            </a:r>
            <a:r>
              <a:rPr lang="en-US" sz="2000" dirty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assert(</a:t>
            </a:r>
            <a:r>
              <a:rPr lang="en-US" sz="2000" dirty="0" err="1">
                <a:latin typeface="Courier New"/>
                <a:cs typeface="Courier New"/>
              </a:rPr>
              <a:t>myArrayPtr</a:t>
            </a:r>
            <a:r>
              <a:rPr lang="en-US" sz="2000" dirty="0">
                <a:latin typeface="Courier New"/>
                <a:cs typeface="Courier New"/>
              </a:rPr>
              <a:t> != 0);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D438-C154-451C-AECB-5ACB9367CF64}" type="datetime1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01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Exceptions, </a:t>
            </a:r>
            <a:r>
              <a:rPr lang="en-US" dirty="0" smtClean="0">
                <a:latin typeface="Courier New"/>
                <a:cs typeface="Courier New"/>
              </a:rPr>
              <a:t>assert</a:t>
            </a:r>
            <a:r>
              <a:rPr lang="en-US" dirty="0" smtClean="0"/>
              <a:t>, and </a:t>
            </a:r>
            <a:r>
              <a:rPr lang="en-US" dirty="0" smtClean="0">
                <a:latin typeface="Courier New"/>
                <a:cs typeface="Courier New"/>
              </a:rPr>
              <a:t>new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/>
                <a:cs typeface="Courier New"/>
              </a:rPr>
              <a:t>new</a:t>
            </a:r>
            <a:r>
              <a:rPr lang="en-US" dirty="0" smtClean="0"/>
              <a:t> fails to allocate, throws </a:t>
            </a:r>
            <a:r>
              <a:rPr lang="en-US" dirty="0" err="1" smtClean="0">
                <a:latin typeface="Courier New"/>
                <a:cs typeface="Courier New"/>
              </a:rPr>
              <a:t>bad_alloc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exception</a:t>
            </a:r>
            <a:endParaRPr lang="en-US" dirty="0" smtClean="0"/>
          </a:p>
          <a:p>
            <a:pPr lvl="1"/>
            <a:r>
              <a:rPr lang="en-US" dirty="0" smtClean="0"/>
              <a:t>If not handled, program terminates</a:t>
            </a:r>
          </a:p>
          <a:p>
            <a:r>
              <a:rPr lang="en-US" dirty="0" smtClean="0"/>
              <a:t>Two approaches to handling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Try/catch blocks</a:t>
            </a:r>
          </a:p>
          <a:p>
            <a:pPr lvl="2"/>
            <a:r>
              <a:rPr lang="en-US" dirty="0" smtClean="0"/>
              <a:t>Attempt code that could cause exception in </a:t>
            </a:r>
            <a:r>
              <a:rPr lang="en-US" dirty="0" smtClean="0">
                <a:latin typeface="Courier New"/>
                <a:cs typeface="Courier New"/>
              </a:rPr>
              <a:t>try</a:t>
            </a:r>
            <a:r>
              <a:rPr lang="en-US" dirty="0" smtClean="0"/>
              <a:t> block</a:t>
            </a:r>
          </a:p>
          <a:p>
            <a:pPr lvl="2"/>
            <a:r>
              <a:rPr lang="en-US" dirty="0" smtClean="0"/>
              <a:t>Handle exception in </a:t>
            </a:r>
            <a:r>
              <a:rPr lang="en-US" dirty="0" smtClean="0">
                <a:latin typeface="Courier New"/>
                <a:cs typeface="Courier New"/>
              </a:rPr>
              <a:t>catch</a:t>
            </a:r>
            <a:r>
              <a:rPr lang="en-US" dirty="0" smtClean="0"/>
              <a:t> block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nothrow</a:t>
            </a:r>
            <a:r>
              <a:rPr lang="en-US" dirty="0" smtClean="0"/>
              <a:t> version of new</a:t>
            </a:r>
          </a:p>
          <a:p>
            <a:pPr lvl="2"/>
            <a:r>
              <a:rPr lang="en-US" dirty="0" smtClean="0"/>
              <a:t>Ex: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*p = new(</a:t>
            </a:r>
            <a:r>
              <a:rPr lang="en-US" dirty="0" err="1" smtClean="0">
                <a:latin typeface="Courier New"/>
                <a:cs typeface="Courier New"/>
              </a:rPr>
              <a:t>nothrow</a:t>
            </a:r>
            <a:r>
              <a:rPr lang="en-US" dirty="0" smtClean="0">
                <a:latin typeface="Courier New"/>
                <a:cs typeface="Courier New"/>
              </a:rPr>
              <a:t>)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[100];</a:t>
            </a:r>
          </a:p>
          <a:p>
            <a:pPr lvl="2"/>
            <a:r>
              <a:rPr lang="en-US" dirty="0" smtClean="0"/>
              <a:t>new simply returns null pointer (== 0)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assert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function terminates prints error if condition false</a:t>
            </a:r>
          </a:p>
          <a:p>
            <a:pPr lvl="3"/>
            <a:r>
              <a:rPr lang="en-US" dirty="0" smtClean="0"/>
              <a:t>Ex: </a:t>
            </a:r>
            <a:r>
              <a:rPr lang="en-US" dirty="0" smtClean="0">
                <a:latin typeface="Courier New"/>
                <a:cs typeface="Courier New"/>
              </a:rPr>
              <a:t>assert(p != 0);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364F-A97F-426D-8B41-264A1D186FD5}" type="datetime1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75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 should happen if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/>
              <a:t> disappears?</a:t>
            </a:r>
          </a:p>
          <a:p>
            <a:pPr lvl="1"/>
            <a:r>
              <a:rPr lang="en-US" dirty="0" smtClean="0"/>
              <a:t>Dynamically allocated space </a:t>
            </a:r>
            <a:r>
              <a:rPr lang="en-US" dirty="0" err="1" smtClean="0"/>
              <a:t>deallocated</a:t>
            </a:r>
            <a:endParaRPr lang="en-US" dirty="0" smtClean="0"/>
          </a:p>
          <a:p>
            <a:pPr lvl="1"/>
            <a:r>
              <a:rPr lang="en-US" dirty="0" smtClean="0"/>
              <a:t>Doesn’t happen automatically—must use </a:t>
            </a:r>
            <a:r>
              <a:rPr lang="en-US" dirty="0" smtClean="0">
                <a:latin typeface="Courier New"/>
                <a:cs typeface="Courier New"/>
              </a:rPr>
              <a:t>delete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Destructor</a:t>
            </a:r>
            <a:r>
              <a:rPr lang="en-US" dirty="0" smtClean="0"/>
              <a:t>: function called at end of object lifetime</a:t>
            </a:r>
          </a:p>
          <a:p>
            <a:pPr lvl="1"/>
            <a:r>
              <a:rPr lang="en-US" dirty="0" smtClean="0"/>
              <a:t>End of function in which object is declared -or- dynamically allocated object deleted</a:t>
            </a:r>
          </a:p>
          <a:p>
            <a:pPr lvl="1"/>
            <a:r>
              <a:rPr lang="en-US" dirty="0" smtClean="0"/>
              <a:t>Necessary if object has dynamically allocated member(s)</a:t>
            </a:r>
          </a:p>
          <a:p>
            <a:r>
              <a:rPr lang="en-US" dirty="0" smtClean="0"/>
              <a:t>Naming syntax: </a:t>
            </a:r>
            <a:r>
              <a:rPr lang="en-US" dirty="0" smtClean="0">
                <a:latin typeface="Courier New"/>
                <a:cs typeface="Courier New"/>
              </a:rPr>
              <a:t>~Class();</a:t>
            </a:r>
            <a:r>
              <a:rPr lang="en-US" dirty="0" smtClean="0"/>
              <a:t> (i.e., </a:t>
            </a:r>
            <a:r>
              <a:rPr lang="en-US" dirty="0" smtClean="0">
                <a:latin typeface="Courier New"/>
                <a:cs typeface="Courier New"/>
              </a:rPr>
              <a:t>~List()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List destructor: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List::~List()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delete [] </a:t>
            </a:r>
            <a:r>
              <a:rPr lang="en-US" dirty="0" err="1">
                <a:latin typeface="Courier New"/>
                <a:cs typeface="Courier New"/>
              </a:rPr>
              <a:t>myArrayPtr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F2A5-E1E7-4F15-99A3-3DC44B465465}" type="datetime1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47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constructors and =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= operator automatically overloaded for all objects</a:t>
            </a:r>
          </a:p>
          <a:p>
            <a:r>
              <a:rPr lang="en-US" dirty="0" smtClean="0"/>
              <a:t>Default behavior: copy corresponding members, including array contents</a:t>
            </a:r>
          </a:p>
          <a:p>
            <a:r>
              <a:rPr lang="en-US" dirty="0" smtClean="0"/>
              <a:t>Does default work for objects with dynamically allocated data?</a:t>
            </a:r>
          </a:p>
          <a:p>
            <a:pPr lvl="1"/>
            <a:r>
              <a:rPr lang="en-US" dirty="0" smtClean="0"/>
              <a:t>Given </a:t>
            </a:r>
            <a:r>
              <a:rPr lang="en-US" dirty="0" smtClean="0">
                <a:latin typeface="Courier New"/>
                <a:cs typeface="Courier New"/>
              </a:rPr>
              <a:t>List L1, L2</a:t>
            </a:r>
            <a:r>
              <a:rPr lang="en-US" dirty="0" smtClean="0"/>
              <a:t>, what does </a:t>
            </a:r>
            <a:r>
              <a:rPr lang="en-US" dirty="0" smtClean="0">
                <a:latin typeface="Courier New"/>
                <a:cs typeface="Courier New"/>
              </a:rPr>
              <a:t>L1 = L2;</a:t>
            </a:r>
            <a:r>
              <a:rPr lang="en-US" dirty="0" smtClean="0"/>
              <a:t> do?</a:t>
            </a:r>
          </a:p>
          <a:p>
            <a:pPr lvl="1"/>
            <a:r>
              <a:rPr lang="en-US" dirty="0" smtClean="0"/>
              <a:t>Effectively 3 assignments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L1.mySize = L2.mySize;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L1.myCapacity = L2.myCapacity;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L1.myArrayPtr = L2.myArrayPtr;</a:t>
            </a:r>
          </a:p>
          <a:p>
            <a:pPr lvl="3"/>
            <a:r>
              <a:rPr lang="en-US" dirty="0" smtClean="0">
                <a:solidFill>
                  <a:srgbClr val="FF0000"/>
                </a:solidFill>
                <a:cs typeface="Courier New"/>
              </a:rPr>
              <a:t>2 pointers to same address, not 2 separate arrays!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B4E9-F8B2-4BFB-A3CE-DB310581673A}" type="datetime1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35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Copy constructors and = </a:t>
            </a:r>
            <a:r>
              <a:rPr lang="en-US" dirty="0" smtClean="0"/>
              <a:t>operator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Copying must dynamically allocate new array</a:t>
            </a:r>
          </a:p>
          <a:p>
            <a:r>
              <a:rPr lang="en-US" dirty="0" smtClean="0"/>
              <a:t>Given </a:t>
            </a:r>
            <a:r>
              <a:rPr lang="en-US" dirty="0" smtClean="0">
                <a:latin typeface="Courier New"/>
                <a:cs typeface="Courier New"/>
              </a:rPr>
              <a:t>List L1, L2</a:t>
            </a:r>
            <a:r>
              <a:rPr lang="en-US" dirty="0" smtClean="0"/>
              <a:t>, what’s difference between statements below?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L1 = L2;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List L3 = L2;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1</a:t>
            </a:r>
            <a:r>
              <a:rPr lang="en-US" baseline="30000" dirty="0" smtClean="0">
                <a:latin typeface="Arial"/>
                <a:cs typeface="Arial"/>
              </a:rPr>
              <a:t>st</a:t>
            </a:r>
            <a:r>
              <a:rPr lang="en-US" dirty="0" smtClean="0">
                <a:latin typeface="Arial"/>
                <a:cs typeface="Arial"/>
              </a:rPr>
              <a:t> line: assignment, 2</a:t>
            </a:r>
            <a:r>
              <a:rPr lang="en-US" baseline="30000" dirty="0" smtClean="0">
                <a:latin typeface="Arial"/>
                <a:cs typeface="Arial"/>
              </a:rPr>
              <a:t>nd</a:t>
            </a:r>
            <a:r>
              <a:rPr lang="en-US" dirty="0" smtClean="0">
                <a:latin typeface="Arial"/>
                <a:cs typeface="Arial"/>
              </a:rPr>
              <a:t> line: declaration/initialization</a:t>
            </a:r>
          </a:p>
          <a:p>
            <a:r>
              <a:rPr lang="en-US" dirty="0" smtClean="0">
                <a:latin typeface="Arial"/>
                <a:cs typeface="Arial"/>
              </a:rPr>
              <a:t>Two copy functions required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Overloaded assignment operator = 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Copy constructor</a:t>
            </a:r>
          </a:p>
          <a:p>
            <a:pPr lvl="1"/>
            <a:endParaRPr lang="en-US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AF87-1519-441F-AC75-A9A355F24071}" type="datetime1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02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time:</a:t>
            </a:r>
          </a:p>
          <a:p>
            <a:pPr lvl="1"/>
            <a:r>
              <a:rPr lang="en-US" dirty="0" smtClean="0"/>
              <a:t>Linked lists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Program 3 to be posted; due </a:t>
            </a:r>
            <a:r>
              <a:rPr lang="en-US" dirty="0" smtClean="0"/>
              <a:t>Monday, 3/8</a:t>
            </a:r>
            <a:endParaRPr lang="en-US" dirty="0"/>
          </a:p>
          <a:p>
            <a:pPr lvl="2"/>
            <a:r>
              <a:rPr lang="en-US" dirty="0"/>
              <a:t>Basic use of </a:t>
            </a:r>
            <a:r>
              <a:rPr lang="en-US" dirty="0" smtClean="0"/>
              <a:t>classes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791B035-D498-4A91-94DB-D0D6F97C7D4B}" type="datetime1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</a:t>
            </a:r>
            <a:r>
              <a:rPr lang="en-US" dirty="0"/>
              <a:t>3</a:t>
            </a:r>
            <a:r>
              <a:rPr lang="en-US" dirty="0" smtClean="0"/>
              <a:t> due Wednesday, 3/8</a:t>
            </a:r>
          </a:p>
          <a:p>
            <a:pPr lvl="2"/>
            <a:r>
              <a:rPr lang="en-US" dirty="0" smtClean="0"/>
              <a:t>Basic use of classes</a:t>
            </a:r>
          </a:p>
          <a:p>
            <a:pPr lvl="2"/>
            <a:r>
              <a:rPr lang="en-US" dirty="0" smtClean="0"/>
              <a:t>Card/</a:t>
            </a:r>
            <a:r>
              <a:rPr lang="en-US" dirty="0" err="1" smtClean="0"/>
              <a:t>DeckOfCards</a:t>
            </a:r>
            <a:r>
              <a:rPr lang="en-US" dirty="0" smtClean="0"/>
              <a:t> classes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Overloaded operator example</a:t>
            </a:r>
          </a:p>
          <a:p>
            <a:pPr lvl="1"/>
            <a:r>
              <a:rPr lang="en-US" dirty="0" smtClean="0"/>
              <a:t>Dynamically allocated arrays &amp; lists</a:t>
            </a:r>
          </a:p>
          <a:p>
            <a:pPr lvl="2"/>
            <a:r>
              <a:rPr lang="en-US" dirty="0" smtClean="0"/>
              <a:t>Default function arguments</a:t>
            </a:r>
            <a:endParaRPr lang="en-US" dirty="0"/>
          </a:p>
          <a:p>
            <a:pPr lvl="2"/>
            <a:r>
              <a:rPr lang="en-US" dirty="0" smtClean="0"/>
              <a:t>Copy constructors</a:t>
            </a:r>
          </a:p>
          <a:p>
            <a:pPr lvl="2"/>
            <a:r>
              <a:rPr lang="en-US" dirty="0" smtClean="0"/>
              <a:t>Destructors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F949595-91A0-412C-8CEF-BF6998107860}" type="datetime1">
              <a:rPr lang="en-US" smtClean="0">
                <a:latin typeface="+mj-lt"/>
              </a:rPr>
              <a:t>3/3/17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16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Write functions to overload the following operators for the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List operator +(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List &amp;</a:t>
            </a:r>
            <a:r>
              <a:rPr lang="en-US" dirty="0" err="1" smtClean="0">
                <a:latin typeface="Courier New"/>
                <a:cs typeface="Courier New"/>
              </a:rPr>
              <a:t>rhs</a:t>
            </a:r>
            <a:r>
              <a:rPr lang="en-US" dirty="0" smtClean="0">
                <a:latin typeface="Courier New"/>
                <a:cs typeface="Courier New"/>
              </a:rPr>
              <a:t>);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“Add” two lists by adding corresponding elements</a:t>
            </a:r>
          </a:p>
          <a:p>
            <a:pPr lvl="3"/>
            <a:r>
              <a:rPr lang="en-US" dirty="0" smtClean="0"/>
              <a:t>Element 0 in result = element 0 in LHS + element 0 in RHS</a:t>
            </a:r>
          </a:p>
          <a:p>
            <a:pPr lvl="2"/>
            <a:r>
              <a:rPr lang="en-US" dirty="0" smtClean="0"/>
              <a:t>If one list is larger than other, total size = largest list size</a:t>
            </a:r>
          </a:p>
          <a:p>
            <a:pPr lvl="3"/>
            <a:r>
              <a:rPr lang="en-US" dirty="0" smtClean="0"/>
              <a:t>“Extra” elements simply copied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friend </a:t>
            </a:r>
            <a:r>
              <a:rPr lang="en-US" dirty="0" err="1" smtClean="0">
                <a:latin typeface="Courier New"/>
                <a:cs typeface="Courier New"/>
              </a:rPr>
              <a:t>istream</a:t>
            </a:r>
            <a:r>
              <a:rPr lang="en-US" dirty="0" smtClean="0">
                <a:latin typeface="Courier New"/>
                <a:cs typeface="Courier New"/>
              </a:rPr>
              <a:t> &amp; operator&gt;&gt;(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 err="1" smtClean="0">
                <a:latin typeface="Courier New"/>
                <a:cs typeface="Courier New"/>
              </a:rPr>
              <a:t>stream</a:t>
            </a:r>
            <a:r>
              <a:rPr lang="en-US" dirty="0" smtClean="0">
                <a:latin typeface="Courier New"/>
                <a:cs typeface="Courier New"/>
              </a:rPr>
              <a:t> &amp;in, 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			List &amp; </a:t>
            </a:r>
            <a:r>
              <a:rPr lang="en-US" dirty="0" err="1" smtClean="0">
                <a:latin typeface="Courier New"/>
                <a:cs typeface="Courier New"/>
              </a:rPr>
              <a:t>aList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 lvl="2"/>
            <a:r>
              <a:rPr lang="en-US" dirty="0" smtClean="0"/>
              <a:t>Assume user inputs series of values separated by spaces, with newline immediately after last character</a:t>
            </a:r>
          </a:p>
          <a:p>
            <a:pPr lvl="2"/>
            <a:r>
              <a:rPr lang="en-US" dirty="0" smtClean="0"/>
              <a:t>i.e. 1 2 3 4 would be read into </a:t>
            </a:r>
            <a:r>
              <a:rPr lang="en-US" dirty="0" err="1" smtClean="0"/>
              <a:t>aList.myArray</a:t>
            </a:r>
            <a:r>
              <a:rPr lang="en-US" dirty="0" smtClean="0"/>
              <a:t>[0]-[3]</a:t>
            </a:r>
          </a:p>
          <a:p>
            <a:pPr lvl="2"/>
            <a:r>
              <a:rPr lang="en-US" dirty="0" err="1" smtClean="0"/>
              <a:t>aList.mySize</a:t>
            </a:r>
            <a:r>
              <a:rPr lang="en-US" dirty="0" smtClean="0"/>
              <a:t> should end up at 4</a:t>
            </a:r>
          </a:p>
          <a:p>
            <a:pPr lvl="2"/>
            <a:r>
              <a:rPr lang="en-US" dirty="0" smtClean="0"/>
              <a:t>If number of elements reaches capacity, stop reading at that point</a:t>
            </a:r>
          </a:p>
          <a:p>
            <a:pPr lvl="2"/>
            <a:r>
              <a:rPr lang="en-US" dirty="0"/>
              <a:t>Hint: </a:t>
            </a:r>
            <a:r>
              <a:rPr lang="en-US" dirty="0" err="1">
                <a:latin typeface="Courier New"/>
                <a:cs typeface="Courier New"/>
              </a:rPr>
              <a:t>cin.peek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 looks 1 character ahead, returns char</a:t>
            </a:r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C37C-D039-4A00-A4B3-E6C1E9E24DB4}" type="datetime1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solution: + operator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191000" cy="498792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List List::operator+(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List &amp;</a:t>
            </a:r>
            <a:r>
              <a:rPr lang="en-US" dirty="0" err="1">
                <a:latin typeface="Courier New"/>
                <a:cs typeface="Courier New"/>
              </a:rPr>
              <a:t>rhs</a:t>
            </a:r>
            <a:r>
              <a:rPr lang="en-US" dirty="0" smtClean="0">
                <a:latin typeface="Courier New"/>
                <a:cs typeface="Courier New"/>
              </a:rPr>
              <a:t>) {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List result;	// </a:t>
            </a:r>
            <a:r>
              <a:rPr lang="en-US" dirty="0" smtClean="0">
                <a:latin typeface="Courier New"/>
                <a:cs typeface="Courier New"/>
              </a:rPr>
              <a:t>Sum of lists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minSize</a:t>
            </a:r>
            <a:r>
              <a:rPr lang="en-US" dirty="0">
                <a:latin typeface="Courier New"/>
                <a:cs typeface="Courier New"/>
              </a:rPr>
              <a:t>;	// </a:t>
            </a:r>
            <a:r>
              <a:rPr lang="en-US" dirty="0" smtClean="0">
                <a:latin typeface="Courier New"/>
                <a:cs typeface="Courier New"/>
              </a:rPr>
              <a:t>Min list size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flag = 0;	// </a:t>
            </a:r>
            <a:r>
              <a:rPr lang="en-US" dirty="0" smtClean="0">
                <a:latin typeface="Courier New"/>
                <a:cs typeface="Courier New"/>
              </a:rPr>
              <a:t>Track larger</a:t>
            </a:r>
            <a:r>
              <a:rPr lang="en-US" dirty="0">
                <a:latin typeface="Courier New"/>
                <a:cs typeface="Courier New"/>
              </a:rPr>
              <a:t>	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;	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>
                <a:latin typeface="Courier New"/>
                <a:cs typeface="Courier New"/>
              </a:rPr>
              <a:t>/ Loop index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6538" algn="l"/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// LHS larger</a:t>
            </a:r>
          </a:p>
          <a:p>
            <a:pPr marL="0" indent="0">
              <a:buNone/>
              <a:tabLst>
                <a:tab pos="236538" algn="l"/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if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mySize</a:t>
            </a:r>
            <a:r>
              <a:rPr lang="en-US" dirty="0">
                <a:latin typeface="Courier New"/>
                <a:cs typeface="Courier New"/>
              </a:rPr>
              <a:t> &gt; </a:t>
            </a:r>
            <a:r>
              <a:rPr lang="en-US" dirty="0" err="1">
                <a:latin typeface="Courier New"/>
                <a:cs typeface="Courier New"/>
              </a:rPr>
              <a:t>rhs.mySize</a:t>
            </a:r>
            <a:r>
              <a:rPr lang="en-US" dirty="0">
                <a:latin typeface="Courier New"/>
                <a:cs typeface="Courier New"/>
              </a:rPr>
              <a:t>) </a:t>
            </a:r>
            <a:r>
              <a:rPr lang="en-US" dirty="0" smtClean="0">
                <a:latin typeface="Courier New"/>
                <a:cs typeface="Courier New"/>
              </a:rPr>
              <a:t>{	</a:t>
            </a:r>
          </a:p>
          <a:p>
            <a:pPr marL="0" indent="0">
              <a:buNone/>
              <a:tabLst>
                <a:tab pos="236538" algn="l"/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result.mySize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 err="1">
                <a:latin typeface="Courier New"/>
                <a:cs typeface="Courier New"/>
              </a:rPr>
              <a:t>mySize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dirty="0" err="1">
                <a:latin typeface="Courier New"/>
                <a:cs typeface="Courier New"/>
              </a:rPr>
              <a:t>minSize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rhs.mySize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else </a:t>
            </a:r>
            <a:r>
              <a:rPr lang="en-US" dirty="0" smtClean="0">
                <a:latin typeface="Courier New"/>
                <a:cs typeface="Courier New"/>
              </a:rPr>
              <a:t>{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/</a:t>
            </a:r>
            <a:r>
              <a:rPr lang="en-US" dirty="0">
                <a:latin typeface="Courier New"/>
                <a:cs typeface="Courier New"/>
              </a:rPr>
              <a:t>/ RHS larger or equal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dirty="0" err="1">
                <a:latin typeface="Courier New"/>
                <a:cs typeface="Courier New"/>
              </a:rPr>
              <a:t>result.mySize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rhs.mySize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dirty="0" err="1">
                <a:latin typeface="Courier New"/>
                <a:cs typeface="Courier New"/>
              </a:rPr>
              <a:t>minSize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mySize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flag = 1;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>
                <a:latin typeface="Courier New"/>
                <a:cs typeface="Courier New"/>
              </a:rPr>
              <a:t>/ Add corresponding elements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	for (i = 0; i &lt; </a:t>
            </a:r>
            <a:r>
              <a:rPr lang="da-DK" dirty="0" err="1">
                <a:latin typeface="Courier New"/>
                <a:cs typeface="Courier New"/>
              </a:rPr>
              <a:t>minSize</a:t>
            </a:r>
            <a:r>
              <a:rPr lang="da-DK" dirty="0">
                <a:latin typeface="Courier New"/>
                <a:cs typeface="Courier New"/>
              </a:rPr>
              <a:t>; i++)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		</a:t>
            </a:r>
            <a:r>
              <a:rPr lang="da-DK" dirty="0" err="1">
                <a:latin typeface="Courier New"/>
                <a:cs typeface="Courier New"/>
              </a:rPr>
              <a:t>result.myArray</a:t>
            </a:r>
            <a:r>
              <a:rPr lang="da-DK" dirty="0">
                <a:latin typeface="Courier New"/>
                <a:cs typeface="Courier New"/>
              </a:rPr>
              <a:t>[i] = </a:t>
            </a:r>
            <a:endParaRPr lang="da-DK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	</a:t>
            </a:r>
            <a:r>
              <a:rPr lang="da-DK" dirty="0" smtClean="0">
                <a:latin typeface="Courier New"/>
                <a:cs typeface="Courier New"/>
              </a:rPr>
              <a:t>			</a:t>
            </a:r>
            <a:r>
              <a:rPr lang="da-DK" dirty="0" err="1" smtClean="0">
                <a:latin typeface="Courier New"/>
                <a:cs typeface="Courier New"/>
              </a:rPr>
              <a:t>myArray</a:t>
            </a:r>
            <a:r>
              <a:rPr lang="da-DK" dirty="0">
                <a:latin typeface="Courier New"/>
                <a:cs typeface="Courier New"/>
              </a:rPr>
              <a:t>[i] + </a:t>
            </a:r>
            <a:r>
              <a:rPr lang="da-DK" dirty="0" err="1" smtClean="0">
                <a:latin typeface="Courier New"/>
                <a:cs typeface="Courier New"/>
              </a:rPr>
              <a:t>rhs.myArray</a:t>
            </a:r>
            <a:r>
              <a:rPr lang="da-DK" dirty="0">
                <a:latin typeface="Courier New"/>
                <a:cs typeface="Courier New"/>
              </a:rPr>
              <a:t>[i];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	// For </a:t>
            </a:r>
            <a:r>
              <a:rPr lang="da-DK" dirty="0" err="1" smtClean="0">
                <a:latin typeface="Courier New"/>
                <a:cs typeface="Courier New"/>
              </a:rPr>
              <a:t>other</a:t>
            </a:r>
            <a:r>
              <a:rPr lang="da-DK" dirty="0" smtClean="0">
                <a:latin typeface="Courier New"/>
                <a:cs typeface="Courier New"/>
              </a:rPr>
              <a:t> elements</a:t>
            </a:r>
            <a:r>
              <a:rPr lang="da-DK" dirty="0">
                <a:latin typeface="Courier New"/>
                <a:cs typeface="Courier New"/>
              </a:rPr>
              <a:t>, </a:t>
            </a:r>
            <a:r>
              <a:rPr lang="da-DK" dirty="0" err="1" smtClean="0">
                <a:latin typeface="Courier New"/>
                <a:cs typeface="Courier New"/>
              </a:rPr>
              <a:t>copy</a:t>
            </a:r>
            <a:endParaRPr lang="da-DK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	</a:t>
            </a:r>
            <a:r>
              <a:rPr lang="da-DK" dirty="0" smtClean="0">
                <a:latin typeface="Courier New"/>
                <a:cs typeface="Courier New"/>
              </a:rPr>
              <a:t>//   </a:t>
            </a:r>
            <a:r>
              <a:rPr lang="da-DK" dirty="0">
                <a:latin typeface="Courier New"/>
                <a:cs typeface="Courier New"/>
              </a:rPr>
              <a:t>from </a:t>
            </a:r>
            <a:r>
              <a:rPr lang="da-DK" dirty="0" err="1">
                <a:latin typeface="Courier New"/>
                <a:cs typeface="Courier New"/>
              </a:rPr>
              <a:t>larger</a:t>
            </a:r>
            <a:r>
              <a:rPr lang="da-DK" dirty="0">
                <a:latin typeface="Courier New"/>
                <a:cs typeface="Courier New"/>
              </a:rPr>
              <a:t> array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	for (i = </a:t>
            </a:r>
            <a:r>
              <a:rPr lang="da-DK" dirty="0" err="1">
                <a:latin typeface="Courier New"/>
                <a:cs typeface="Courier New"/>
              </a:rPr>
              <a:t>minSize</a:t>
            </a:r>
            <a:r>
              <a:rPr lang="da-DK" dirty="0">
                <a:latin typeface="Courier New"/>
                <a:cs typeface="Courier New"/>
              </a:rPr>
              <a:t>; </a:t>
            </a:r>
            <a:endParaRPr lang="da-DK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	</a:t>
            </a:r>
            <a:r>
              <a:rPr lang="da-DK" dirty="0" smtClean="0">
                <a:latin typeface="Courier New"/>
                <a:cs typeface="Courier New"/>
              </a:rPr>
              <a:t>		i </a:t>
            </a:r>
            <a:r>
              <a:rPr lang="da-DK" dirty="0">
                <a:latin typeface="Courier New"/>
                <a:cs typeface="Courier New"/>
              </a:rPr>
              <a:t>&lt; </a:t>
            </a:r>
            <a:r>
              <a:rPr lang="da-DK" dirty="0" err="1">
                <a:latin typeface="Courier New"/>
                <a:cs typeface="Courier New"/>
              </a:rPr>
              <a:t>result.mySize</a:t>
            </a:r>
            <a:r>
              <a:rPr lang="da-DK" dirty="0">
                <a:latin typeface="Courier New"/>
                <a:cs typeface="Courier New"/>
              </a:rPr>
              <a:t>; </a:t>
            </a:r>
            <a:endParaRPr lang="da-DK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	</a:t>
            </a:r>
            <a:r>
              <a:rPr lang="da-DK" dirty="0" smtClean="0">
                <a:latin typeface="Courier New"/>
                <a:cs typeface="Courier New"/>
              </a:rPr>
              <a:t>		i++) {</a:t>
            </a:r>
            <a:endParaRPr lang="da-DK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		</a:t>
            </a:r>
            <a:r>
              <a:rPr lang="da-DK" dirty="0" err="1">
                <a:latin typeface="Courier New"/>
                <a:cs typeface="Courier New"/>
              </a:rPr>
              <a:t>if</a:t>
            </a:r>
            <a:r>
              <a:rPr lang="da-DK" dirty="0">
                <a:latin typeface="Courier New"/>
                <a:cs typeface="Courier New"/>
              </a:rPr>
              <a:t> (flag == 1)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			</a:t>
            </a:r>
            <a:r>
              <a:rPr lang="da-DK" dirty="0" err="1">
                <a:latin typeface="Courier New"/>
                <a:cs typeface="Courier New"/>
              </a:rPr>
              <a:t>result.myArray</a:t>
            </a:r>
            <a:r>
              <a:rPr lang="da-DK" dirty="0">
                <a:latin typeface="Courier New"/>
                <a:cs typeface="Courier New"/>
              </a:rPr>
              <a:t>[i] </a:t>
            </a:r>
            <a:r>
              <a:rPr lang="da-DK" dirty="0" smtClean="0">
                <a:latin typeface="Courier New"/>
                <a:cs typeface="Courier New"/>
              </a:rPr>
              <a:t>=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	</a:t>
            </a:r>
            <a:r>
              <a:rPr lang="da-DK" dirty="0" smtClean="0">
                <a:latin typeface="Courier New"/>
                <a:cs typeface="Courier New"/>
              </a:rPr>
              <a:t>			</a:t>
            </a:r>
            <a:r>
              <a:rPr lang="da-DK" dirty="0" err="1" smtClean="0">
                <a:latin typeface="Courier New"/>
                <a:cs typeface="Courier New"/>
              </a:rPr>
              <a:t>rhs.myArray</a:t>
            </a:r>
            <a:r>
              <a:rPr lang="da-DK" dirty="0">
                <a:latin typeface="Courier New"/>
                <a:cs typeface="Courier New"/>
              </a:rPr>
              <a:t>[i];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		</a:t>
            </a:r>
            <a:r>
              <a:rPr lang="da-DK" dirty="0" err="1">
                <a:latin typeface="Courier New"/>
                <a:cs typeface="Courier New"/>
              </a:rPr>
              <a:t>else</a:t>
            </a:r>
            <a:endParaRPr lang="da-DK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			</a:t>
            </a:r>
            <a:r>
              <a:rPr lang="da-DK" dirty="0" err="1">
                <a:latin typeface="Courier New"/>
                <a:cs typeface="Courier New"/>
              </a:rPr>
              <a:t>result.myArray</a:t>
            </a:r>
            <a:r>
              <a:rPr lang="da-DK" dirty="0">
                <a:latin typeface="Courier New"/>
                <a:cs typeface="Courier New"/>
              </a:rPr>
              <a:t>[i] = </a:t>
            </a:r>
            <a:r>
              <a:rPr lang="da-DK" dirty="0" err="1">
                <a:latin typeface="Courier New"/>
                <a:cs typeface="Courier New"/>
              </a:rPr>
              <a:t>myArray</a:t>
            </a:r>
            <a:r>
              <a:rPr lang="da-DK" dirty="0">
                <a:latin typeface="Courier New"/>
                <a:cs typeface="Courier New"/>
              </a:rPr>
              <a:t>[i];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	</a:t>
            </a:r>
            <a:r>
              <a:rPr lang="da-DK" dirty="0" err="1">
                <a:latin typeface="Courier New"/>
                <a:cs typeface="Courier New"/>
              </a:rPr>
              <a:t>return</a:t>
            </a:r>
            <a:r>
              <a:rPr lang="da-DK" dirty="0">
                <a:latin typeface="Courier New"/>
                <a:cs typeface="Courier New"/>
              </a:rPr>
              <a:t> </a:t>
            </a:r>
            <a:r>
              <a:rPr lang="da-DK" dirty="0" err="1">
                <a:latin typeface="Courier New"/>
                <a:cs typeface="Courier New"/>
              </a:rPr>
              <a:t>result</a:t>
            </a:r>
            <a:r>
              <a:rPr lang="da-DK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FEF-1334-45A4-B68E-97AD396A4B55}" type="datetime1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0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solution: &gt;&gt; operator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 err="1">
                <a:latin typeface="Courier New"/>
                <a:cs typeface="Courier New"/>
              </a:rPr>
              <a:t>istream</a:t>
            </a:r>
            <a:r>
              <a:rPr lang="en-US" dirty="0">
                <a:latin typeface="Courier New"/>
                <a:cs typeface="Courier New"/>
              </a:rPr>
              <a:t> &amp; operator&gt;&gt;(</a:t>
            </a:r>
            <a:r>
              <a:rPr lang="en-US" dirty="0" err="1">
                <a:latin typeface="Courier New"/>
                <a:cs typeface="Courier New"/>
              </a:rPr>
              <a:t>istream</a:t>
            </a:r>
            <a:r>
              <a:rPr lang="en-US" dirty="0">
                <a:latin typeface="Courier New"/>
                <a:cs typeface="Courier New"/>
              </a:rPr>
              <a:t> &amp;in, List &amp;</a:t>
            </a:r>
            <a:r>
              <a:rPr lang="en-US" dirty="0" err="1">
                <a:latin typeface="Courier New"/>
                <a:cs typeface="Courier New"/>
              </a:rPr>
              <a:t>aList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0;		// Array index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// </a:t>
            </a:r>
            <a:r>
              <a:rPr lang="en-US" dirty="0" smtClean="0">
                <a:latin typeface="Courier New"/>
                <a:cs typeface="Courier New"/>
              </a:rPr>
              <a:t>Read until </a:t>
            </a:r>
            <a:r>
              <a:rPr lang="en-US" dirty="0">
                <a:latin typeface="Courier New"/>
                <a:cs typeface="Courier New"/>
              </a:rPr>
              <a:t>next character is </a:t>
            </a:r>
            <a:r>
              <a:rPr lang="en-US" dirty="0" smtClean="0">
                <a:latin typeface="Courier New"/>
                <a:cs typeface="Courier New"/>
              </a:rPr>
              <a:t>newline (last value entered)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while (</a:t>
            </a:r>
            <a:r>
              <a:rPr lang="en-US" dirty="0" err="1">
                <a:latin typeface="Courier New"/>
                <a:cs typeface="Courier New"/>
              </a:rPr>
              <a:t>in.peek</a:t>
            </a:r>
            <a:r>
              <a:rPr lang="en-US" dirty="0">
                <a:latin typeface="Courier New"/>
                <a:cs typeface="Courier New"/>
              </a:rPr>
              <a:t>() != '\n') {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in &gt;&gt; </a:t>
            </a:r>
            <a:r>
              <a:rPr lang="en-US" dirty="0" err="1">
                <a:latin typeface="Courier New"/>
                <a:cs typeface="Courier New"/>
              </a:rPr>
              <a:t>aList.myArray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++];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if (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== CAPACITY)	// </a:t>
            </a:r>
            <a:r>
              <a:rPr lang="en-US" dirty="0" smtClean="0">
                <a:latin typeface="Courier New"/>
                <a:cs typeface="Courier New"/>
              </a:rPr>
              <a:t>If list full, exit loop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	break;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aList.mySize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;	// Size = # of values read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cin.ignore</a:t>
            </a:r>
            <a:r>
              <a:rPr lang="en-US" dirty="0">
                <a:latin typeface="Courier New"/>
                <a:cs typeface="Courier New"/>
              </a:rPr>
              <a:t>(1);	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>
                <a:latin typeface="Courier New"/>
                <a:cs typeface="Courier New"/>
              </a:rPr>
              <a:t>/ Remove newline at end of </a:t>
            </a:r>
            <a:r>
              <a:rPr lang="en-US">
                <a:latin typeface="Courier New"/>
                <a:cs typeface="Courier New"/>
              </a:rPr>
              <a:t>list </a:t>
            </a:r>
            <a:r>
              <a:rPr lang="en-US" smtClean="0">
                <a:latin typeface="Courier New"/>
                <a:cs typeface="Courier New"/>
              </a:rPr>
              <a:t>to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				//   </a:t>
            </a:r>
            <a:r>
              <a:rPr lang="en-US" dirty="0" smtClean="0">
                <a:latin typeface="Courier New"/>
                <a:cs typeface="Courier New"/>
              </a:rPr>
              <a:t>allow multiple </a:t>
            </a:r>
            <a:r>
              <a:rPr lang="en-US" dirty="0">
                <a:latin typeface="Courier New"/>
                <a:cs typeface="Courier New"/>
              </a:rPr>
              <a:t>lists to be </a:t>
            </a:r>
            <a:r>
              <a:rPr lang="en-US" dirty="0" smtClean="0">
                <a:latin typeface="Courier New"/>
                <a:cs typeface="Courier New"/>
              </a:rPr>
              <a:t>read</a:t>
            </a:r>
            <a:r>
              <a:rPr lang="en-US" dirty="0">
                <a:latin typeface="Courier New"/>
                <a:cs typeface="Courier New"/>
              </a:rPr>
              <a:t>,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				//   </a:t>
            </a:r>
            <a:r>
              <a:rPr lang="en-US" dirty="0" smtClean="0">
                <a:latin typeface="Courier New"/>
                <a:cs typeface="Courier New"/>
              </a:rPr>
              <a:t>e.g., </a:t>
            </a:r>
            <a:r>
              <a:rPr lang="en-US" dirty="0" err="1" smtClean="0">
                <a:latin typeface="Courier New"/>
                <a:cs typeface="Courier New"/>
              </a:rPr>
              <a:t>cin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&gt;&gt; L1 &gt;&gt; L2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return in;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54C4-7D7D-4FFB-A372-21AE528C996B}" type="datetime1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5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array-based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Fixed-size array fairly limited</a:t>
            </a:r>
          </a:p>
          <a:p>
            <a:pPr lvl="1"/>
            <a:r>
              <a:rPr lang="en-US" dirty="0" smtClean="0"/>
              <a:t>Too small: may not hold enough info</a:t>
            </a:r>
          </a:p>
          <a:p>
            <a:pPr lvl="1"/>
            <a:r>
              <a:rPr lang="en-US" dirty="0" smtClean="0"/>
              <a:t>Too large: wasted memory</a:t>
            </a:r>
          </a:p>
          <a:p>
            <a:r>
              <a:rPr lang="en-US" dirty="0" smtClean="0"/>
              <a:t>Dynamic memory allocation allows program to choose amount of memory at compile time</a:t>
            </a:r>
          </a:p>
          <a:p>
            <a:pPr lvl="1"/>
            <a:r>
              <a:rPr lang="en-US" dirty="0" smtClean="0"/>
              <a:t>In C, used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/</a:t>
            </a:r>
            <a:r>
              <a:rPr lang="en-US" dirty="0" smtClean="0">
                <a:latin typeface="Courier New"/>
                <a:cs typeface="Courier New"/>
              </a:rPr>
              <a:t>free()</a:t>
            </a:r>
            <a:endParaRPr lang="en-US" dirty="0" smtClean="0"/>
          </a:p>
          <a:p>
            <a:pPr lvl="1"/>
            <a:r>
              <a:rPr lang="en-US" dirty="0" smtClean="0"/>
              <a:t>In C++,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lang="en-US" dirty="0" smtClean="0">
                <a:solidFill>
                  <a:srgbClr val="0000FF"/>
                </a:solidFill>
              </a:rPr>
              <a:t>/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delete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Create single object: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Obj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*op =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Obj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lvl="2"/>
            <a:r>
              <a:rPr lang="en-US" dirty="0">
                <a:solidFill>
                  <a:srgbClr val="000000"/>
                </a:solidFill>
                <a:cs typeface="Arial"/>
              </a:rPr>
              <a:t>Free single object: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delete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op;</a:t>
            </a:r>
            <a:endParaRPr lang="en-US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Create array: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Obj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oparr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Obj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[size]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Free array: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delete []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oparr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No C++-specific equivalent to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realloc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()/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calloc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pPr lvl="2"/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E584-9046-432A-B521-A152BD6EBDC9}" type="datetime1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80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array-based list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What’s same about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/>
              <a:t> implementation? (</a:t>
            </a:r>
            <a:r>
              <a:rPr lang="en-US" smtClean="0"/>
              <a:t>assuming correct variable </a:t>
            </a:r>
            <a:r>
              <a:rPr lang="en-US" dirty="0" smtClean="0"/>
              <a:t>name changes)</a:t>
            </a:r>
          </a:p>
          <a:p>
            <a:pPr lvl="1"/>
            <a:r>
              <a:rPr lang="en-US" dirty="0" smtClean="0"/>
              <a:t>Empty</a:t>
            </a:r>
          </a:p>
          <a:p>
            <a:pPr lvl="1"/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Display (whether through function or </a:t>
            </a:r>
            <a:r>
              <a:rPr lang="en-US" dirty="0" smtClean="0">
                <a:latin typeface="Courier New"/>
                <a:cs typeface="Courier New"/>
              </a:rPr>
              <a:t>&lt;&lt;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What’s different?</a:t>
            </a:r>
          </a:p>
          <a:p>
            <a:pPr lvl="1"/>
            <a:r>
              <a:rPr lang="en-US" dirty="0" smtClean="0"/>
              <a:t>Data members: pointer to array, capacity now data member</a:t>
            </a:r>
          </a:p>
          <a:p>
            <a:pPr lvl="1"/>
            <a:r>
              <a:rPr lang="en-US" dirty="0" smtClean="0"/>
              <a:t>Insert algorithm same, but refers to capacity member</a:t>
            </a:r>
          </a:p>
          <a:p>
            <a:pPr lvl="1"/>
            <a:r>
              <a:rPr lang="en-US" dirty="0" smtClean="0"/>
              <a:t>Construction</a:t>
            </a:r>
          </a:p>
          <a:p>
            <a:pPr lvl="1"/>
            <a:r>
              <a:rPr lang="en-US" dirty="0" smtClean="0"/>
              <a:t>Deletion</a:t>
            </a:r>
          </a:p>
          <a:p>
            <a:pPr lvl="1"/>
            <a:r>
              <a:rPr lang="en-US" dirty="0" smtClean="0"/>
              <a:t>Copying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4A53-ED5F-4AFA-94C6-E77753E025D8}" type="datetime1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73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function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Prototypes can specify default values</a:t>
            </a:r>
          </a:p>
          <a:p>
            <a:r>
              <a:rPr lang="en-US" dirty="0" smtClean="0"/>
              <a:t>Example: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/>
              <a:t> constructor in .h file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List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maxSize</a:t>
            </a:r>
            <a:r>
              <a:rPr lang="en-US" dirty="0">
                <a:latin typeface="Courier New"/>
                <a:cs typeface="Courier New"/>
              </a:rPr>
              <a:t> = 1024)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endParaRPr lang="en-US" dirty="0" smtClean="0"/>
          </a:p>
          <a:p>
            <a:pPr lvl="1"/>
            <a:r>
              <a:rPr lang="en-US" dirty="0" smtClean="0"/>
              <a:t>If argument provided, </a:t>
            </a:r>
            <a:r>
              <a:rPr lang="en-US" dirty="0" err="1" smtClean="0">
                <a:latin typeface="Courier New"/>
                <a:cs typeface="Courier New"/>
              </a:rPr>
              <a:t>maxSize</a:t>
            </a:r>
            <a:r>
              <a:rPr lang="en-US" dirty="0" smtClean="0"/>
              <a:t> = argument</a:t>
            </a:r>
          </a:p>
          <a:p>
            <a:pPr lvl="1"/>
            <a:r>
              <a:rPr lang="en-US" dirty="0" smtClean="0"/>
              <a:t>Otherwise, </a:t>
            </a:r>
            <a:r>
              <a:rPr lang="en-US" dirty="0" err="1" smtClean="0">
                <a:latin typeface="Courier New"/>
                <a:cs typeface="Courier New"/>
              </a:rPr>
              <a:t>maxSize</a:t>
            </a:r>
            <a:r>
              <a:rPr lang="en-US" dirty="0" smtClean="0"/>
              <a:t> = 1024</a:t>
            </a:r>
          </a:p>
          <a:p>
            <a:r>
              <a:rPr lang="en-US" dirty="0" smtClean="0"/>
              <a:t>This constructor: default &amp; parameterized!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List L1(256);</a:t>
            </a:r>
            <a:r>
              <a:rPr lang="en-US" dirty="0">
                <a:cs typeface="Courier New"/>
              </a:rPr>
              <a:t> </a:t>
            </a:r>
            <a:r>
              <a:rPr lang="en-US" dirty="0" smtClean="0">
                <a:sym typeface="Wingdings"/>
              </a:rPr>
              <a:t> creates list w/max size 256</a:t>
            </a:r>
          </a:p>
          <a:p>
            <a:pPr lvl="1">
              <a:tabLst>
                <a:tab pos="3149600" algn="l"/>
              </a:tabLst>
            </a:pPr>
            <a:r>
              <a:rPr lang="en-US" dirty="0" smtClean="0">
                <a:latin typeface="Courier New"/>
                <a:cs typeface="Courier New"/>
                <a:sym typeface="Wingdings"/>
              </a:rPr>
              <a:t>List L2;</a:t>
            </a:r>
            <a:r>
              <a:rPr lang="en-US" dirty="0">
                <a:cs typeface="Courier New"/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 creates list w/max size 1024</a:t>
            </a:r>
          </a:p>
          <a:p>
            <a:pPr>
              <a:tabLst>
                <a:tab pos="3319463" algn="l"/>
              </a:tabLst>
            </a:pPr>
            <a:r>
              <a:rPr lang="en-US" dirty="0" smtClean="0">
                <a:sym typeface="Wingdings"/>
              </a:rPr>
              <a:t>Can be generalized to any function</a:t>
            </a:r>
          </a:p>
          <a:p>
            <a:pPr lvl="1">
              <a:tabLst>
                <a:tab pos="3319463" algn="l"/>
              </a:tabLst>
            </a:pPr>
            <a:r>
              <a:rPr lang="en-US" dirty="0" smtClean="0">
                <a:sym typeface="Wingdings"/>
              </a:rPr>
              <a:t>Given prototype 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int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 f(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int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 a, 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int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 b=10);</a:t>
            </a:r>
          </a:p>
          <a:p>
            <a:pPr lvl="1">
              <a:tabLst>
                <a:tab pos="3319463" algn="l"/>
              </a:tabLst>
            </a:pPr>
            <a:r>
              <a:rPr lang="en-US" dirty="0" smtClean="0">
                <a:latin typeface="Courier New"/>
                <a:cs typeface="Courier New"/>
                <a:sym typeface="Wingdings"/>
              </a:rPr>
              <a:t>x = f(5, 15);	 a = 5, b = 15</a:t>
            </a:r>
          </a:p>
          <a:p>
            <a:pPr lvl="1">
              <a:tabLst>
                <a:tab pos="3319463" algn="l"/>
              </a:tabLst>
            </a:pPr>
            <a:r>
              <a:rPr lang="en-US" dirty="0" smtClean="0">
                <a:latin typeface="Courier New"/>
                <a:cs typeface="Courier New"/>
                <a:sym typeface="Wingdings"/>
              </a:rPr>
              <a:t>y = f(-1);	 a = -1, b = 10</a:t>
            </a:r>
          </a:p>
          <a:p>
            <a:pPr lvl="1">
              <a:tabLst>
                <a:tab pos="3319463" algn="l"/>
              </a:tabLst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FFD3-26F3-4597-A961-25B5DAE27787}" type="datetime1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2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and dynamic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constructor simply initialize data members?</a:t>
            </a:r>
          </a:p>
          <a:p>
            <a:pPr lvl="1"/>
            <a:r>
              <a:rPr lang="en-US" dirty="0" smtClean="0"/>
              <a:t>What’s wrong with following default constructor?</a:t>
            </a:r>
          </a:p>
          <a:p>
            <a:pPr marL="327025" lvl="1" indent="0">
              <a:buNone/>
            </a:pPr>
            <a:r>
              <a:rPr lang="en-US" sz="2800" dirty="0">
                <a:latin typeface="Courier New"/>
                <a:cs typeface="Courier New"/>
              </a:rPr>
              <a:t>List::List(</a:t>
            </a:r>
            <a:r>
              <a:rPr lang="en-US" sz="2800" dirty="0" err="1">
                <a:latin typeface="Courier New"/>
                <a:cs typeface="Courier New"/>
              </a:rPr>
              <a:t>int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maxSize</a:t>
            </a:r>
            <a:r>
              <a:rPr lang="en-US" sz="2800" dirty="0">
                <a:latin typeface="Courier New"/>
                <a:cs typeface="Courier New"/>
              </a:rPr>
              <a:t>)</a:t>
            </a:r>
          </a:p>
          <a:p>
            <a:pPr marL="327025" lvl="1" indent="0">
              <a:buNone/>
            </a:pPr>
            <a:r>
              <a:rPr lang="en-US" sz="2800" dirty="0">
                <a:latin typeface="Courier New"/>
                <a:cs typeface="Courier New"/>
              </a:rPr>
              <a:t>: </a:t>
            </a:r>
            <a:r>
              <a:rPr lang="en-US" sz="2800" dirty="0" err="1">
                <a:latin typeface="Courier New"/>
                <a:cs typeface="Courier New"/>
              </a:rPr>
              <a:t>mySize</a:t>
            </a:r>
            <a:r>
              <a:rPr lang="en-US" sz="2800" dirty="0">
                <a:latin typeface="Courier New"/>
                <a:cs typeface="Courier New"/>
              </a:rPr>
              <a:t>(0), </a:t>
            </a:r>
            <a:r>
              <a:rPr lang="en-US" sz="2800" dirty="0" err="1">
                <a:latin typeface="Courier New"/>
                <a:cs typeface="Courier New"/>
              </a:rPr>
              <a:t>myCapacity</a:t>
            </a:r>
            <a:r>
              <a:rPr lang="en-US" sz="2800" dirty="0">
                <a:latin typeface="Courier New"/>
                <a:cs typeface="Courier New"/>
              </a:rPr>
              <a:t>(</a:t>
            </a:r>
            <a:r>
              <a:rPr lang="en-US" sz="2800" dirty="0" err="1">
                <a:latin typeface="Courier New"/>
                <a:cs typeface="Courier New"/>
              </a:rPr>
              <a:t>maxSize</a:t>
            </a:r>
            <a:r>
              <a:rPr lang="en-US" sz="2800" dirty="0" smtClean="0">
                <a:latin typeface="Courier New"/>
                <a:cs typeface="Courier New"/>
              </a:rPr>
              <a:t>) {}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Doesn’t initialize </a:t>
            </a:r>
            <a:r>
              <a:rPr lang="en-US" dirty="0" err="1" smtClean="0">
                <a:latin typeface="Courier New"/>
                <a:cs typeface="Courier New"/>
              </a:rPr>
              <a:t>myArrayPtr</a:t>
            </a:r>
            <a:r>
              <a:rPr lang="en-US" dirty="0"/>
              <a:t>!</a:t>
            </a:r>
            <a:endParaRPr lang="en-US" dirty="0" smtClean="0"/>
          </a:p>
          <a:p>
            <a:pPr lvl="1"/>
            <a:r>
              <a:rPr lang="en-US" dirty="0" smtClean="0"/>
              <a:t>How should pointer be initialized?</a:t>
            </a:r>
          </a:p>
          <a:p>
            <a:pPr lvl="2"/>
            <a:r>
              <a:rPr lang="en-US" dirty="0" smtClean="0"/>
              <a:t>Either NULL or to some dynamically allocated memory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372D-0AD2-4F33-BD01-0320D1B28676}" type="datetime1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37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13170</TotalTime>
  <Words>925</Words>
  <Application>Microsoft Macintosh PowerPoint</Application>
  <PresentationFormat>On-screen Show (4:3)</PresentationFormat>
  <Paragraphs>238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Edge</vt:lpstr>
      <vt:lpstr>EECE.3220 Data Structures</vt:lpstr>
      <vt:lpstr>Lecture outline</vt:lpstr>
      <vt:lpstr>Operator overloading example</vt:lpstr>
      <vt:lpstr>Example solution: + operator</vt:lpstr>
      <vt:lpstr>Example solution: &gt;&gt; operator</vt:lpstr>
      <vt:lpstr>Dynamic array-based list</vt:lpstr>
      <vt:lpstr>Dynamic array-based list (continued)</vt:lpstr>
      <vt:lpstr>Default function arguments</vt:lpstr>
      <vt:lpstr>Constructors and dynamic allocation</vt:lpstr>
      <vt:lpstr>Constructors and dyn. allocation (cont.)</vt:lpstr>
      <vt:lpstr>Exceptions, assert, and new</vt:lpstr>
      <vt:lpstr>Destructors</vt:lpstr>
      <vt:lpstr>Copy constructors and = operator</vt:lpstr>
      <vt:lpstr>Copy constructors and = operator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3432</cp:revision>
  <dcterms:created xsi:type="dcterms:W3CDTF">2006-04-03T05:03:01Z</dcterms:created>
  <dcterms:modified xsi:type="dcterms:W3CDTF">2017-03-03T16:44:21Z</dcterms:modified>
</cp:coreProperties>
</file>