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404" r:id="rId4"/>
    <p:sldId id="414" r:id="rId5"/>
    <p:sldId id="410" r:id="rId6"/>
    <p:sldId id="412" r:id="rId7"/>
    <p:sldId id="416" r:id="rId8"/>
    <p:sldId id="417" r:id="rId9"/>
    <p:sldId id="418" r:id="rId10"/>
    <p:sldId id="419" r:id="rId11"/>
    <p:sldId id="422" r:id="rId12"/>
    <p:sldId id="421" r:id="rId13"/>
    <p:sldId id="423" r:id="rId14"/>
    <p:sldId id="424" r:id="rId15"/>
    <p:sldId id="426" r:id="rId16"/>
    <p:sldId id="427" r:id="rId17"/>
    <p:sldId id="428" r:id="rId18"/>
    <p:sldId id="385" r:id="rId19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75" d="100"/>
          <a:sy n="75" d="100"/>
        </p:scale>
        <p:origin x="-20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1C9ED8-AE1A-E14D-87B1-1D171E9FF6FB}" type="datetime1">
              <a:rPr lang="en-US" smtClean="0"/>
              <a:t>3/6/2017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18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D413C0-A340-9242-8A51-0ACEEBBF9992}" type="datetime1">
              <a:rPr lang="en-US" smtClean="0"/>
              <a:t>3/6/2017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A5528C-01FC-7447-AE37-94B978BEC195}" type="datetime1">
              <a:rPr lang="en-US" smtClean="0"/>
              <a:t>3/6/2017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D68978-2E0E-1546-932D-5817E14652BB}" type="datetime1">
              <a:rPr lang="en-US" smtClean="0"/>
              <a:t>3/6/2017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A03480-761C-0C48-86DD-99D315EA40B7}" type="datetime1">
              <a:rPr lang="en-US" smtClean="0"/>
              <a:t>3/6/2017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EF114A-F14F-9349-B116-5C8B74DD86D1}" type="datetime1">
              <a:rPr lang="en-US" smtClean="0"/>
              <a:t>3/6/2017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DEC315-F377-5B42-8838-858225D613F5}" type="datetime1">
              <a:rPr lang="en-US" smtClean="0"/>
              <a:t>3/6/2017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6C177A-2607-A84F-ABD8-94CFD697E9DA}" type="datetime1">
              <a:rPr lang="en-US" smtClean="0"/>
              <a:t>3/6/2017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02476C-5AE9-D745-ABD6-D7ACFD20A44E}" type="datetime1">
              <a:rPr lang="en-US" smtClean="0"/>
              <a:t>3/6/2017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18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985851-5E39-9045-8683-EF852223BFA6}" type="datetime1">
              <a:rPr lang="en-US" smtClean="0"/>
              <a:t>3/6/2017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18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50E40-43F7-0043-A4B1-26647ED3948C}" type="datetime1">
              <a:rPr lang="en-US" smtClean="0"/>
              <a:t>3/6/2017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18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836361-6464-5741-B118-60491821AECE}" type="datetime1">
              <a:rPr lang="en-US" smtClean="0"/>
              <a:t>3/6/2017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E62B5F-4868-5E4C-94A0-7FDBFFAC8CD5}" type="datetime1">
              <a:rPr lang="en-US" smtClean="0"/>
              <a:t>3/6/2017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33C07D02-645B-B247-B9A1-39B0D28F2E2F}" type="datetime1">
              <a:rPr lang="en-US" smtClean="0"/>
              <a:t>3/6/2017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Data Structures: Lecture 18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EECE.3220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Data Structures</a:t>
            </a:r>
            <a:endParaRPr lang="en-US" sz="4600" dirty="0">
              <a:latin typeface="Garamond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18: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Linked lists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operator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List &amp; List::operator=(</a:t>
            </a:r>
            <a:r>
              <a:rPr lang="en-US" dirty="0" err="1">
                <a:latin typeface="Courier New"/>
                <a:cs typeface="Courier New"/>
              </a:rPr>
              <a:t>const</a:t>
            </a:r>
            <a:r>
              <a:rPr lang="en-US" dirty="0">
                <a:latin typeface="Courier New"/>
                <a:cs typeface="Courier New"/>
              </a:rPr>
              <a:t> List &amp; </a:t>
            </a:r>
            <a:r>
              <a:rPr lang="en-US" dirty="0" err="1">
                <a:latin typeface="Courier New"/>
                <a:cs typeface="Courier New"/>
              </a:rPr>
              <a:t>origList</a:t>
            </a:r>
            <a:r>
              <a:rPr lang="en-US" dirty="0">
                <a:latin typeface="Courier New"/>
                <a:cs typeface="Courier New"/>
              </a:rPr>
              <a:t>) {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if (this != &amp;</a:t>
            </a:r>
            <a:r>
              <a:rPr lang="en-US" dirty="0" err="1">
                <a:latin typeface="Courier New"/>
                <a:cs typeface="Courier New"/>
              </a:rPr>
              <a:t>origList</a:t>
            </a:r>
            <a:r>
              <a:rPr lang="en-US" dirty="0">
                <a:latin typeface="Courier New"/>
                <a:cs typeface="Courier New"/>
              </a:rPr>
              <a:t>) {   // check for list = list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	</a:t>
            </a:r>
            <a:r>
              <a:rPr lang="en-US" dirty="0" err="1">
                <a:latin typeface="Courier New"/>
                <a:cs typeface="Courier New"/>
              </a:rPr>
              <a:t>mySize</a:t>
            </a:r>
            <a:r>
              <a:rPr lang="en-US" dirty="0">
                <a:latin typeface="Courier New"/>
                <a:cs typeface="Courier New"/>
              </a:rPr>
              <a:t> = </a:t>
            </a:r>
            <a:r>
              <a:rPr lang="en-US" dirty="0" err="1">
                <a:latin typeface="Courier New"/>
                <a:cs typeface="Courier New"/>
              </a:rPr>
              <a:t>origList.mySize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	</a:t>
            </a:r>
            <a:r>
              <a:rPr lang="en-US" dirty="0" err="1">
                <a:latin typeface="Courier New"/>
                <a:cs typeface="Courier New"/>
              </a:rPr>
              <a:t>myCapacity</a:t>
            </a:r>
            <a:r>
              <a:rPr lang="en-US" dirty="0">
                <a:latin typeface="Courier New"/>
                <a:cs typeface="Courier New"/>
              </a:rPr>
              <a:t> = </a:t>
            </a:r>
            <a:r>
              <a:rPr lang="en-US" dirty="0" err="1">
                <a:latin typeface="Courier New"/>
                <a:cs typeface="Courier New"/>
              </a:rPr>
              <a:t>origList.myCapacity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	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	if (</a:t>
            </a:r>
            <a:r>
              <a:rPr lang="en-US" dirty="0" err="1">
                <a:latin typeface="Courier New"/>
                <a:cs typeface="Courier New"/>
              </a:rPr>
              <a:t>myCapacity</a:t>
            </a:r>
            <a:r>
              <a:rPr lang="en-US" dirty="0">
                <a:latin typeface="Courier New"/>
                <a:cs typeface="Courier New"/>
              </a:rPr>
              <a:t> != </a:t>
            </a:r>
            <a:r>
              <a:rPr lang="en-US" dirty="0" err="1">
                <a:latin typeface="Courier New"/>
                <a:cs typeface="Courier New"/>
              </a:rPr>
              <a:t>origList.myCapacity</a:t>
            </a:r>
            <a:r>
              <a:rPr lang="en-US" dirty="0" smtClean="0">
                <a:latin typeface="Courier New"/>
                <a:cs typeface="Courier New"/>
              </a:rPr>
              <a:t>) {   // New array if necessary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		delete[] </a:t>
            </a:r>
            <a:r>
              <a:rPr lang="en-US" dirty="0" err="1">
                <a:latin typeface="Courier New"/>
                <a:cs typeface="Courier New"/>
              </a:rPr>
              <a:t>myArrayPtr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		</a:t>
            </a:r>
            <a:r>
              <a:rPr lang="en-US" dirty="0" err="1">
                <a:latin typeface="Courier New"/>
                <a:cs typeface="Courier New"/>
              </a:rPr>
              <a:t>myArrayPtr</a:t>
            </a:r>
            <a:r>
              <a:rPr lang="en-US" dirty="0">
                <a:latin typeface="Courier New"/>
                <a:cs typeface="Courier New"/>
              </a:rPr>
              <a:t> = new(</a:t>
            </a:r>
            <a:r>
              <a:rPr lang="en-US" dirty="0" err="1">
                <a:latin typeface="Courier New"/>
                <a:cs typeface="Courier New"/>
              </a:rPr>
              <a:t>nothrow</a:t>
            </a:r>
            <a:r>
              <a:rPr lang="en-US" dirty="0">
                <a:latin typeface="Courier New"/>
                <a:cs typeface="Courier New"/>
              </a:rPr>
              <a:t>) </a:t>
            </a:r>
            <a:r>
              <a:rPr lang="en-US" dirty="0" err="1">
                <a:latin typeface="Courier New"/>
                <a:cs typeface="Courier New"/>
              </a:rPr>
              <a:t>ElementType</a:t>
            </a:r>
            <a:r>
              <a:rPr lang="en-US" dirty="0">
                <a:latin typeface="Courier New"/>
                <a:cs typeface="Courier New"/>
              </a:rPr>
              <a:t>[</a:t>
            </a:r>
            <a:r>
              <a:rPr lang="en-US" dirty="0" err="1">
                <a:latin typeface="Courier New"/>
                <a:cs typeface="Courier New"/>
              </a:rPr>
              <a:t>myCapacity</a:t>
            </a:r>
            <a:r>
              <a:rPr lang="en-US" dirty="0">
                <a:latin typeface="Courier New"/>
                <a:cs typeface="Courier New"/>
              </a:rPr>
              <a:t>];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		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		if (</a:t>
            </a:r>
            <a:r>
              <a:rPr lang="en-US" dirty="0" err="1">
                <a:latin typeface="Courier New"/>
                <a:cs typeface="Courier New"/>
              </a:rPr>
              <a:t>myArrayPtr</a:t>
            </a:r>
            <a:r>
              <a:rPr lang="en-US" dirty="0">
                <a:latin typeface="Courier New"/>
                <a:cs typeface="Courier New"/>
              </a:rPr>
              <a:t> == 0</a:t>
            </a:r>
            <a:r>
              <a:rPr lang="en-US" dirty="0" smtClean="0">
                <a:latin typeface="Courier New"/>
                <a:cs typeface="Courier New"/>
              </a:rPr>
              <a:t>) {   </a:t>
            </a:r>
            <a:r>
              <a:rPr lang="en-US" dirty="0">
                <a:latin typeface="Courier New"/>
                <a:cs typeface="Courier New"/>
              </a:rPr>
              <a:t>// </a:t>
            </a:r>
            <a:r>
              <a:rPr lang="en-US" dirty="0" smtClean="0">
                <a:latin typeface="Courier New"/>
                <a:cs typeface="Courier New"/>
              </a:rPr>
              <a:t>allocation failed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			</a:t>
            </a:r>
            <a:r>
              <a:rPr lang="en-US" dirty="0" err="1">
                <a:latin typeface="Courier New"/>
                <a:cs typeface="Courier New"/>
              </a:rPr>
              <a:t>cerr</a:t>
            </a:r>
            <a:r>
              <a:rPr lang="en-US" dirty="0">
                <a:latin typeface="Courier New"/>
                <a:cs typeface="Courier New"/>
              </a:rPr>
              <a:t> &lt;&lt; "*Inadequate memory to allocate stack ***\n";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			exit(1);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		}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	}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	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/</a:t>
            </a:r>
            <a:r>
              <a:rPr lang="en-US" dirty="0">
                <a:latin typeface="Courier New"/>
                <a:cs typeface="Courier New"/>
              </a:rPr>
              <a:t>/--- Copy </a:t>
            </a:r>
            <a:r>
              <a:rPr lang="en-US" dirty="0" err="1">
                <a:latin typeface="Courier New"/>
                <a:cs typeface="Courier New"/>
              </a:rPr>
              <a:t>origList's</a:t>
            </a:r>
            <a:r>
              <a:rPr lang="en-US" dirty="0">
                <a:latin typeface="Courier New"/>
                <a:cs typeface="Courier New"/>
              </a:rPr>
              <a:t> array into this new array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	for(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= 0;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&lt; </a:t>
            </a:r>
            <a:r>
              <a:rPr lang="en-US" dirty="0" err="1">
                <a:latin typeface="Courier New"/>
                <a:cs typeface="Courier New"/>
              </a:rPr>
              <a:t>myCapacity</a:t>
            </a:r>
            <a:r>
              <a:rPr lang="en-US" dirty="0">
                <a:latin typeface="Courier New"/>
                <a:cs typeface="Courier New"/>
              </a:rPr>
              <a:t>;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++)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		</a:t>
            </a:r>
            <a:r>
              <a:rPr lang="en-US" dirty="0" err="1">
                <a:latin typeface="Courier New"/>
                <a:cs typeface="Courier New"/>
              </a:rPr>
              <a:t>myArrayPtr</a:t>
            </a:r>
            <a:r>
              <a:rPr lang="en-US" dirty="0">
                <a:latin typeface="Courier New"/>
                <a:cs typeface="Courier New"/>
              </a:rPr>
              <a:t>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= </a:t>
            </a:r>
            <a:r>
              <a:rPr lang="en-US" dirty="0" err="1">
                <a:latin typeface="Courier New"/>
                <a:cs typeface="Courier New"/>
              </a:rPr>
              <a:t>origList.myArrayPtr</a:t>
            </a:r>
            <a:r>
              <a:rPr lang="en-US" dirty="0">
                <a:latin typeface="Courier New"/>
                <a:cs typeface="Courier New"/>
              </a:rPr>
              <a:t>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];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return *this;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114A-F14F-9349-B116-5C8B74DD86D1}" type="datetime1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18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1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Array-based list downsides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Fixed capacity</a:t>
            </a:r>
          </a:p>
          <a:p>
            <a:r>
              <a:rPr lang="en-US" dirty="0" smtClean="0"/>
              <a:t>Insert/delete requires shifting elements</a:t>
            </a:r>
          </a:p>
          <a:p>
            <a:pPr lvl="1"/>
            <a:r>
              <a:rPr lang="en-US" dirty="0" smtClean="0"/>
              <a:t>All list elements at consecutive addresses</a:t>
            </a:r>
          </a:p>
          <a:p>
            <a:r>
              <a:rPr lang="en-US" dirty="0" smtClean="0"/>
              <a:t>Pointer-based data structures allow for more dynamic growth</a:t>
            </a:r>
          </a:p>
          <a:p>
            <a:pPr lvl="1"/>
            <a:r>
              <a:rPr lang="en-US" dirty="0" smtClean="0"/>
              <a:t>Each node = data + pointer(s) to other node(s)</a:t>
            </a:r>
          </a:p>
          <a:p>
            <a:pPr lvl="1"/>
            <a:r>
              <a:rPr lang="en-US" dirty="0" smtClean="0"/>
              <a:t>Adding new element: allocate new node and place in structure (other node(s) point to new node; new node points to other node(s))</a:t>
            </a:r>
          </a:p>
          <a:p>
            <a:pPr lvl="1"/>
            <a:r>
              <a:rPr lang="en-US" dirty="0" smtClean="0"/>
              <a:t>Deleting element: modify nodes pointing to node to be deleted, then free memory for node</a:t>
            </a:r>
          </a:p>
          <a:p>
            <a:pPr lvl="1"/>
            <a:r>
              <a:rPr lang="en-US" dirty="0" smtClean="0"/>
              <a:t>Traversal: follow pointers to end of structure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114A-F14F-9349-B116-5C8B74DD86D1}" type="datetime1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18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4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Pointer-based 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Each element (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node</a:t>
            </a:r>
            <a:r>
              <a:rPr lang="en-US" dirty="0" smtClean="0">
                <a:ea typeface="+mn-ea"/>
                <a:cs typeface="+mn-cs"/>
              </a:rPr>
              <a:t>) contains data + pointer to next element in list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Last element points to NULL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Need pointer to first node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400" i="1" dirty="0" smtClean="0">
                <a:ea typeface="+mn-ea"/>
                <a:cs typeface="+mn-cs"/>
              </a:rPr>
              <a:t>Image </a:t>
            </a:r>
            <a:r>
              <a:rPr lang="en-US" sz="1400" i="1" dirty="0">
                <a:ea typeface="+mn-ea"/>
                <a:cs typeface="+mn-cs"/>
              </a:rPr>
              <a:t>source: http://en.wikipedia.org/wiki/Linked_list</a:t>
            </a:r>
            <a:endParaRPr lang="en-US" sz="1400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30ABD5A-8C3A-420D-8299-77017EAD5DF6}" type="datetime1">
              <a:rPr lang="en-US" sz="1200" smtClean="0">
                <a:latin typeface="Garamond" charset="0"/>
              </a:rPr>
              <a:t>3/6/2017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0937E6B-04AA-7844-845E-D8C993F61049}" type="slidenum">
              <a:rPr lang="en-US" sz="1200">
                <a:latin typeface="Garamond" charset="0"/>
              </a:rPr>
              <a:pPr/>
              <a:t>12</a:t>
            </a:fld>
            <a:endParaRPr lang="en-US" sz="1200">
              <a:latin typeface="Garamond" charset="0"/>
            </a:endParaRPr>
          </a:p>
        </p:txBody>
      </p:sp>
      <p:pic>
        <p:nvPicPr>
          <p:cNvPr id="8199" name="Picture 4" descr="Singly-linked-lis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14800"/>
            <a:ext cx="728027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705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Assume minimum implementation needs node definition, pointer “first” to initial node</a:t>
            </a:r>
          </a:p>
          <a:p>
            <a:r>
              <a:rPr lang="en-US" dirty="0" smtClean="0"/>
              <a:t>How would we implement List ADT operations?</a:t>
            </a:r>
          </a:p>
          <a:p>
            <a:pPr lvl="1"/>
            <a:r>
              <a:rPr lang="en-US" dirty="0" smtClean="0"/>
              <a:t>Insert/delete on next slides</a:t>
            </a:r>
          </a:p>
          <a:p>
            <a:pPr lvl="1"/>
            <a:r>
              <a:rPr lang="en-US" dirty="0" smtClean="0"/>
              <a:t>Construction: create an empty list</a:t>
            </a:r>
          </a:p>
          <a:p>
            <a:pPr lvl="2"/>
            <a:r>
              <a:rPr lang="en-US" dirty="0" smtClean="0">
                <a:latin typeface="Courier New"/>
                <a:cs typeface="Courier New"/>
              </a:rPr>
              <a:t>first = 0</a:t>
            </a:r>
            <a:r>
              <a:rPr lang="en-US" dirty="0" smtClean="0"/>
              <a:t> (or </a:t>
            </a:r>
            <a:r>
              <a:rPr lang="en-US" dirty="0" smtClean="0">
                <a:latin typeface="Courier New"/>
                <a:cs typeface="Courier New"/>
              </a:rPr>
              <a:t>NULL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Empty: check if list is empty</a:t>
            </a:r>
          </a:p>
          <a:p>
            <a:pPr lvl="2"/>
            <a:r>
              <a:rPr lang="en-US" dirty="0" smtClean="0"/>
              <a:t>Return </a:t>
            </a:r>
            <a:r>
              <a:rPr lang="en-US" dirty="0" smtClean="0">
                <a:latin typeface="Courier New"/>
                <a:cs typeface="Courier New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/>
                <a:cs typeface="Courier New"/>
              </a:rPr>
              <a:t>first == 0</a:t>
            </a:r>
            <a:r>
              <a:rPr lang="en-US" dirty="0" smtClean="0"/>
              <a:t> (or </a:t>
            </a:r>
            <a:r>
              <a:rPr lang="en-US" dirty="0" smtClean="0">
                <a:latin typeface="Courier New"/>
                <a:cs typeface="Courier New"/>
              </a:rPr>
              <a:t>NULL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Traverse: go through list, processing each node</a:t>
            </a:r>
          </a:p>
          <a:p>
            <a:pPr marL="344487" lvl="1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ptr</a:t>
            </a:r>
            <a:r>
              <a:rPr lang="en-US" dirty="0" smtClean="0">
                <a:latin typeface="Courier New"/>
                <a:cs typeface="Courier New"/>
              </a:rPr>
              <a:t> = first;</a:t>
            </a:r>
          </a:p>
          <a:p>
            <a:pPr marL="344487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while (</a:t>
            </a:r>
            <a:r>
              <a:rPr lang="en-US" dirty="0" err="1" smtClean="0">
                <a:latin typeface="Courier New"/>
                <a:cs typeface="Courier New"/>
              </a:rPr>
              <a:t>ptr</a:t>
            </a:r>
            <a:r>
              <a:rPr lang="en-US" dirty="0" smtClean="0">
                <a:latin typeface="Courier New"/>
                <a:cs typeface="Courier New"/>
              </a:rPr>
              <a:t> != NULL) {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// Process node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ptr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ptr</a:t>
            </a:r>
            <a:r>
              <a:rPr lang="en-US" dirty="0" smtClean="0">
                <a:latin typeface="Courier New"/>
                <a:cs typeface="Courier New"/>
              </a:rPr>
              <a:t>-&gt;next;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114A-F14F-9349-B116-5C8B74DD86D1}" type="datetime1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18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2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308292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Allocate new node (in picture, using </a:t>
            </a:r>
            <a:r>
              <a:rPr lang="en-US" dirty="0" err="1" smtClean="0">
                <a:latin typeface="Courier New"/>
                <a:cs typeface="Courier New"/>
              </a:rPr>
              <a:t>newptr</a:t>
            </a:r>
            <a:r>
              <a:rPr lang="en-US" dirty="0" smtClean="0"/>
              <a:t>)</a:t>
            </a:r>
          </a:p>
          <a:p>
            <a:r>
              <a:rPr lang="en-US" dirty="0" smtClean="0"/>
              <a:t>Find appropriate spot for new node</a:t>
            </a:r>
          </a:p>
          <a:p>
            <a:pPr lvl="1"/>
            <a:r>
              <a:rPr lang="en-US" dirty="0" smtClean="0"/>
              <a:t>If list in order, keep going until you find node after new one (first value that’s larger)</a:t>
            </a:r>
          </a:p>
          <a:p>
            <a:pPr lvl="1"/>
            <a:r>
              <a:rPr lang="en-US" dirty="0" smtClean="0"/>
              <a:t>Otherwise, easiest just to add new node to beginning</a:t>
            </a:r>
          </a:p>
          <a:p>
            <a:r>
              <a:rPr lang="en-US" dirty="0" smtClean="0"/>
              <a:t>Node before new node (</a:t>
            </a:r>
            <a:r>
              <a:rPr lang="en-US" dirty="0" err="1" smtClean="0">
                <a:latin typeface="Courier New"/>
                <a:cs typeface="Courier New"/>
              </a:rPr>
              <a:t>predptr</a:t>
            </a:r>
            <a:r>
              <a:rPr lang="en-US" dirty="0" smtClean="0"/>
              <a:t>) points to new node</a:t>
            </a:r>
          </a:p>
          <a:p>
            <a:r>
              <a:rPr lang="en-US" dirty="0" smtClean="0"/>
              <a:t>New node points to node after it</a:t>
            </a:r>
          </a:p>
          <a:p>
            <a:r>
              <a:rPr lang="en-US" dirty="0" smtClean="0"/>
              <a:t>Adding new node at beginning (in ordered list) special case</a:t>
            </a:r>
          </a:p>
          <a:p>
            <a:pPr lvl="1"/>
            <a:r>
              <a:rPr lang="en-US" dirty="0" smtClean="0"/>
              <a:t>Modify </a:t>
            </a:r>
            <a:r>
              <a:rPr lang="en-US" dirty="0" smtClean="0">
                <a:latin typeface="Courier New"/>
                <a:cs typeface="Courier New"/>
              </a:rPr>
              <a:t>first</a:t>
            </a:r>
            <a:r>
              <a:rPr lang="en-US" dirty="0" smtClean="0"/>
              <a:t>, not </a:t>
            </a:r>
            <a:r>
              <a:rPr lang="en-US" dirty="0" err="1" smtClean="0">
                <a:latin typeface="Courier New"/>
                <a:cs typeface="Courier New"/>
              </a:rPr>
              <a:t>predptr</a:t>
            </a:r>
            <a:r>
              <a:rPr lang="en-US" dirty="0" smtClean="0">
                <a:latin typeface="Courier New"/>
                <a:cs typeface="Courier New"/>
              </a:rPr>
              <a:t>-&gt;next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114A-F14F-9349-B116-5C8B74DD86D1}" type="datetime1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18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192212"/>
            <a:ext cx="4991100" cy="11430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3009899" y="2255837"/>
            <a:ext cx="2041524" cy="563563"/>
            <a:chOff x="3279" y="1484"/>
            <a:chExt cx="1286" cy="355"/>
          </a:xfrm>
        </p:grpSpPr>
        <p:sp>
          <p:nvSpPr>
            <p:cNvPr id="9" name="Rectangle 36"/>
            <p:cNvSpPr>
              <a:spLocks noChangeArrowheads="1"/>
            </p:cNvSpPr>
            <p:nvPr/>
          </p:nvSpPr>
          <p:spPr bwMode="auto">
            <a:xfrm>
              <a:off x="4298" y="1484"/>
              <a:ext cx="267" cy="355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37"/>
            <p:cNvSpPr>
              <a:spLocks noChangeShapeType="1"/>
            </p:cNvSpPr>
            <p:nvPr/>
          </p:nvSpPr>
          <p:spPr bwMode="auto">
            <a:xfrm>
              <a:off x="4293" y="1667"/>
              <a:ext cx="267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38"/>
            <p:cNvSpPr>
              <a:spLocks noChangeArrowheads="1"/>
            </p:cNvSpPr>
            <p:nvPr/>
          </p:nvSpPr>
          <p:spPr bwMode="auto">
            <a:xfrm>
              <a:off x="4382" y="1489"/>
              <a:ext cx="142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>
                  <a:latin typeface="Times" charset="0"/>
                </a:rPr>
                <a:t>20</a:t>
              </a:r>
              <a:endParaRPr lang="en-US" sz="2000">
                <a:latin typeface="Times New Roman MT Extra Bold" charset="0"/>
              </a:endParaRPr>
            </a:p>
          </p:txBody>
        </p:sp>
        <p:sp>
          <p:nvSpPr>
            <p:cNvPr id="12" name="Rectangle 39"/>
            <p:cNvSpPr>
              <a:spLocks noChangeArrowheads="1"/>
            </p:cNvSpPr>
            <p:nvPr/>
          </p:nvSpPr>
          <p:spPr bwMode="auto">
            <a:xfrm>
              <a:off x="3279" y="1578"/>
              <a:ext cx="4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b="1" dirty="0" err="1">
                  <a:latin typeface="Courier" charset="0"/>
                </a:rPr>
                <a:t>newptr</a:t>
              </a:r>
              <a:endParaRPr lang="en-US" sz="2400" b="1" dirty="0">
                <a:latin typeface="Times New Roman MT Extra Bold" charset="0"/>
              </a:endParaRPr>
            </a:p>
          </p:txBody>
        </p:sp>
        <p:sp>
          <p:nvSpPr>
            <p:cNvPr id="13" name="Line 40"/>
            <p:cNvSpPr>
              <a:spLocks noChangeShapeType="1"/>
            </p:cNvSpPr>
            <p:nvPr/>
          </p:nvSpPr>
          <p:spPr bwMode="auto">
            <a:xfrm>
              <a:off x="3919" y="1657"/>
              <a:ext cx="315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41"/>
            <p:cNvSpPr>
              <a:spLocks noChangeArrowheads="1"/>
            </p:cNvSpPr>
            <p:nvPr/>
          </p:nvSpPr>
          <p:spPr bwMode="auto">
            <a:xfrm>
              <a:off x="3884" y="1593"/>
              <a:ext cx="89" cy="12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42"/>
          <p:cNvGrpSpPr>
            <a:grpSpLocks/>
          </p:cNvGrpSpPr>
          <p:nvPr/>
        </p:nvGrpSpPr>
        <p:grpSpPr bwMode="auto">
          <a:xfrm>
            <a:off x="2933700" y="1027112"/>
            <a:ext cx="1398588" cy="469900"/>
            <a:chOff x="1458" y="1094"/>
            <a:chExt cx="881" cy="296"/>
          </a:xfrm>
        </p:grpSpPr>
        <p:sp>
          <p:nvSpPr>
            <p:cNvPr id="16" name="Rectangle 43"/>
            <p:cNvSpPr>
              <a:spLocks noChangeArrowheads="1"/>
            </p:cNvSpPr>
            <p:nvPr/>
          </p:nvSpPr>
          <p:spPr bwMode="auto">
            <a:xfrm>
              <a:off x="1458" y="1094"/>
              <a:ext cx="5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b="1" dirty="0" err="1">
                  <a:solidFill>
                    <a:srgbClr val="000000"/>
                  </a:solidFill>
                  <a:latin typeface="Courier" charset="0"/>
                </a:rPr>
                <a:t>predptr</a:t>
              </a:r>
              <a:endParaRPr lang="en-US" sz="2400" b="1" dirty="0">
                <a:latin typeface="Times New Roman MT Extra Bold" charset="0"/>
              </a:endParaRPr>
            </a:p>
          </p:txBody>
        </p:sp>
        <p:sp>
          <p:nvSpPr>
            <p:cNvPr id="17" name="Rectangle 44"/>
            <p:cNvSpPr>
              <a:spLocks noChangeArrowheads="1"/>
            </p:cNvSpPr>
            <p:nvPr/>
          </p:nvSpPr>
          <p:spPr bwMode="auto">
            <a:xfrm>
              <a:off x="2117" y="1119"/>
              <a:ext cx="128" cy="12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45"/>
            <p:cNvSpPr>
              <a:spLocks/>
            </p:cNvSpPr>
            <p:nvPr/>
          </p:nvSpPr>
          <p:spPr bwMode="auto">
            <a:xfrm>
              <a:off x="2220" y="1261"/>
              <a:ext cx="119" cy="129"/>
            </a:xfrm>
            <a:custGeom>
              <a:avLst/>
              <a:gdLst>
                <a:gd name="T0" fmla="*/ 9 w 12"/>
                <a:gd name="T1" fmla="*/ 0 h 13"/>
                <a:gd name="T2" fmla="*/ 0 w 12"/>
                <a:gd name="T3" fmla="*/ 6 h 13"/>
                <a:gd name="T4" fmla="*/ 12 w 12"/>
                <a:gd name="T5" fmla="*/ 13 h 13"/>
                <a:gd name="T6" fmla="*/ 9 w 12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3">
                  <a:moveTo>
                    <a:pt x="9" y="0"/>
                  </a:moveTo>
                  <a:cubicBezTo>
                    <a:pt x="5" y="0"/>
                    <a:pt x="2" y="3"/>
                    <a:pt x="0" y="6"/>
                  </a:cubicBezTo>
                  <a:lnTo>
                    <a:pt x="12" y="13"/>
                  </a:lnTo>
                  <a:lnTo>
                    <a:pt x="9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46"/>
            <p:cNvSpPr>
              <a:spLocks noChangeShapeType="1"/>
            </p:cNvSpPr>
            <p:nvPr/>
          </p:nvSpPr>
          <p:spPr bwMode="auto">
            <a:xfrm>
              <a:off x="2181" y="1163"/>
              <a:ext cx="128" cy="17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Freeform 47"/>
          <p:cNvSpPr>
            <a:spLocks/>
          </p:cNvSpPr>
          <p:nvPr/>
        </p:nvSpPr>
        <p:spPr bwMode="auto">
          <a:xfrm>
            <a:off x="4759325" y="1822450"/>
            <a:ext cx="723900" cy="906462"/>
          </a:xfrm>
          <a:custGeom>
            <a:avLst/>
            <a:gdLst>
              <a:gd name="T0" fmla="*/ 35 w 456"/>
              <a:gd name="T1" fmla="*/ 517 h 571"/>
              <a:gd name="T2" fmla="*/ 301 w 456"/>
              <a:gd name="T3" fmla="*/ 561 h 571"/>
              <a:gd name="T4" fmla="*/ 434 w 456"/>
              <a:gd name="T5" fmla="*/ 458 h 571"/>
              <a:gd name="T6" fmla="*/ 434 w 456"/>
              <a:gd name="T7" fmla="*/ 310 h 571"/>
              <a:gd name="T8" fmla="*/ 345 w 456"/>
              <a:gd name="T9" fmla="*/ 221 h 571"/>
              <a:gd name="T10" fmla="*/ 153 w 456"/>
              <a:gd name="T11" fmla="*/ 162 h 571"/>
              <a:gd name="T12" fmla="*/ 20 w 456"/>
              <a:gd name="T13" fmla="*/ 133 h 571"/>
              <a:gd name="T14" fmla="*/ 35 w 456"/>
              <a:gd name="T15" fmla="*/ 44 h 571"/>
              <a:gd name="T16" fmla="*/ 139 w 456"/>
              <a:gd name="T1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6" h="571">
                <a:moveTo>
                  <a:pt x="35" y="517"/>
                </a:moveTo>
                <a:cubicBezTo>
                  <a:pt x="135" y="544"/>
                  <a:pt x="235" y="571"/>
                  <a:pt x="301" y="561"/>
                </a:cubicBezTo>
                <a:cubicBezTo>
                  <a:pt x="367" y="551"/>
                  <a:pt x="412" y="500"/>
                  <a:pt x="434" y="458"/>
                </a:cubicBezTo>
                <a:cubicBezTo>
                  <a:pt x="456" y="416"/>
                  <a:pt x="449" y="349"/>
                  <a:pt x="434" y="310"/>
                </a:cubicBezTo>
                <a:cubicBezTo>
                  <a:pt x="419" y="271"/>
                  <a:pt x="392" y="246"/>
                  <a:pt x="345" y="221"/>
                </a:cubicBezTo>
                <a:cubicBezTo>
                  <a:pt x="298" y="196"/>
                  <a:pt x="207" y="177"/>
                  <a:pt x="153" y="162"/>
                </a:cubicBezTo>
                <a:cubicBezTo>
                  <a:pt x="99" y="147"/>
                  <a:pt x="40" y="153"/>
                  <a:pt x="20" y="133"/>
                </a:cubicBezTo>
                <a:cubicBezTo>
                  <a:pt x="0" y="113"/>
                  <a:pt x="15" y="66"/>
                  <a:pt x="35" y="44"/>
                </a:cubicBezTo>
                <a:cubicBezTo>
                  <a:pt x="55" y="22"/>
                  <a:pt x="97" y="11"/>
                  <a:pt x="139" y="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48"/>
          <p:cNvSpPr>
            <a:spLocks noChangeShapeType="1"/>
          </p:cNvSpPr>
          <p:nvPr/>
        </p:nvSpPr>
        <p:spPr bwMode="auto">
          <a:xfrm>
            <a:off x="4440238" y="1985962"/>
            <a:ext cx="280987" cy="2349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6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3082925"/>
          </a:xfrm>
        </p:spPr>
        <p:txBody>
          <a:bodyPr>
            <a:normAutofit/>
          </a:bodyPr>
          <a:lstStyle/>
          <a:p>
            <a:r>
              <a:rPr lang="en-US" dirty="0" smtClean="0"/>
              <a:t>Modify predecessor to point past node being deleted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Arial"/>
                <a:cs typeface="Arial"/>
              </a:rPr>
              <a:t>Can then delete node </a:t>
            </a:r>
            <a:r>
              <a:rPr lang="en-US" dirty="0" err="1" smtClean="0">
                <a:latin typeface="Courier New"/>
                <a:cs typeface="Courier New"/>
              </a:rPr>
              <a:t>ptr</a:t>
            </a:r>
            <a:r>
              <a:rPr lang="en-US" dirty="0" smtClean="0">
                <a:latin typeface="Arial"/>
                <a:cs typeface="Arial"/>
              </a:rPr>
              <a:t> points to</a:t>
            </a:r>
          </a:p>
          <a:p>
            <a:r>
              <a:rPr lang="en-US" dirty="0" smtClean="0">
                <a:latin typeface="Arial"/>
                <a:cs typeface="Arial"/>
              </a:rPr>
              <a:t>Again, deleting first node special case</a:t>
            </a:r>
            <a:endParaRPr lang="en-US" dirty="0">
              <a:latin typeface="Arial"/>
              <a:cs typeface="Arial"/>
            </a:endParaRPr>
          </a:p>
          <a:p>
            <a:pPr lvl="1"/>
            <a:r>
              <a:rPr lang="en-US" dirty="0" smtClean="0">
                <a:latin typeface="Arial"/>
                <a:cs typeface="Arial"/>
              </a:rPr>
              <a:t>No direct predecessor—change </a:t>
            </a:r>
            <a:r>
              <a:rPr lang="en-US" dirty="0" smtClean="0">
                <a:latin typeface="Courier New"/>
                <a:cs typeface="Courier New"/>
              </a:rPr>
              <a:t>first</a:t>
            </a:r>
            <a:r>
              <a:rPr lang="en-US" dirty="0" smtClean="0">
                <a:latin typeface="Arial"/>
                <a:cs typeface="Arial"/>
              </a:rPr>
              <a:t> pointer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114A-F14F-9349-B116-5C8B74DD86D1}" type="datetime1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18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22" name="Picture 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1466850"/>
            <a:ext cx="5181600" cy="1185863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Freeform 46"/>
          <p:cNvSpPr>
            <a:spLocks/>
          </p:cNvSpPr>
          <p:nvPr/>
        </p:nvSpPr>
        <p:spPr bwMode="auto">
          <a:xfrm>
            <a:off x="4110038" y="1527175"/>
            <a:ext cx="195262" cy="211138"/>
          </a:xfrm>
          <a:custGeom>
            <a:avLst/>
            <a:gdLst>
              <a:gd name="T0" fmla="*/ 9 w 12"/>
              <a:gd name="T1" fmla="*/ 0 h 13"/>
              <a:gd name="T2" fmla="*/ 0 w 12"/>
              <a:gd name="T3" fmla="*/ 6 h 13"/>
              <a:gd name="T4" fmla="*/ 12 w 12"/>
              <a:gd name="T5" fmla="*/ 13 h 13"/>
              <a:gd name="T6" fmla="*/ 9 w 12"/>
              <a:gd name="T7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13">
                <a:moveTo>
                  <a:pt x="9" y="0"/>
                </a:moveTo>
                <a:cubicBezTo>
                  <a:pt x="5" y="0"/>
                  <a:pt x="2" y="3"/>
                  <a:pt x="0" y="6"/>
                </a:cubicBezTo>
                <a:lnTo>
                  <a:pt x="12" y="13"/>
                </a:lnTo>
                <a:lnTo>
                  <a:pt x="9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4" name="Group 47"/>
          <p:cNvGrpSpPr>
            <a:grpSpLocks/>
          </p:cNvGrpSpPr>
          <p:nvPr/>
        </p:nvGrpSpPr>
        <p:grpSpPr bwMode="auto">
          <a:xfrm>
            <a:off x="3206750" y="1249363"/>
            <a:ext cx="1089025" cy="522287"/>
            <a:chOff x="2488" y="883"/>
            <a:chExt cx="674" cy="257"/>
          </a:xfrm>
        </p:grpSpPr>
        <p:sp>
          <p:nvSpPr>
            <p:cNvPr id="25" name="Rectangle 48"/>
            <p:cNvSpPr>
              <a:spLocks noChangeArrowheads="1"/>
            </p:cNvSpPr>
            <p:nvPr/>
          </p:nvSpPr>
          <p:spPr bwMode="auto">
            <a:xfrm>
              <a:off x="2488" y="883"/>
              <a:ext cx="424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700">
                  <a:solidFill>
                    <a:srgbClr val="000000"/>
                  </a:solidFill>
                  <a:latin typeface="Courier" charset="0"/>
                </a:rPr>
                <a:t>predptr</a:t>
              </a:r>
              <a:endParaRPr lang="en-US"/>
            </a:p>
          </p:txBody>
        </p:sp>
        <p:sp>
          <p:nvSpPr>
            <p:cNvPr id="26" name="Rectangle 49"/>
            <p:cNvSpPr>
              <a:spLocks noChangeArrowheads="1"/>
            </p:cNvSpPr>
            <p:nvPr/>
          </p:nvSpPr>
          <p:spPr bwMode="auto">
            <a:xfrm>
              <a:off x="2962" y="909"/>
              <a:ext cx="133" cy="133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50"/>
            <p:cNvSpPr>
              <a:spLocks noChangeShapeType="1"/>
            </p:cNvSpPr>
            <p:nvPr/>
          </p:nvSpPr>
          <p:spPr bwMode="auto">
            <a:xfrm>
              <a:off x="3028" y="955"/>
              <a:ext cx="134" cy="18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" name="Rectangle 51"/>
          <p:cNvSpPr>
            <a:spLocks noChangeArrowheads="1"/>
          </p:cNvSpPr>
          <p:nvPr/>
        </p:nvSpPr>
        <p:spPr bwMode="auto">
          <a:xfrm>
            <a:off x="4556125" y="1271588"/>
            <a:ext cx="252413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srgbClr val="000000"/>
                </a:solidFill>
                <a:latin typeface="Courier" charset="0"/>
              </a:rPr>
              <a:t>ptr</a:t>
            </a:r>
            <a:endParaRPr lang="en-US"/>
          </a:p>
        </p:txBody>
      </p:sp>
      <p:sp>
        <p:nvSpPr>
          <p:cNvPr id="29" name="Rectangle 52"/>
          <p:cNvSpPr>
            <a:spLocks noChangeArrowheads="1"/>
          </p:cNvSpPr>
          <p:nvPr/>
        </p:nvSpPr>
        <p:spPr bwMode="auto">
          <a:xfrm>
            <a:off x="4886325" y="1312863"/>
            <a:ext cx="212725" cy="211137"/>
          </a:xfrm>
          <a:prstGeom prst="rect">
            <a:avLst/>
          </a:prstGeom>
          <a:solidFill>
            <a:schemeClr val="bg1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Line 53"/>
          <p:cNvSpPr>
            <a:spLocks noChangeShapeType="1"/>
          </p:cNvSpPr>
          <p:nvPr/>
        </p:nvSpPr>
        <p:spPr bwMode="auto">
          <a:xfrm>
            <a:off x="4992688" y="1385888"/>
            <a:ext cx="134937" cy="50165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54"/>
          <p:cNvSpPr>
            <a:spLocks/>
          </p:cNvSpPr>
          <p:nvPr/>
        </p:nvSpPr>
        <p:spPr bwMode="auto">
          <a:xfrm>
            <a:off x="4341813" y="2019300"/>
            <a:ext cx="1311275" cy="798513"/>
          </a:xfrm>
          <a:custGeom>
            <a:avLst/>
            <a:gdLst>
              <a:gd name="T0" fmla="*/ 0 w 922"/>
              <a:gd name="T1" fmla="*/ 128 h 395"/>
              <a:gd name="T2" fmla="*/ 192 w 922"/>
              <a:gd name="T3" fmla="*/ 307 h 395"/>
              <a:gd name="T4" fmla="*/ 423 w 922"/>
              <a:gd name="T5" fmla="*/ 384 h 395"/>
              <a:gd name="T6" fmla="*/ 615 w 922"/>
              <a:gd name="T7" fmla="*/ 371 h 395"/>
              <a:gd name="T8" fmla="*/ 730 w 922"/>
              <a:gd name="T9" fmla="*/ 346 h 395"/>
              <a:gd name="T10" fmla="*/ 807 w 922"/>
              <a:gd name="T11" fmla="*/ 230 h 395"/>
              <a:gd name="T12" fmla="*/ 845 w 922"/>
              <a:gd name="T13" fmla="*/ 102 h 395"/>
              <a:gd name="T14" fmla="*/ 922 w 922"/>
              <a:gd name="T15" fmla="*/ 0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22" h="395">
                <a:moveTo>
                  <a:pt x="0" y="128"/>
                </a:moveTo>
                <a:cubicBezTo>
                  <a:pt x="61" y="196"/>
                  <a:pt x="122" y="264"/>
                  <a:pt x="192" y="307"/>
                </a:cubicBezTo>
                <a:cubicBezTo>
                  <a:pt x="262" y="350"/>
                  <a:pt x="353" y="373"/>
                  <a:pt x="423" y="384"/>
                </a:cubicBezTo>
                <a:cubicBezTo>
                  <a:pt x="493" y="395"/>
                  <a:pt x="564" y="377"/>
                  <a:pt x="615" y="371"/>
                </a:cubicBezTo>
                <a:cubicBezTo>
                  <a:pt x="666" y="365"/>
                  <a:pt x="698" y="369"/>
                  <a:pt x="730" y="346"/>
                </a:cubicBezTo>
                <a:cubicBezTo>
                  <a:pt x="762" y="323"/>
                  <a:pt x="788" y="271"/>
                  <a:pt x="807" y="230"/>
                </a:cubicBezTo>
                <a:cubicBezTo>
                  <a:pt x="826" y="189"/>
                  <a:pt x="826" y="140"/>
                  <a:pt x="845" y="102"/>
                </a:cubicBezTo>
                <a:cubicBezTo>
                  <a:pt x="864" y="64"/>
                  <a:pt x="893" y="32"/>
                  <a:pt x="922" y="0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" name="Line 64"/>
          <p:cNvSpPr>
            <a:spLocks noChangeShapeType="1"/>
          </p:cNvSpPr>
          <p:nvPr/>
        </p:nvSpPr>
        <p:spPr bwMode="auto">
          <a:xfrm flipH="1">
            <a:off x="4914900" y="1314450"/>
            <a:ext cx="13335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3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In EECE.2160, main() contains pointer to first node and maintains list through that pointer</a:t>
            </a:r>
          </a:p>
          <a:p>
            <a:r>
              <a:rPr lang="en-US" dirty="0" smtClean="0"/>
              <a:t>In C++, first pointer within class</a:t>
            </a:r>
          </a:p>
          <a:p>
            <a:r>
              <a:rPr lang="en-US" dirty="0" smtClean="0"/>
              <a:t>Can define Node class within linked list class</a:t>
            </a:r>
          </a:p>
          <a:p>
            <a:pPr lvl="1"/>
            <a:r>
              <a:rPr lang="en-US" dirty="0" smtClean="0"/>
              <a:t>Node members public: accessible within </a:t>
            </a:r>
            <a:r>
              <a:rPr lang="en-US" dirty="0" err="1" smtClean="0">
                <a:latin typeface="Courier New"/>
                <a:cs typeface="Courier New"/>
              </a:rPr>
              <a:t>LList</a:t>
            </a:r>
            <a:r>
              <a:rPr lang="en-US" dirty="0" smtClean="0"/>
              <a:t> functions</a:t>
            </a:r>
          </a:p>
          <a:p>
            <a:pPr lvl="1"/>
            <a:r>
              <a:rPr lang="en-US" dirty="0" smtClean="0"/>
              <a:t>Node definition is private to </a:t>
            </a:r>
            <a:r>
              <a:rPr lang="en-US" dirty="0" err="1" smtClean="0">
                <a:latin typeface="Courier New"/>
                <a:cs typeface="Courier New"/>
              </a:rPr>
              <a:t>LList</a:t>
            </a:r>
            <a:r>
              <a:rPr lang="en-US" dirty="0" smtClean="0"/>
              <a:t> class; can’t be accessed outside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class </a:t>
            </a:r>
            <a:r>
              <a:rPr lang="en-US" dirty="0" err="1" smtClean="0">
                <a:latin typeface="Courier New"/>
                <a:cs typeface="Courier New"/>
              </a:rPr>
              <a:t>LList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public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// List of </a:t>
            </a:r>
            <a:r>
              <a:rPr lang="en-US" smtClean="0">
                <a:latin typeface="Courier New"/>
                <a:cs typeface="Courier New"/>
              </a:rPr>
              <a:t>public </a:t>
            </a:r>
            <a:r>
              <a:rPr lang="en-US" smtClean="0">
                <a:latin typeface="Courier New"/>
                <a:cs typeface="Courier New"/>
              </a:rPr>
              <a:t>members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s-ES_tradnl" dirty="0" err="1" smtClean="0">
                <a:latin typeface="Courier New"/>
                <a:cs typeface="Courier New"/>
              </a:rPr>
              <a:t>private</a:t>
            </a:r>
            <a:r>
              <a:rPr lang="es-ES_tradnl" dirty="0">
                <a:latin typeface="Courier New"/>
                <a:cs typeface="Courier New"/>
              </a:rPr>
              <a:t>: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s-ES_tradnl" dirty="0">
                <a:latin typeface="Courier New"/>
                <a:cs typeface="Courier New"/>
              </a:rPr>
              <a:t>	</a:t>
            </a:r>
            <a:r>
              <a:rPr lang="es-ES_tradnl" dirty="0" err="1">
                <a:latin typeface="Courier New"/>
                <a:cs typeface="Courier New"/>
              </a:rPr>
              <a:t>class</a:t>
            </a:r>
            <a:r>
              <a:rPr lang="es-ES_tradnl" dirty="0">
                <a:latin typeface="Courier New"/>
                <a:cs typeface="Courier New"/>
              </a:rPr>
              <a:t> </a:t>
            </a:r>
            <a:r>
              <a:rPr lang="es-ES_tradnl" dirty="0" err="1">
                <a:latin typeface="Courier New"/>
                <a:cs typeface="Courier New"/>
              </a:rPr>
              <a:t>Node</a:t>
            </a:r>
            <a:r>
              <a:rPr lang="es-ES_tradnl" dirty="0">
                <a:latin typeface="Courier New"/>
                <a:cs typeface="Courier New"/>
              </a:rPr>
              <a:t> {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s-ES_tradnl" dirty="0">
                <a:latin typeface="Courier New"/>
                <a:cs typeface="Courier New"/>
              </a:rPr>
              <a:t>	</a:t>
            </a:r>
            <a:r>
              <a:rPr lang="es-ES_tradnl" dirty="0" err="1">
                <a:latin typeface="Courier New"/>
                <a:cs typeface="Courier New"/>
              </a:rPr>
              <a:t>public</a:t>
            </a:r>
            <a:r>
              <a:rPr lang="es-ES_tradnl" dirty="0">
                <a:latin typeface="Courier New"/>
                <a:cs typeface="Courier New"/>
              </a:rPr>
              <a:t>: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s-ES_tradnl" dirty="0">
                <a:latin typeface="Courier New"/>
                <a:cs typeface="Courier New"/>
              </a:rPr>
              <a:t>		</a:t>
            </a:r>
            <a:r>
              <a:rPr lang="es-ES_tradnl" dirty="0" err="1">
                <a:latin typeface="Courier New"/>
                <a:cs typeface="Courier New"/>
              </a:rPr>
              <a:t>int</a:t>
            </a:r>
            <a:r>
              <a:rPr lang="es-ES_tradnl" dirty="0">
                <a:latin typeface="Courier New"/>
                <a:cs typeface="Courier New"/>
              </a:rPr>
              <a:t> val;	</a:t>
            </a:r>
            <a:r>
              <a:rPr lang="es-ES_tradnl" dirty="0" smtClean="0">
                <a:latin typeface="Courier New"/>
                <a:cs typeface="Courier New"/>
              </a:rPr>
              <a:t>	/</a:t>
            </a:r>
            <a:r>
              <a:rPr lang="es-ES_tradnl" dirty="0">
                <a:latin typeface="Courier New"/>
                <a:cs typeface="Courier New"/>
              </a:rPr>
              <a:t>/ </a:t>
            </a:r>
            <a:r>
              <a:rPr lang="es-ES_tradnl" dirty="0" err="1">
                <a:latin typeface="Courier New"/>
                <a:cs typeface="Courier New"/>
              </a:rPr>
              <a:t>Value</a:t>
            </a:r>
            <a:r>
              <a:rPr lang="es-ES_tradnl" dirty="0">
                <a:latin typeface="Courier New"/>
                <a:cs typeface="Courier New"/>
              </a:rPr>
              <a:t> in </a:t>
            </a:r>
            <a:r>
              <a:rPr lang="es-ES_tradnl" dirty="0" err="1">
                <a:latin typeface="Courier New"/>
                <a:cs typeface="Courier New"/>
              </a:rPr>
              <a:t>each</a:t>
            </a:r>
            <a:r>
              <a:rPr lang="es-ES_tradnl" dirty="0">
                <a:latin typeface="Courier New"/>
                <a:cs typeface="Courier New"/>
              </a:rPr>
              <a:t> </a:t>
            </a:r>
            <a:r>
              <a:rPr lang="es-ES_tradnl" dirty="0" err="1">
                <a:latin typeface="Courier New"/>
                <a:cs typeface="Courier New"/>
              </a:rPr>
              <a:t>node</a:t>
            </a:r>
            <a:endParaRPr lang="es-ES_tradnl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s-ES_tradnl" dirty="0">
                <a:latin typeface="Courier New"/>
                <a:cs typeface="Courier New"/>
              </a:rPr>
              <a:t>		</a:t>
            </a:r>
            <a:r>
              <a:rPr lang="es-ES_tradnl" dirty="0" err="1">
                <a:latin typeface="Courier New"/>
                <a:cs typeface="Courier New"/>
              </a:rPr>
              <a:t>Node</a:t>
            </a:r>
            <a:r>
              <a:rPr lang="es-ES_tradnl" dirty="0">
                <a:latin typeface="Courier New"/>
                <a:cs typeface="Courier New"/>
              </a:rPr>
              <a:t> *</a:t>
            </a:r>
            <a:r>
              <a:rPr lang="es-ES_tradnl" dirty="0" err="1">
                <a:latin typeface="Courier New"/>
                <a:cs typeface="Courier New"/>
              </a:rPr>
              <a:t>next</a:t>
            </a:r>
            <a:r>
              <a:rPr lang="es-ES_tradnl" dirty="0">
                <a:latin typeface="Courier New"/>
                <a:cs typeface="Courier New"/>
              </a:rPr>
              <a:t>;	// Pointer </a:t>
            </a:r>
            <a:r>
              <a:rPr lang="es-ES_tradnl" dirty="0" err="1">
                <a:latin typeface="Courier New"/>
                <a:cs typeface="Courier New"/>
              </a:rPr>
              <a:t>to</a:t>
            </a:r>
            <a:r>
              <a:rPr lang="es-ES_tradnl" dirty="0">
                <a:latin typeface="Courier New"/>
                <a:cs typeface="Courier New"/>
              </a:rPr>
              <a:t> </a:t>
            </a:r>
            <a:r>
              <a:rPr lang="es-ES_tradnl" dirty="0" err="1">
                <a:latin typeface="Courier New"/>
                <a:cs typeface="Courier New"/>
              </a:rPr>
              <a:t>next</a:t>
            </a:r>
            <a:r>
              <a:rPr lang="es-ES_tradnl" dirty="0">
                <a:latin typeface="Courier New"/>
                <a:cs typeface="Courier New"/>
              </a:rPr>
              <a:t> </a:t>
            </a:r>
            <a:r>
              <a:rPr lang="es-ES_tradnl" dirty="0" err="1">
                <a:latin typeface="Courier New"/>
                <a:cs typeface="Courier New"/>
              </a:rPr>
              <a:t>node</a:t>
            </a:r>
            <a:endParaRPr lang="es-ES_tradnl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s-ES_tradnl" dirty="0">
                <a:latin typeface="Courier New"/>
                <a:cs typeface="Courier New"/>
              </a:rPr>
              <a:t>	};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s-ES_tradnl" dirty="0">
                <a:latin typeface="Courier New"/>
                <a:cs typeface="Courier New"/>
              </a:rPr>
              <a:t>	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s-ES_tradnl" dirty="0">
                <a:latin typeface="Courier New"/>
                <a:cs typeface="Courier New"/>
              </a:rPr>
              <a:t>	</a:t>
            </a:r>
            <a:r>
              <a:rPr lang="es-ES_tradnl" dirty="0" err="1">
                <a:latin typeface="Courier New"/>
                <a:cs typeface="Courier New"/>
              </a:rPr>
              <a:t>Node</a:t>
            </a:r>
            <a:r>
              <a:rPr lang="es-ES_tradnl" dirty="0">
                <a:latin typeface="Courier New"/>
                <a:cs typeface="Courier New"/>
              </a:rPr>
              <a:t> *</a:t>
            </a:r>
            <a:r>
              <a:rPr lang="es-ES_tradnl" dirty="0" err="1">
                <a:latin typeface="Courier New"/>
                <a:cs typeface="Courier New"/>
              </a:rPr>
              <a:t>first</a:t>
            </a:r>
            <a:r>
              <a:rPr lang="es-ES_tradnl" dirty="0">
                <a:latin typeface="Courier New"/>
                <a:cs typeface="Courier New"/>
              </a:rPr>
              <a:t>;	// Pointer </a:t>
            </a:r>
            <a:r>
              <a:rPr lang="es-ES_tradnl" dirty="0" err="1">
                <a:latin typeface="Courier New"/>
                <a:cs typeface="Courier New"/>
              </a:rPr>
              <a:t>to</a:t>
            </a:r>
            <a:r>
              <a:rPr lang="es-ES_tradnl" dirty="0">
                <a:latin typeface="Courier New"/>
                <a:cs typeface="Courier New"/>
              </a:rPr>
              <a:t> </a:t>
            </a:r>
            <a:r>
              <a:rPr lang="es-ES_tradnl" dirty="0" err="1">
                <a:latin typeface="Courier New"/>
                <a:cs typeface="Courier New"/>
              </a:rPr>
              <a:t>first</a:t>
            </a:r>
            <a:r>
              <a:rPr lang="es-ES_tradnl" dirty="0">
                <a:latin typeface="Courier New"/>
                <a:cs typeface="Courier New"/>
              </a:rPr>
              <a:t> </a:t>
            </a:r>
            <a:r>
              <a:rPr lang="es-ES_tradnl" dirty="0" err="1">
                <a:latin typeface="Courier New"/>
                <a:cs typeface="Courier New"/>
              </a:rPr>
              <a:t>node</a:t>
            </a:r>
            <a:endParaRPr lang="es-ES_tradnl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s-ES_tradnl" dirty="0">
                <a:latin typeface="Courier New"/>
                <a:cs typeface="Courier New"/>
              </a:rPr>
              <a:t>};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114A-F14F-9349-B116-5C8B74DD86D1}" type="datetime1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18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4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these member functions for </a:t>
            </a:r>
            <a:r>
              <a:rPr lang="en-US" dirty="0" err="1" smtClean="0"/>
              <a:t>LList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Assume </a:t>
            </a:r>
            <a:r>
              <a:rPr lang="en-US" smtClean="0"/>
              <a:t>list ordered </a:t>
            </a:r>
            <a:r>
              <a:rPr lang="en-US" dirty="0" smtClean="0"/>
              <a:t>from smallest to largest value</a:t>
            </a:r>
          </a:p>
          <a:p>
            <a:pPr marL="0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LList</a:t>
            </a:r>
            <a:r>
              <a:rPr lang="en-US" sz="1800" dirty="0">
                <a:latin typeface="Courier New"/>
                <a:cs typeface="Courier New"/>
              </a:rPr>
              <a:t>()</a:t>
            </a:r>
            <a:r>
              <a:rPr lang="en-US" sz="1800" dirty="0" smtClean="0">
                <a:latin typeface="Courier New"/>
                <a:cs typeface="Courier New"/>
              </a:rPr>
              <a:t>;			// Default constructor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 New"/>
                <a:cs typeface="Courier New"/>
              </a:rPr>
              <a:t>LList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LList</a:t>
            </a:r>
            <a:r>
              <a:rPr lang="en-US" sz="1800" dirty="0">
                <a:latin typeface="Courier New"/>
                <a:cs typeface="Courier New"/>
              </a:rPr>
              <a:t> &amp;</a:t>
            </a:r>
            <a:r>
              <a:rPr lang="en-US" sz="1800" dirty="0" err="1">
                <a:latin typeface="Courier New"/>
                <a:cs typeface="Courier New"/>
              </a:rPr>
              <a:t>orig</a:t>
            </a:r>
            <a:r>
              <a:rPr lang="en-US" sz="1800" dirty="0">
                <a:latin typeface="Courier New"/>
                <a:cs typeface="Courier New"/>
              </a:rPr>
              <a:t>);	</a:t>
            </a:r>
            <a:r>
              <a:rPr lang="en-US" sz="1800" dirty="0" smtClean="0">
                <a:latin typeface="Courier New"/>
                <a:cs typeface="Courier New"/>
              </a:rPr>
              <a:t>	/</a:t>
            </a:r>
            <a:r>
              <a:rPr lang="en-US" sz="1800" dirty="0">
                <a:latin typeface="Courier New"/>
                <a:cs typeface="Courier New"/>
              </a:rPr>
              <a:t>/ Copy constructor</a:t>
            </a:r>
          </a:p>
          <a:p>
            <a:pPr marL="0" indent="0">
              <a:buNone/>
            </a:pPr>
            <a:r>
              <a:rPr lang="es-ES_tradnl" sz="1800" dirty="0" smtClean="0">
                <a:latin typeface="Courier New"/>
                <a:cs typeface="Courier New"/>
              </a:rPr>
              <a:t>~</a:t>
            </a:r>
            <a:r>
              <a:rPr lang="es-ES_tradnl" sz="1800" dirty="0" err="1">
                <a:latin typeface="Courier New"/>
                <a:cs typeface="Courier New"/>
              </a:rPr>
              <a:t>LList</a:t>
            </a:r>
            <a:r>
              <a:rPr lang="es-ES_tradnl" sz="1800" dirty="0">
                <a:latin typeface="Courier New"/>
                <a:cs typeface="Courier New"/>
              </a:rPr>
              <a:t>();			</a:t>
            </a:r>
            <a:r>
              <a:rPr lang="es-ES_tradnl" sz="1800" dirty="0" smtClean="0">
                <a:latin typeface="Courier New"/>
                <a:cs typeface="Courier New"/>
              </a:rPr>
              <a:t>/</a:t>
            </a:r>
            <a:r>
              <a:rPr lang="es-ES_tradnl" sz="1800" dirty="0">
                <a:latin typeface="Courier New"/>
                <a:cs typeface="Courier New"/>
              </a:rPr>
              <a:t>/ Destructor</a:t>
            </a:r>
          </a:p>
          <a:p>
            <a:pPr marL="0" indent="0">
              <a:buNone/>
            </a:pPr>
            <a:r>
              <a:rPr lang="es-ES_tradnl" sz="1800" dirty="0" err="1" smtClean="0">
                <a:latin typeface="Courier New"/>
                <a:cs typeface="Courier New"/>
              </a:rPr>
              <a:t>LList</a:t>
            </a:r>
            <a:r>
              <a:rPr lang="es-ES_tradnl" sz="1800" dirty="0" smtClean="0">
                <a:latin typeface="Courier New"/>
                <a:cs typeface="Courier New"/>
              </a:rPr>
              <a:t> </a:t>
            </a:r>
            <a:r>
              <a:rPr lang="es-ES_tradnl" sz="1800" dirty="0">
                <a:latin typeface="Courier New"/>
                <a:cs typeface="Courier New"/>
              </a:rPr>
              <a:t>&amp; </a:t>
            </a:r>
            <a:r>
              <a:rPr lang="es-ES_tradnl" sz="1800" dirty="0" err="1">
                <a:latin typeface="Courier New"/>
                <a:cs typeface="Courier New"/>
              </a:rPr>
              <a:t>operator</a:t>
            </a:r>
            <a:r>
              <a:rPr lang="es-ES_tradnl" sz="1800" dirty="0">
                <a:latin typeface="Courier New"/>
                <a:cs typeface="Courier New"/>
              </a:rPr>
              <a:t>=(</a:t>
            </a:r>
            <a:r>
              <a:rPr lang="es-ES_tradnl" sz="1800" dirty="0" err="1">
                <a:latin typeface="Courier New"/>
                <a:cs typeface="Courier New"/>
              </a:rPr>
              <a:t>const</a:t>
            </a:r>
            <a:r>
              <a:rPr lang="es-ES_tradnl" sz="1800" dirty="0">
                <a:latin typeface="Courier New"/>
                <a:cs typeface="Courier New"/>
              </a:rPr>
              <a:t> </a:t>
            </a:r>
            <a:r>
              <a:rPr lang="es-ES_tradnl" sz="1800" dirty="0" err="1">
                <a:latin typeface="Courier New"/>
                <a:cs typeface="Courier New"/>
              </a:rPr>
              <a:t>LList</a:t>
            </a:r>
            <a:r>
              <a:rPr lang="es-ES_tradnl" sz="1800" dirty="0">
                <a:latin typeface="Courier New"/>
                <a:cs typeface="Courier New"/>
              </a:rPr>
              <a:t> &amp;</a:t>
            </a:r>
            <a:r>
              <a:rPr lang="es-ES_tradnl" sz="1800" dirty="0" err="1">
                <a:latin typeface="Courier New"/>
                <a:cs typeface="Courier New"/>
              </a:rPr>
              <a:t>rhs</a:t>
            </a:r>
            <a:r>
              <a:rPr lang="es-ES_tradnl" sz="1800" dirty="0">
                <a:latin typeface="Courier New"/>
                <a:cs typeface="Courier New"/>
              </a:rPr>
              <a:t>)</a:t>
            </a:r>
            <a:r>
              <a:rPr lang="es-ES_tradnl" sz="1800" dirty="0" smtClean="0">
                <a:latin typeface="Courier New"/>
                <a:cs typeface="Courier New"/>
              </a:rPr>
              <a:t>;	// </a:t>
            </a:r>
            <a:r>
              <a:rPr lang="es-ES_tradnl" sz="1800" dirty="0" err="1" smtClean="0">
                <a:latin typeface="Courier New"/>
                <a:cs typeface="Courier New"/>
              </a:rPr>
              <a:t>Assignment</a:t>
            </a:r>
            <a:endParaRPr lang="es-ES_tradnl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s-ES_tradnl" sz="1800" dirty="0" err="1" smtClean="0">
                <a:latin typeface="Courier New"/>
                <a:cs typeface="Courier New"/>
              </a:rPr>
              <a:t>bool</a:t>
            </a:r>
            <a:r>
              <a:rPr lang="es-ES_tradnl" sz="1800" dirty="0" smtClean="0">
                <a:latin typeface="Courier New"/>
                <a:cs typeface="Courier New"/>
              </a:rPr>
              <a:t> </a:t>
            </a:r>
            <a:r>
              <a:rPr lang="es-ES_tradnl" sz="1800" dirty="0" err="1">
                <a:latin typeface="Courier New"/>
                <a:cs typeface="Courier New"/>
              </a:rPr>
              <a:t>isEmpty</a:t>
            </a:r>
            <a:r>
              <a:rPr lang="es-ES_tradnl" sz="1800" dirty="0">
                <a:latin typeface="Courier New"/>
                <a:cs typeface="Courier New"/>
              </a:rPr>
              <a:t>();		</a:t>
            </a:r>
            <a:r>
              <a:rPr lang="es-ES_tradnl" sz="1800" dirty="0" smtClean="0">
                <a:latin typeface="Courier New"/>
                <a:cs typeface="Courier New"/>
              </a:rPr>
              <a:t>/</a:t>
            </a:r>
            <a:r>
              <a:rPr lang="es-ES_tradnl" sz="1800" dirty="0">
                <a:latin typeface="Courier New"/>
                <a:cs typeface="Courier New"/>
              </a:rPr>
              <a:t>/ </a:t>
            </a:r>
            <a:r>
              <a:rPr lang="es-ES_tradnl" sz="1800" dirty="0" smtClean="0">
                <a:latin typeface="Courier New"/>
                <a:cs typeface="Courier New"/>
              </a:rPr>
              <a:t>True </a:t>
            </a:r>
            <a:r>
              <a:rPr lang="es-ES_tradnl" sz="1800" dirty="0" err="1">
                <a:latin typeface="Courier New"/>
                <a:cs typeface="Courier New"/>
              </a:rPr>
              <a:t>if</a:t>
            </a:r>
            <a:r>
              <a:rPr lang="es-ES_tradnl" sz="1800" dirty="0">
                <a:latin typeface="Courier New"/>
                <a:cs typeface="Courier New"/>
              </a:rPr>
              <a:t> </a:t>
            </a:r>
            <a:r>
              <a:rPr lang="es-ES_tradnl" sz="1800" dirty="0" err="1">
                <a:latin typeface="Courier New"/>
                <a:cs typeface="Courier New"/>
              </a:rPr>
              <a:t>list</a:t>
            </a:r>
            <a:r>
              <a:rPr lang="es-ES_tradnl" sz="1800" dirty="0">
                <a:latin typeface="Courier New"/>
                <a:cs typeface="Courier New"/>
              </a:rPr>
              <a:t> </a:t>
            </a:r>
            <a:r>
              <a:rPr lang="es-ES_tradnl" sz="1800" dirty="0" err="1">
                <a:latin typeface="Courier New"/>
                <a:cs typeface="Courier New"/>
              </a:rPr>
              <a:t>is</a:t>
            </a:r>
            <a:r>
              <a:rPr lang="es-ES_tradnl" sz="1800" dirty="0">
                <a:latin typeface="Courier New"/>
                <a:cs typeface="Courier New"/>
              </a:rPr>
              <a:t> </a:t>
            </a:r>
            <a:r>
              <a:rPr lang="es-ES_tradnl" sz="1800" dirty="0" err="1">
                <a:latin typeface="Courier New"/>
                <a:cs typeface="Courier New"/>
              </a:rPr>
              <a:t>empty</a:t>
            </a:r>
            <a:endParaRPr lang="es-ES_tradnl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s-ES_tradnl" sz="1800" dirty="0" err="1" smtClean="0">
                <a:latin typeface="Courier New"/>
                <a:cs typeface="Courier New"/>
              </a:rPr>
              <a:t>void</a:t>
            </a:r>
            <a:r>
              <a:rPr lang="es-ES_tradnl" sz="1800" dirty="0" smtClean="0">
                <a:latin typeface="Courier New"/>
                <a:cs typeface="Courier New"/>
              </a:rPr>
              <a:t> </a:t>
            </a:r>
            <a:r>
              <a:rPr lang="es-ES_tradnl" sz="1800" dirty="0" err="1">
                <a:latin typeface="Courier New"/>
                <a:cs typeface="Courier New"/>
              </a:rPr>
              <a:t>display</a:t>
            </a:r>
            <a:r>
              <a:rPr lang="es-ES_tradnl" sz="1800" dirty="0">
                <a:latin typeface="Courier New"/>
                <a:cs typeface="Courier New"/>
              </a:rPr>
              <a:t>(</a:t>
            </a:r>
            <a:r>
              <a:rPr lang="es-ES_tradnl" sz="1800" dirty="0" err="1">
                <a:latin typeface="Courier New"/>
                <a:cs typeface="Courier New"/>
              </a:rPr>
              <a:t>ostream</a:t>
            </a:r>
            <a:r>
              <a:rPr lang="es-ES_tradnl" sz="1800" dirty="0">
                <a:latin typeface="Courier New"/>
                <a:cs typeface="Courier New"/>
              </a:rPr>
              <a:t> &amp;</a:t>
            </a:r>
            <a:r>
              <a:rPr lang="es-ES_tradnl" sz="1800" dirty="0" err="1">
                <a:latin typeface="Courier New"/>
                <a:cs typeface="Courier New"/>
              </a:rPr>
              <a:t>out</a:t>
            </a:r>
            <a:r>
              <a:rPr lang="es-ES_tradnl" sz="1800" dirty="0">
                <a:latin typeface="Courier New"/>
                <a:cs typeface="Courier New"/>
              </a:rPr>
              <a:t>)</a:t>
            </a:r>
            <a:r>
              <a:rPr lang="es-ES_tradnl" sz="1800" dirty="0" smtClean="0">
                <a:latin typeface="Courier New"/>
                <a:cs typeface="Courier New"/>
              </a:rPr>
              <a:t>;</a:t>
            </a:r>
            <a:r>
              <a:rPr lang="es-ES_tradnl" sz="1800" dirty="0">
                <a:latin typeface="Courier New"/>
                <a:cs typeface="Courier New"/>
              </a:rPr>
              <a:t> </a:t>
            </a:r>
            <a:r>
              <a:rPr lang="es-ES_tradnl" sz="1800" dirty="0" smtClean="0">
                <a:latin typeface="Courier New"/>
                <a:cs typeface="Courier New"/>
              </a:rPr>
              <a:t>/</a:t>
            </a:r>
            <a:r>
              <a:rPr lang="es-ES_tradnl" sz="1800" dirty="0">
                <a:latin typeface="Courier New"/>
                <a:cs typeface="Courier New"/>
              </a:rPr>
              <a:t>/ </a:t>
            </a:r>
            <a:r>
              <a:rPr lang="es-ES_tradnl" sz="1800" dirty="0" err="1">
                <a:latin typeface="Courier New"/>
                <a:cs typeface="Courier New"/>
              </a:rPr>
              <a:t>Print</a:t>
            </a:r>
            <a:r>
              <a:rPr lang="es-ES_tradnl" sz="1800" dirty="0">
                <a:latin typeface="Courier New"/>
                <a:cs typeface="Courier New"/>
              </a:rPr>
              <a:t> </a:t>
            </a:r>
            <a:r>
              <a:rPr lang="es-ES_tradnl" sz="1800" dirty="0" err="1" smtClean="0">
                <a:latin typeface="Courier New"/>
                <a:cs typeface="Courier New"/>
              </a:rPr>
              <a:t>contents</a:t>
            </a:r>
            <a:endParaRPr lang="es-ES_tradnl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s-ES_tradnl" sz="1800" dirty="0" err="1" smtClean="0">
                <a:latin typeface="Courier New"/>
                <a:cs typeface="Courier New"/>
              </a:rPr>
              <a:t>void</a:t>
            </a:r>
            <a:r>
              <a:rPr lang="es-ES_tradnl" sz="1800" dirty="0" smtClean="0">
                <a:latin typeface="Courier New"/>
                <a:cs typeface="Courier New"/>
              </a:rPr>
              <a:t> </a:t>
            </a:r>
            <a:r>
              <a:rPr lang="es-ES_tradnl" sz="1800" dirty="0" err="1">
                <a:latin typeface="Courier New"/>
                <a:cs typeface="Courier New"/>
              </a:rPr>
              <a:t>insert</a:t>
            </a:r>
            <a:r>
              <a:rPr lang="es-ES_tradnl" sz="1800" dirty="0">
                <a:latin typeface="Courier New"/>
                <a:cs typeface="Courier New"/>
              </a:rPr>
              <a:t>(</a:t>
            </a:r>
            <a:r>
              <a:rPr lang="es-ES_tradnl" sz="1800" dirty="0" err="1">
                <a:latin typeface="Courier New"/>
                <a:cs typeface="Courier New"/>
              </a:rPr>
              <a:t>int</a:t>
            </a:r>
            <a:r>
              <a:rPr lang="es-ES_tradnl" sz="1800" dirty="0">
                <a:latin typeface="Courier New"/>
                <a:cs typeface="Courier New"/>
              </a:rPr>
              <a:t> v);	</a:t>
            </a:r>
            <a:r>
              <a:rPr lang="es-ES_tradnl" sz="1800" dirty="0" smtClean="0">
                <a:latin typeface="Courier New"/>
                <a:cs typeface="Courier New"/>
              </a:rPr>
              <a:t>	/</a:t>
            </a:r>
            <a:r>
              <a:rPr lang="es-ES_tradnl" sz="1800" dirty="0">
                <a:latin typeface="Courier New"/>
                <a:cs typeface="Courier New"/>
              </a:rPr>
              <a:t>/ </a:t>
            </a:r>
            <a:r>
              <a:rPr lang="es-ES_tradnl" sz="1800" dirty="0" err="1">
                <a:latin typeface="Courier New"/>
                <a:cs typeface="Courier New"/>
              </a:rPr>
              <a:t>Add</a:t>
            </a:r>
            <a:r>
              <a:rPr lang="es-ES_tradnl" sz="1800" dirty="0">
                <a:latin typeface="Courier New"/>
                <a:cs typeface="Courier New"/>
              </a:rPr>
              <a:t> new </a:t>
            </a:r>
            <a:r>
              <a:rPr lang="es-ES_tradnl" sz="1800" dirty="0" err="1">
                <a:latin typeface="Courier New"/>
                <a:cs typeface="Courier New"/>
              </a:rPr>
              <a:t>value</a:t>
            </a:r>
            <a:r>
              <a:rPr lang="es-ES_tradnl" sz="1800" dirty="0">
                <a:latin typeface="Courier New"/>
                <a:cs typeface="Courier New"/>
              </a:rPr>
              <a:t> </a:t>
            </a:r>
            <a:r>
              <a:rPr lang="es-ES_tradnl" sz="1800" dirty="0" err="1">
                <a:latin typeface="Courier New"/>
                <a:cs typeface="Courier New"/>
              </a:rPr>
              <a:t>to</a:t>
            </a:r>
            <a:r>
              <a:rPr lang="es-ES_tradnl" sz="1800" dirty="0">
                <a:latin typeface="Courier New"/>
                <a:cs typeface="Courier New"/>
              </a:rPr>
              <a:t> </a:t>
            </a:r>
            <a:r>
              <a:rPr lang="es-ES_tradnl" sz="1800" dirty="0" err="1">
                <a:latin typeface="Courier New"/>
                <a:cs typeface="Courier New"/>
              </a:rPr>
              <a:t>list</a:t>
            </a:r>
            <a:endParaRPr lang="es-ES_tradnl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s-ES_tradnl" sz="1800" dirty="0" err="1" smtClean="0">
                <a:latin typeface="Courier New"/>
                <a:cs typeface="Courier New"/>
              </a:rPr>
              <a:t>void</a:t>
            </a:r>
            <a:r>
              <a:rPr lang="es-ES_tradnl" sz="1800" dirty="0" smtClean="0">
                <a:latin typeface="Courier New"/>
                <a:cs typeface="Courier New"/>
              </a:rPr>
              <a:t> </a:t>
            </a:r>
            <a:r>
              <a:rPr lang="es-ES_tradnl" sz="1800" dirty="0" err="1">
                <a:latin typeface="Courier New"/>
                <a:cs typeface="Courier New"/>
              </a:rPr>
              <a:t>remove</a:t>
            </a:r>
            <a:r>
              <a:rPr lang="es-ES_tradnl" sz="1800" dirty="0">
                <a:latin typeface="Courier New"/>
                <a:cs typeface="Courier New"/>
              </a:rPr>
              <a:t>(</a:t>
            </a:r>
            <a:r>
              <a:rPr lang="es-ES_tradnl" sz="1800" dirty="0" err="1">
                <a:latin typeface="Courier New"/>
                <a:cs typeface="Courier New"/>
              </a:rPr>
              <a:t>int</a:t>
            </a:r>
            <a:r>
              <a:rPr lang="es-ES_tradnl" sz="1800" dirty="0">
                <a:latin typeface="Courier New"/>
                <a:cs typeface="Courier New"/>
              </a:rPr>
              <a:t> v);	</a:t>
            </a:r>
            <a:r>
              <a:rPr lang="es-ES_tradnl" sz="1800" dirty="0" smtClean="0">
                <a:latin typeface="Courier New"/>
                <a:cs typeface="Courier New"/>
              </a:rPr>
              <a:t>	/</a:t>
            </a:r>
            <a:r>
              <a:rPr lang="es-ES_tradnl" sz="1800" dirty="0">
                <a:latin typeface="Courier New"/>
                <a:cs typeface="Courier New"/>
              </a:rPr>
              <a:t>/ </a:t>
            </a:r>
            <a:r>
              <a:rPr lang="es-ES_tradnl" sz="1800" dirty="0" err="1">
                <a:latin typeface="Courier New"/>
                <a:cs typeface="Courier New"/>
              </a:rPr>
              <a:t>Remove</a:t>
            </a:r>
            <a:r>
              <a:rPr lang="es-ES_tradnl" sz="1800" dirty="0">
                <a:latin typeface="Courier New"/>
                <a:cs typeface="Courier New"/>
              </a:rPr>
              <a:t> </a:t>
            </a:r>
            <a:r>
              <a:rPr lang="es-ES_tradnl" sz="1800" dirty="0" err="1">
                <a:latin typeface="Courier New"/>
                <a:cs typeface="Courier New"/>
              </a:rPr>
              <a:t>node</a:t>
            </a:r>
            <a:r>
              <a:rPr lang="es-ES_tradnl" sz="1800" dirty="0">
                <a:latin typeface="Courier New"/>
                <a:cs typeface="Courier New"/>
              </a:rPr>
              <a:t> </a:t>
            </a:r>
            <a:r>
              <a:rPr lang="es-ES_tradnl" sz="1800" dirty="0" err="1" smtClean="0">
                <a:latin typeface="Courier New"/>
                <a:cs typeface="Courier New"/>
              </a:rPr>
              <a:t>with</a:t>
            </a:r>
            <a:r>
              <a:rPr lang="es-ES_tradnl" sz="1800" dirty="0" smtClean="0">
                <a:latin typeface="Courier New"/>
                <a:cs typeface="Courier New"/>
              </a:rPr>
              <a:t> v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114A-F14F-9349-B116-5C8B74DD86D1}" type="datetime1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18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4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time:</a:t>
            </a:r>
          </a:p>
          <a:p>
            <a:pPr lvl="1"/>
            <a:r>
              <a:rPr lang="en-US" dirty="0" smtClean="0"/>
              <a:t>Linked list implementation</a:t>
            </a:r>
          </a:p>
          <a:p>
            <a:pPr lvl="1"/>
            <a:r>
              <a:rPr lang="en-US" dirty="0" smtClean="0"/>
              <a:t>Variations of linked lists</a:t>
            </a:r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/>
              <a:t>Program 3 due Wednesday, 3/8</a:t>
            </a:r>
          </a:p>
          <a:p>
            <a:pPr lvl="2"/>
            <a:r>
              <a:rPr lang="en-US" dirty="0"/>
              <a:t>Basic use of classes</a:t>
            </a:r>
          </a:p>
          <a:p>
            <a:pPr lvl="2"/>
            <a:r>
              <a:rPr lang="en-US" dirty="0"/>
              <a:t>Card/</a:t>
            </a:r>
            <a:r>
              <a:rPr lang="en-US" dirty="0" err="1"/>
              <a:t>DeckOfCards</a:t>
            </a:r>
            <a:r>
              <a:rPr lang="en-US" dirty="0"/>
              <a:t> classes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B2457CF-C85F-904B-893C-ECE44F882DC5}" type="datetime1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Data Structures: Lecture 18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Program </a:t>
            </a:r>
            <a:r>
              <a:rPr lang="en-US" dirty="0"/>
              <a:t>3</a:t>
            </a:r>
            <a:r>
              <a:rPr lang="en-US" dirty="0" smtClean="0"/>
              <a:t> due Wednesday, 3/8</a:t>
            </a:r>
          </a:p>
          <a:p>
            <a:pPr lvl="2"/>
            <a:r>
              <a:rPr lang="en-US" dirty="0" smtClean="0"/>
              <a:t>Basic use of classes</a:t>
            </a:r>
          </a:p>
          <a:p>
            <a:pPr lvl="2"/>
            <a:r>
              <a:rPr lang="en-US" dirty="0" smtClean="0"/>
              <a:t>Card/</a:t>
            </a:r>
            <a:r>
              <a:rPr lang="en-US" dirty="0" err="1" smtClean="0"/>
              <a:t>DeckOfCards</a:t>
            </a:r>
            <a:r>
              <a:rPr lang="en-US" dirty="0" smtClean="0"/>
              <a:t> </a:t>
            </a:r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No Thursday office hours this week</a:t>
            </a:r>
            <a:endParaRPr lang="en-US" dirty="0" smtClean="0"/>
          </a:p>
          <a:p>
            <a:r>
              <a:rPr lang="en-US" dirty="0" smtClean="0"/>
              <a:t>Today’s </a:t>
            </a:r>
            <a:r>
              <a:rPr lang="en-US" dirty="0" smtClean="0"/>
              <a:t>lecture</a:t>
            </a:r>
          </a:p>
          <a:p>
            <a:pPr lvl="1"/>
            <a:r>
              <a:rPr lang="en-US" dirty="0" smtClean="0"/>
              <a:t>Review: Dynamically allocated arrays &amp; lists</a:t>
            </a:r>
          </a:p>
          <a:p>
            <a:pPr lvl="2"/>
            <a:r>
              <a:rPr lang="en-US" dirty="0" smtClean="0"/>
              <a:t>Default function arguments</a:t>
            </a:r>
            <a:endParaRPr lang="en-US" dirty="0"/>
          </a:p>
          <a:p>
            <a:pPr lvl="2"/>
            <a:r>
              <a:rPr lang="en-US" dirty="0" smtClean="0"/>
              <a:t>Copy constructors</a:t>
            </a:r>
          </a:p>
          <a:p>
            <a:pPr lvl="2"/>
            <a:r>
              <a:rPr lang="en-US" dirty="0" smtClean="0"/>
              <a:t>Destructors</a:t>
            </a:r>
          </a:p>
          <a:p>
            <a:pPr lvl="1"/>
            <a:r>
              <a:rPr lang="en-US" dirty="0" smtClean="0"/>
              <a:t>Linked lists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AFAA681-3BFD-6B48-9A54-C174E4DFF5B5}" type="datetime1">
              <a:rPr lang="en-US" smtClean="0">
                <a:latin typeface="+mj-lt"/>
              </a:rPr>
              <a:t>3/6/2017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Data Structures: Lecture 18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+mj-lt"/>
              </a:rPr>
              <a:pPr/>
              <a:t>2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</a:t>
            </a:r>
            <a:r>
              <a:rPr lang="en-US" dirty="0" err="1" smtClean="0"/>
              <a:t>Dyn</a:t>
            </a:r>
            <a:r>
              <a:rPr lang="en-US" dirty="0" smtClean="0"/>
              <a:t>. allocation; assert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C++,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lang="en-US" dirty="0" smtClean="0">
                <a:solidFill>
                  <a:srgbClr val="0000FF"/>
                </a:solidFill>
              </a:rPr>
              <a:t>/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delete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Create single object: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Obj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 *op =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Obj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cs typeface="Arial"/>
              </a:rPr>
              <a:t>Free single object: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delete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 op;</a:t>
            </a:r>
            <a:endParaRPr lang="en-US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Create array: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Obj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oparr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Obj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[size]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Free array: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delete []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oparr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On failure, 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 throws exception by default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solidFill>
                  <a:srgbClr val="0000FF"/>
                </a:solidFill>
                <a:latin typeface="Courier New"/>
                <a:cs typeface="Courier New"/>
              </a:rPr>
              <a:t>nothrow</a:t>
            </a:r>
            <a:r>
              <a:rPr lang="en-US" dirty="0"/>
              <a:t> version of new</a:t>
            </a:r>
          </a:p>
          <a:p>
            <a:pPr lvl="2"/>
            <a:r>
              <a:rPr lang="en-US" dirty="0"/>
              <a:t>Ex: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*p = new(</a:t>
            </a:r>
            <a:r>
              <a:rPr lang="en-US" dirty="0" err="1">
                <a:latin typeface="Courier New"/>
                <a:cs typeface="Courier New"/>
              </a:rPr>
              <a:t>nothrow</a:t>
            </a:r>
            <a:r>
              <a:rPr lang="en-US" dirty="0">
                <a:latin typeface="Courier New"/>
                <a:cs typeface="Courier New"/>
              </a:rPr>
              <a:t>)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[100];</a:t>
            </a:r>
          </a:p>
          <a:p>
            <a:pPr lvl="2"/>
            <a:r>
              <a:rPr lang="en-US" dirty="0" smtClean="0"/>
              <a:t>Returns </a:t>
            </a:r>
            <a:r>
              <a:rPr lang="en-US" dirty="0"/>
              <a:t>null pointer (== 0</a:t>
            </a:r>
            <a:r>
              <a:rPr lang="en-US" dirty="0" smtClean="0"/>
              <a:t>) on failure</a:t>
            </a:r>
            <a:endParaRPr lang="en-US" dirty="0"/>
          </a:p>
          <a:p>
            <a:pPr lvl="2"/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assert()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terminates </a:t>
            </a:r>
            <a:r>
              <a:rPr lang="en-US" dirty="0"/>
              <a:t>&amp; prints error if condition false</a:t>
            </a:r>
          </a:p>
          <a:p>
            <a:pPr lvl="3"/>
            <a:r>
              <a:rPr lang="en-US" dirty="0"/>
              <a:t>Ex: </a:t>
            </a:r>
            <a:r>
              <a:rPr lang="en-US" dirty="0">
                <a:latin typeface="Courier New"/>
                <a:cs typeface="Courier New"/>
              </a:rPr>
              <a:t>assert(p != 0);</a:t>
            </a:r>
          </a:p>
          <a:p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71353-7C31-F74E-B262-3ADAB6DF5305}" type="datetime1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18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8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Default function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Prototypes can specify default values</a:t>
            </a:r>
          </a:p>
          <a:p>
            <a:r>
              <a:rPr lang="en-US" dirty="0" smtClean="0"/>
              <a:t>Example: </a:t>
            </a:r>
            <a:r>
              <a:rPr lang="en-US" dirty="0" smtClean="0">
                <a:latin typeface="Courier New"/>
                <a:cs typeface="Courier New"/>
              </a:rPr>
              <a:t>List</a:t>
            </a:r>
            <a:r>
              <a:rPr lang="en-US" dirty="0" smtClean="0"/>
              <a:t> constructor in .h file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	List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maxSize</a:t>
            </a:r>
            <a:r>
              <a:rPr lang="en-US" dirty="0">
                <a:latin typeface="Courier New"/>
                <a:cs typeface="Courier New"/>
              </a:rPr>
              <a:t> = 1024)</a:t>
            </a:r>
            <a:r>
              <a:rPr lang="en-US" dirty="0" smtClean="0">
                <a:latin typeface="Courier New"/>
                <a:cs typeface="Courier New"/>
              </a:rPr>
              <a:t>;</a:t>
            </a:r>
            <a:endParaRPr lang="en-US" dirty="0" smtClean="0"/>
          </a:p>
          <a:p>
            <a:pPr lvl="1"/>
            <a:r>
              <a:rPr lang="en-US" dirty="0" smtClean="0"/>
              <a:t>If argument provided, </a:t>
            </a:r>
            <a:r>
              <a:rPr lang="en-US" dirty="0" err="1" smtClean="0">
                <a:latin typeface="Courier New"/>
                <a:cs typeface="Courier New"/>
              </a:rPr>
              <a:t>maxSize</a:t>
            </a:r>
            <a:r>
              <a:rPr lang="en-US" dirty="0" smtClean="0"/>
              <a:t> = argument</a:t>
            </a:r>
          </a:p>
          <a:p>
            <a:pPr lvl="1"/>
            <a:r>
              <a:rPr lang="en-US" dirty="0" smtClean="0"/>
              <a:t>Otherwise, </a:t>
            </a:r>
            <a:r>
              <a:rPr lang="en-US" dirty="0" err="1" smtClean="0">
                <a:latin typeface="Courier New"/>
                <a:cs typeface="Courier New"/>
              </a:rPr>
              <a:t>maxSize</a:t>
            </a:r>
            <a:r>
              <a:rPr lang="en-US" dirty="0" smtClean="0"/>
              <a:t> = 1024</a:t>
            </a:r>
          </a:p>
          <a:p>
            <a:r>
              <a:rPr lang="en-US" dirty="0" smtClean="0"/>
              <a:t>This constructor: default &amp; parameterized!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List L1(256);</a:t>
            </a:r>
            <a:r>
              <a:rPr lang="en-US" dirty="0">
                <a:cs typeface="Courier New"/>
              </a:rPr>
              <a:t> </a:t>
            </a:r>
            <a:r>
              <a:rPr lang="en-US" dirty="0" smtClean="0">
                <a:sym typeface="Wingdings"/>
              </a:rPr>
              <a:t> creates list w/max size 256</a:t>
            </a:r>
          </a:p>
          <a:p>
            <a:pPr lvl="1">
              <a:tabLst>
                <a:tab pos="3149600" algn="l"/>
              </a:tabLst>
            </a:pPr>
            <a:r>
              <a:rPr lang="en-US" dirty="0" smtClean="0">
                <a:latin typeface="Courier New"/>
                <a:cs typeface="Courier New"/>
                <a:sym typeface="Wingdings"/>
              </a:rPr>
              <a:t>List L2;</a:t>
            </a:r>
            <a:r>
              <a:rPr lang="en-US" dirty="0">
                <a:cs typeface="Courier New"/>
                <a:sym typeface="Wingdings"/>
              </a:rPr>
              <a:t>	</a:t>
            </a:r>
            <a:r>
              <a:rPr lang="en-US" dirty="0" smtClean="0">
                <a:sym typeface="Wingdings"/>
              </a:rPr>
              <a:t> creates list w/max size 1024</a:t>
            </a:r>
          </a:p>
          <a:p>
            <a:pPr>
              <a:tabLst>
                <a:tab pos="3319463" algn="l"/>
              </a:tabLst>
            </a:pPr>
            <a:r>
              <a:rPr lang="en-US" dirty="0" smtClean="0">
                <a:sym typeface="Wingdings"/>
              </a:rPr>
              <a:t>Can be generalized to any function</a:t>
            </a:r>
          </a:p>
          <a:p>
            <a:pPr lvl="1">
              <a:tabLst>
                <a:tab pos="3319463" algn="l"/>
              </a:tabLst>
            </a:pPr>
            <a:r>
              <a:rPr lang="en-US" dirty="0" smtClean="0">
                <a:sym typeface="Wingdings"/>
              </a:rPr>
              <a:t>Given prototype </a:t>
            </a:r>
            <a:r>
              <a:rPr lang="en-US" dirty="0" err="1" smtClean="0">
                <a:latin typeface="Courier New"/>
                <a:cs typeface="Courier New"/>
                <a:sym typeface="Wingdings"/>
              </a:rPr>
              <a:t>int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 f(</a:t>
            </a:r>
            <a:r>
              <a:rPr lang="en-US" dirty="0" err="1" smtClean="0">
                <a:latin typeface="Courier New"/>
                <a:cs typeface="Courier New"/>
                <a:sym typeface="Wingdings"/>
              </a:rPr>
              <a:t>int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 a, </a:t>
            </a:r>
            <a:r>
              <a:rPr lang="en-US" dirty="0" err="1" smtClean="0">
                <a:latin typeface="Courier New"/>
                <a:cs typeface="Courier New"/>
                <a:sym typeface="Wingdings"/>
              </a:rPr>
              <a:t>int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 b=10);</a:t>
            </a:r>
          </a:p>
          <a:p>
            <a:pPr lvl="1">
              <a:tabLst>
                <a:tab pos="3319463" algn="l"/>
              </a:tabLst>
            </a:pPr>
            <a:r>
              <a:rPr lang="en-US" dirty="0" smtClean="0">
                <a:latin typeface="Courier New"/>
                <a:cs typeface="Courier New"/>
                <a:sym typeface="Wingdings"/>
              </a:rPr>
              <a:t>x = f(5, 15);	 a = 5, b = 15</a:t>
            </a:r>
          </a:p>
          <a:p>
            <a:pPr lvl="1">
              <a:tabLst>
                <a:tab pos="3319463" algn="l"/>
              </a:tabLst>
            </a:pPr>
            <a:r>
              <a:rPr lang="en-US" dirty="0" smtClean="0">
                <a:latin typeface="Courier New"/>
                <a:cs typeface="Courier New"/>
                <a:sym typeface="Wingdings"/>
              </a:rPr>
              <a:t>y = f(-1);	 a = -1, b = 10</a:t>
            </a:r>
          </a:p>
          <a:p>
            <a:pPr lvl="1">
              <a:tabLst>
                <a:tab pos="3319463" algn="l"/>
              </a:tabLst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B93B0-3F25-8840-9E0E-CAD695167C4A}" type="datetime1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18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2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Review: Classes and </a:t>
            </a:r>
            <a:r>
              <a:rPr lang="en-US" dirty="0" err="1" smtClean="0"/>
              <a:t>dyn</a:t>
            </a:r>
            <a:r>
              <a:rPr lang="en-US" dirty="0" smtClean="0"/>
              <a:t>.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Constructor must account for </a:t>
            </a:r>
            <a:r>
              <a:rPr lang="en-US" dirty="0" err="1" smtClean="0"/>
              <a:t>dyn</a:t>
            </a:r>
            <a:r>
              <a:rPr lang="en-US" dirty="0" smtClean="0"/>
              <a:t>. </a:t>
            </a:r>
            <a:r>
              <a:rPr lang="en-US" dirty="0" err="1" smtClean="0"/>
              <a:t>alloc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Dynamically allocate memory or set pointer to 0</a:t>
            </a:r>
          </a:p>
          <a:p>
            <a:pPr marL="0" indent="0">
              <a:buNone/>
            </a:pPr>
            <a:r>
              <a:rPr lang="en-US" sz="3200" dirty="0">
                <a:latin typeface="Courier New"/>
                <a:cs typeface="Courier New"/>
              </a:rPr>
              <a:t>List::List(</a:t>
            </a:r>
            <a:r>
              <a:rPr lang="en-US" sz="3200" dirty="0" err="1">
                <a:latin typeface="Courier New"/>
                <a:cs typeface="Courier New"/>
              </a:rPr>
              <a:t>int</a:t>
            </a:r>
            <a:r>
              <a:rPr lang="en-US" sz="3200" dirty="0">
                <a:latin typeface="Courier New"/>
                <a:cs typeface="Courier New"/>
              </a:rPr>
              <a:t> </a:t>
            </a:r>
            <a:r>
              <a:rPr lang="en-US" sz="3200" dirty="0" err="1">
                <a:latin typeface="Courier New"/>
                <a:cs typeface="Courier New"/>
              </a:rPr>
              <a:t>maxSize</a:t>
            </a:r>
            <a:r>
              <a:rPr lang="en-US" sz="3200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3200" dirty="0">
                <a:latin typeface="Courier New"/>
                <a:cs typeface="Courier New"/>
              </a:rPr>
              <a:t>: </a:t>
            </a:r>
            <a:r>
              <a:rPr lang="en-US" sz="3200" dirty="0" err="1">
                <a:latin typeface="Courier New"/>
                <a:cs typeface="Courier New"/>
              </a:rPr>
              <a:t>mySize</a:t>
            </a:r>
            <a:r>
              <a:rPr lang="en-US" sz="3200" dirty="0">
                <a:latin typeface="Courier New"/>
                <a:cs typeface="Courier New"/>
              </a:rPr>
              <a:t>(0), </a:t>
            </a:r>
            <a:r>
              <a:rPr lang="en-US" sz="3200" dirty="0" err="1">
                <a:latin typeface="Courier New"/>
                <a:cs typeface="Courier New"/>
              </a:rPr>
              <a:t>myCapacity</a:t>
            </a:r>
            <a:r>
              <a:rPr lang="en-US" sz="3200" dirty="0">
                <a:latin typeface="Courier New"/>
                <a:cs typeface="Courier New"/>
              </a:rPr>
              <a:t>(</a:t>
            </a:r>
            <a:r>
              <a:rPr lang="en-US" sz="3200" dirty="0" err="1">
                <a:latin typeface="Courier New"/>
                <a:cs typeface="Courier New"/>
              </a:rPr>
              <a:t>maxSize</a:t>
            </a:r>
            <a:r>
              <a:rPr lang="en-US" sz="3200" dirty="0">
                <a:latin typeface="Courier New"/>
                <a:cs typeface="Courier New"/>
              </a:rPr>
              <a:t>) {</a:t>
            </a:r>
          </a:p>
          <a:p>
            <a:pPr marL="0" indent="0">
              <a:buNone/>
            </a:pPr>
            <a:r>
              <a:rPr lang="en-US" sz="3200" dirty="0">
                <a:latin typeface="Courier New"/>
                <a:cs typeface="Courier New"/>
              </a:rPr>
              <a:t>	</a:t>
            </a:r>
            <a:r>
              <a:rPr lang="en-US" sz="3200" dirty="0" err="1">
                <a:latin typeface="Courier New"/>
                <a:cs typeface="Courier New"/>
              </a:rPr>
              <a:t>myArrayPtr</a:t>
            </a:r>
            <a:r>
              <a:rPr lang="en-US" sz="3200" dirty="0">
                <a:latin typeface="Courier New"/>
                <a:cs typeface="Courier New"/>
              </a:rPr>
              <a:t> = new(</a:t>
            </a:r>
            <a:r>
              <a:rPr lang="en-US" sz="3200" dirty="0" err="1">
                <a:latin typeface="Courier New"/>
                <a:cs typeface="Courier New"/>
              </a:rPr>
              <a:t>nothrow</a:t>
            </a:r>
            <a:r>
              <a:rPr lang="en-US" sz="3200" dirty="0">
                <a:latin typeface="Courier New"/>
                <a:cs typeface="Courier New"/>
              </a:rPr>
              <a:t>) </a:t>
            </a:r>
            <a:r>
              <a:rPr lang="en-US" sz="3200" dirty="0" smtClean="0">
                <a:latin typeface="Courier New"/>
                <a:cs typeface="Courier New"/>
              </a:rPr>
              <a:t>		</a:t>
            </a:r>
          </a:p>
          <a:p>
            <a:pPr marL="0" indent="0">
              <a:buNone/>
            </a:pPr>
            <a:r>
              <a:rPr lang="en-US" sz="3200" dirty="0">
                <a:latin typeface="Courier New"/>
                <a:cs typeface="Courier New"/>
              </a:rPr>
              <a:t>	</a:t>
            </a:r>
            <a:r>
              <a:rPr lang="en-US" sz="3200" dirty="0" smtClean="0">
                <a:latin typeface="Courier New"/>
                <a:cs typeface="Courier New"/>
              </a:rPr>
              <a:t>	</a:t>
            </a:r>
            <a:r>
              <a:rPr lang="en-US" sz="3200" dirty="0" err="1" smtClean="0">
                <a:latin typeface="Courier New"/>
                <a:cs typeface="Courier New"/>
              </a:rPr>
              <a:t>ElementType</a:t>
            </a:r>
            <a:r>
              <a:rPr lang="en-US" sz="3200" dirty="0" smtClean="0">
                <a:latin typeface="Courier New"/>
                <a:cs typeface="Courier New"/>
              </a:rPr>
              <a:t>[</a:t>
            </a:r>
            <a:r>
              <a:rPr lang="en-US" sz="3200" dirty="0" err="1" smtClean="0">
                <a:latin typeface="Courier New"/>
                <a:cs typeface="Courier New"/>
              </a:rPr>
              <a:t>maxSize</a:t>
            </a:r>
            <a:r>
              <a:rPr lang="en-US" sz="3200" dirty="0">
                <a:latin typeface="Courier New"/>
                <a:cs typeface="Courier New"/>
              </a:rPr>
              <a:t>];</a:t>
            </a:r>
          </a:p>
          <a:p>
            <a:pPr marL="0" indent="0">
              <a:buNone/>
            </a:pPr>
            <a:r>
              <a:rPr lang="en-US" sz="3200" dirty="0">
                <a:latin typeface="Courier New"/>
                <a:cs typeface="Courier New"/>
              </a:rPr>
              <a:t>	assert(</a:t>
            </a:r>
            <a:r>
              <a:rPr lang="en-US" sz="3200" dirty="0" err="1">
                <a:latin typeface="Courier New"/>
                <a:cs typeface="Courier New"/>
              </a:rPr>
              <a:t>myArrayPtr</a:t>
            </a:r>
            <a:r>
              <a:rPr lang="en-US" sz="3200" dirty="0">
                <a:latin typeface="Courier New"/>
                <a:cs typeface="Courier New"/>
              </a:rPr>
              <a:t> != 0);</a:t>
            </a:r>
          </a:p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}</a:t>
            </a:r>
            <a:endParaRPr lang="en-US" dirty="0"/>
          </a:p>
          <a:p>
            <a:r>
              <a:rPr lang="en-US" sz="3200" dirty="0" smtClean="0">
                <a:latin typeface="Arial"/>
                <a:cs typeface="Arial"/>
              </a:rPr>
              <a:t>Destructor frees memory at object deletion</a:t>
            </a:r>
          </a:p>
          <a:p>
            <a:pPr marL="0" indent="0">
              <a:buNone/>
            </a:pPr>
            <a:r>
              <a:rPr lang="en-US" sz="3200" dirty="0">
                <a:latin typeface="Courier New"/>
                <a:cs typeface="Courier New"/>
              </a:rPr>
              <a:t>List::~List() {</a:t>
            </a:r>
          </a:p>
          <a:p>
            <a:pPr marL="0" indent="0">
              <a:buNone/>
            </a:pPr>
            <a:r>
              <a:rPr lang="en-US" sz="3200" dirty="0">
                <a:latin typeface="Courier New"/>
                <a:cs typeface="Courier New"/>
              </a:rPr>
              <a:t>	delete [] </a:t>
            </a:r>
            <a:r>
              <a:rPr lang="en-US" sz="3200" dirty="0" err="1">
                <a:latin typeface="Courier New"/>
                <a:cs typeface="Courier New"/>
              </a:rPr>
              <a:t>myArrayPtr</a:t>
            </a:r>
            <a:r>
              <a:rPr lang="en-US" sz="3200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3200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3200" dirty="0">
              <a:latin typeface="Arial"/>
              <a:cs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1E0A5-A0E8-5E44-9B3A-3588E265FBDD}" type="datetime1">
              <a:rPr lang="en-US" smtClean="0"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18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3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Review: Copy constructors and =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= operator automatically overloaded for all objects</a:t>
            </a:r>
          </a:p>
          <a:p>
            <a:r>
              <a:rPr lang="en-US" dirty="0" smtClean="0"/>
              <a:t>Default behavior: copy corresponding members, including array contents (shallow copy)</a:t>
            </a:r>
          </a:p>
          <a:p>
            <a:r>
              <a:rPr lang="en-US" dirty="0" smtClean="0"/>
              <a:t>Doesn’t work with dynamically allocated data</a:t>
            </a:r>
          </a:p>
          <a:p>
            <a:pPr lvl="1"/>
            <a:r>
              <a:rPr lang="en-US" dirty="0" smtClean="0"/>
              <a:t>Given </a:t>
            </a:r>
            <a:r>
              <a:rPr lang="en-US" dirty="0" smtClean="0">
                <a:latin typeface="Courier New"/>
                <a:cs typeface="Courier New"/>
              </a:rPr>
              <a:t>List L1, L2</a:t>
            </a:r>
            <a:r>
              <a:rPr lang="en-US" dirty="0" smtClean="0"/>
              <a:t>, what does </a:t>
            </a:r>
            <a:r>
              <a:rPr lang="en-US" dirty="0" smtClean="0">
                <a:latin typeface="Courier New"/>
                <a:cs typeface="Courier New"/>
              </a:rPr>
              <a:t>L1 = L2;</a:t>
            </a:r>
            <a:r>
              <a:rPr lang="en-US" dirty="0" smtClean="0"/>
              <a:t> do?</a:t>
            </a:r>
          </a:p>
          <a:p>
            <a:pPr lvl="1"/>
            <a:r>
              <a:rPr lang="en-US" dirty="0" smtClean="0"/>
              <a:t>Effectively 3 assignments</a:t>
            </a:r>
          </a:p>
          <a:p>
            <a:pPr lvl="2"/>
            <a:r>
              <a:rPr lang="en-US" dirty="0" smtClean="0">
                <a:latin typeface="Courier New"/>
                <a:cs typeface="Courier New"/>
              </a:rPr>
              <a:t>L1.mySize = L2.mySize;</a:t>
            </a:r>
          </a:p>
          <a:p>
            <a:pPr lvl="2"/>
            <a:r>
              <a:rPr lang="en-US" dirty="0" smtClean="0">
                <a:latin typeface="Courier New"/>
                <a:cs typeface="Courier New"/>
              </a:rPr>
              <a:t>L1.myCapacity = L2.myCapacity;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L1.myArrayPtr = L2.myArrayPtr;</a:t>
            </a:r>
          </a:p>
          <a:p>
            <a:pPr lvl="3"/>
            <a:r>
              <a:rPr lang="en-US" dirty="0" smtClean="0">
                <a:solidFill>
                  <a:srgbClr val="FF0000"/>
                </a:solidFill>
                <a:cs typeface="Courier New"/>
              </a:rPr>
              <a:t>2 pointers to same address, not 2 separate arrays!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B022-A875-E041-9D44-AC387F561F47}" type="datetime1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18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3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Copy constructors and = </a:t>
            </a:r>
            <a:r>
              <a:rPr lang="en-US" dirty="0" smtClean="0"/>
              <a:t>operator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Copying must dynamically allocate new array</a:t>
            </a:r>
          </a:p>
          <a:p>
            <a:r>
              <a:rPr lang="en-US" dirty="0" smtClean="0"/>
              <a:t>Given </a:t>
            </a:r>
            <a:r>
              <a:rPr lang="en-US" dirty="0" smtClean="0">
                <a:latin typeface="Courier New"/>
                <a:cs typeface="Courier New"/>
              </a:rPr>
              <a:t>List L1, L2</a:t>
            </a:r>
            <a:r>
              <a:rPr lang="en-US" dirty="0" smtClean="0"/>
              <a:t>, what’s difference between statements below?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L1 = L2;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List L3 = L2;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1</a:t>
            </a:r>
            <a:r>
              <a:rPr lang="en-US" baseline="30000" dirty="0" smtClean="0">
                <a:latin typeface="Arial"/>
                <a:cs typeface="Arial"/>
              </a:rPr>
              <a:t>st</a:t>
            </a:r>
            <a:r>
              <a:rPr lang="en-US" dirty="0" smtClean="0">
                <a:latin typeface="Arial"/>
                <a:cs typeface="Arial"/>
              </a:rPr>
              <a:t> line: assignment, 2</a:t>
            </a:r>
            <a:r>
              <a:rPr lang="en-US" baseline="30000" dirty="0" smtClean="0">
                <a:latin typeface="Arial"/>
                <a:cs typeface="Arial"/>
              </a:rPr>
              <a:t>nd</a:t>
            </a:r>
            <a:r>
              <a:rPr lang="en-US" dirty="0" smtClean="0">
                <a:latin typeface="Arial"/>
                <a:cs typeface="Arial"/>
              </a:rPr>
              <a:t> line: declaration/initialization</a:t>
            </a:r>
          </a:p>
          <a:p>
            <a:r>
              <a:rPr lang="en-US" dirty="0" smtClean="0">
                <a:latin typeface="Arial"/>
                <a:cs typeface="Arial"/>
              </a:rPr>
              <a:t>Two copy functions required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Overloaded assignment operator = 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Copy constructor</a:t>
            </a:r>
          </a:p>
          <a:p>
            <a:pPr lvl="1"/>
            <a:endParaRPr lang="en-US" dirty="0">
              <a:latin typeface="Arial"/>
              <a:cs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4B7E-182B-504C-BD4A-41AAC36F6088}" type="datetime1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18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20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constructor for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List::List(</a:t>
            </a:r>
            <a:r>
              <a:rPr lang="en-US" dirty="0" err="1">
                <a:latin typeface="Courier New"/>
                <a:cs typeface="Courier New"/>
              </a:rPr>
              <a:t>const</a:t>
            </a:r>
            <a:r>
              <a:rPr lang="en-US" dirty="0">
                <a:latin typeface="Courier New"/>
                <a:cs typeface="Courier New"/>
              </a:rPr>
              <a:t> List &amp; </a:t>
            </a:r>
            <a:r>
              <a:rPr lang="en-US" dirty="0" err="1">
                <a:latin typeface="Courier New"/>
                <a:cs typeface="Courier New"/>
              </a:rPr>
              <a:t>origList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: </a:t>
            </a:r>
            <a:r>
              <a:rPr lang="en-US" dirty="0" err="1">
                <a:latin typeface="Courier New"/>
                <a:cs typeface="Courier New"/>
              </a:rPr>
              <a:t>mySize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origList.mySize</a:t>
            </a:r>
            <a:r>
              <a:rPr lang="en-US" dirty="0">
                <a:latin typeface="Courier New"/>
                <a:cs typeface="Courier New"/>
              </a:rPr>
              <a:t>)</a:t>
            </a:r>
            <a:r>
              <a:rPr lang="en-US" dirty="0" smtClean="0">
                <a:latin typeface="Courier New"/>
                <a:cs typeface="Courier New"/>
              </a:rPr>
              <a:t>, 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 err="1" smtClean="0">
                <a:latin typeface="Courier New"/>
                <a:cs typeface="Courier New"/>
              </a:rPr>
              <a:t>myCapacity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origList.myCapacity</a:t>
            </a:r>
            <a:r>
              <a:rPr lang="en-US" dirty="0">
                <a:latin typeface="Courier New"/>
                <a:cs typeface="Courier New"/>
              </a:rPr>
              <a:t>) {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/</a:t>
            </a:r>
            <a:r>
              <a:rPr lang="en-US" dirty="0" smtClean="0">
                <a:latin typeface="Courier New"/>
                <a:cs typeface="Courier New"/>
              </a:rPr>
              <a:t>/ </a:t>
            </a:r>
            <a:r>
              <a:rPr lang="en-US" dirty="0">
                <a:latin typeface="Courier New"/>
                <a:cs typeface="Courier New"/>
              </a:rPr>
              <a:t>Get new array for copy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myArrayPtr</a:t>
            </a:r>
            <a:r>
              <a:rPr lang="en-US" dirty="0">
                <a:latin typeface="Courier New"/>
                <a:cs typeface="Courier New"/>
              </a:rPr>
              <a:t> = new(</a:t>
            </a:r>
            <a:r>
              <a:rPr lang="en-US" dirty="0" err="1">
                <a:latin typeface="Courier New"/>
                <a:cs typeface="Courier New"/>
              </a:rPr>
              <a:t>nothrow</a:t>
            </a:r>
            <a:r>
              <a:rPr lang="en-US" dirty="0">
                <a:latin typeface="Courier New"/>
                <a:cs typeface="Courier New"/>
              </a:rPr>
              <a:t>) </a:t>
            </a:r>
            <a:r>
              <a:rPr lang="en-US" dirty="0" err="1">
                <a:latin typeface="Courier New"/>
                <a:cs typeface="Courier New"/>
              </a:rPr>
              <a:t>ElementType</a:t>
            </a:r>
            <a:r>
              <a:rPr lang="en-US" dirty="0">
                <a:latin typeface="Courier New"/>
                <a:cs typeface="Courier New"/>
              </a:rPr>
              <a:t>[</a:t>
            </a:r>
            <a:r>
              <a:rPr lang="en-US" dirty="0" err="1">
                <a:latin typeface="Courier New"/>
                <a:cs typeface="Courier New"/>
              </a:rPr>
              <a:t>myCapacity</a:t>
            </a:r>
            <a:r>
              <a:rPr lang="en-US" dirty="0">
                <a:latin typeface="Courier New"/>
                <a:cs typeface="Courier New"/>
              </a:rPr>
              <a:t>];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// Allocation succeeded—copy source array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if 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myArrayPtr</a:t>
            </a:r>
            <a:r>
              <a:rPr lang="en-US" dirty="0">
                <a:latin typeface="Courier New"/>
                <a:cs typeface="Courier New"/>
              </a:rPr>
              <a:t> != 0</a:t>
            </a:r>
            <a:r>
              <a:rPr lang="en-US" dirty="0" smtClean="0">
                <a:latin typeface="Courier New"/>
                <a:cs typeface="Courier New"/>
              </a:rPr>
              <a:t>) {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	for(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= 0;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&lt; </a:t>
            </a:r>
            <a:r>
              <a:rPr lang="en-US" dirty="0" err="1">
                <a:latin typeface="Courier New"/>
                <a:cs typeface="Courier New"/>
              </a:rPr>
              <a:t>myCapacity</a:t>
            </a:r>
            <a:r>
              <a:rPr lang="en-US" dirty="0">
                <a:latin typeface="Courier New"/>
                <a:cs typeface="Courier New"/>
              </a:rPr>
              <a:t>;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++)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		</a:t>
            </a:r>
            <a:r>
              <a:rPr lang="en-US" dirty="0" err="1">
                <a:latin typeface="Courier New"/>
                <a:cs typeface="Courier New"/>
              </a:rPr>
              <a:t>myArrayPtr</a:t>
            </a:r>
            <a:r>
              <a:rPr lang="en-US" dirty="0">
                <a:latin typeface="Courier New"/>
                <a:cs typeface="Courier New"/>
              </a:rPr>
              <a:t>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= </a:t>
            </a:r>
            <a:r>
              <a:rPr lang="en-US" dirty="0" err="1">
                <a:latin typeface="Courier New"/>
                <a:cs typeface="Courier New"/>
              </a:rPr>
              <a:t>origList.myArrayPtr</a:t>
            </a:r>
            <a:r>
              <a:rPr lang="en-US" dirty="0">
                <a:latin typeface="Courier New"/>
                <a:cs typeface="Courier New"/>
              </a:rPr>
              <a:t>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 smtClean="0">
                <a:latin typeface="Courier New"/>
                <a:cs typeface="Courier New"/>
              </a:rPr>
              <a:t>	// Allocation failed—exit program (could handle via assert)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da-DK" dirty="0">
                <a:latin typeface="Courier New"/>
                <a:cs typeface="Courier New"/>
              </a:rPr>
              <a:t>	</a:t>
            </a:r>
            <a:r>
              <a:rPr lang="da-DK" dirty="0" err="1">
                <a:latin typeface="Courier New"/>
                <a:cs typeface="Courier New"/>
              </a:rPr>
              <a:t>else</a:t>
            </a:r>
            <a:r>
              <a:rPr lang="da-DK" dirty="0">
                <a:latin typeface="Courier New"/>
                <a:cs typeface="Courier New"/>
              </a:rPr>
              <a:t> {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da-DK" dirty="0">
                <a:latin typeface="Courier New"/>
                <a:cs typeface="Courier New"/>
              </a:rPr>
              <a:t>		</a:t>
            </a:r>
            <a:r>
              <a:rPr lang="da-DK" dirty="0" err="1">
                <a:latin typeface="Courier New"/>
                <a:cs typeface="Courier New"/>
              </a:rPr>
              <a:t>cerr</a:t>
            </a:r>
            <a:r>
              <a:rPr lang="da-DK" dirty="0">
                <a:latin typeface="Courier New"/>
                <a:cs typeface="Courier New"/>
              </a:rPr>
              <a:t> &lt;&lt; "*</a:t>
            </a:r>
            <a:r>
              <a:rPr lang="da-DK" dirty="0" err="1">
                <a:latin typeface="Courier New"/>
                <a:cs typeface="Courier New"/>
              </a:rPr>
              <a:t>Inadequate</a:t>
            </a:r>
            <a:r>
              <a:rPr lang="da-DK" dirty="0">
                <a:latin typeface="Courier New"/>
                <a:cs typeface="Courier New"/>
              </a:rPr>
              <a:t> </a:t>
            </a:r>
            <a:r>
              <a:rPr lang="da-DK" dirty="0" err="1">
                <a:latin typeface="Courier New"/>
                <a:cs typeface="Courier New"/>
              </a:rPr>
              <a:t>memory</a:t>
            </a:r>
            <a:r>
              <a:rPr lang="da-DK" dirty="0">
                <a:latin typeface="Courier New"/>
                <a:cs typeface="Courier New"/>
              </a:rPr>
              <a:t> to </a:t>
            </a:r>
            <a:r>
              <a:rPr lang="da-DK" dirty="0" err="1">
                <a:latin typeface="Courier New"/>
                <a:cs typeface="Courier New"/>
              </a:rPr>
              <a:t>allocate</a:t>
            </a:r>
            <a:r>
              <a:rPr lang="da-DK" dirty="0">
                <a:latin typeface="Courier New"/>
                <a:cs typeface="Courier New"/>
              </a:rPr>
              <a:t> List ***\n";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da-DK" dirty="0">
                <a:latin typeface="Courier New"/>
                <a:cs typeface="Courier New"/>
              </a:rPr>
              <a:t>		exit(1);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da-DK" dirty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da-DK" dirty="0"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53EC-D2BD-524D-BD0C-D30D0864FC9B}" type="datetime1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18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3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operator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additional operations must assignment do?</a:t>
            </a:r>
          </a:p>
          <a:p>
            <a:pPr lvl="1"/>
            <a:r>
              <a:rPr lang="en-US" dirty="0" smtClean="0"/>
              <a:t>If existing space, delete it before copying</a:t>
            </a:r>
          </a:p>
          <a:p>
            <a:r>
              <a:rPr lang="en-US" dirty="0" smtClean="0"/>
              <a:t>Textbook implementation checks to ensure you’re not copying List to itself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if (this != &amp;</a:t>
            </a:r>
            <a:r>
              <a:rPr lang="en-US" dirty="0" err="1" smtClean="0">
                <a:latin typeface="Courier New"/>
                <a:cs typeface="Courier New"/>
              </a:rPr>
              <a:t>origList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r>
              <a:rPr lang="en-US" dirty="0" smtClean="0">
                <a:solidFill>
                  <a:srgbClr val="0000FF"/>
                </a:solidFill>
              </a:rPr>
              <a:t> pointer</a:t>
            </a:r>
            <a:r>
              <a:rPr lang="en-US" dirty="0" smtClean="0"/>
              <a:t>: address of current object</a:t>
            </a:r>
          </a:p>
          <a:p>
            <a:pPr lvl="1"/>
            <a:r>
              <a:rPr lang="en-US" dirty="0" smtClean="0"/>
              <a:t>Used inside of object to refer to itself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>
                <a:latin typeface="Courier New"/>
                <a:cs typeface="Courier New"/>
              </a:rPr>
              <a:t>mySize</a:t>
            </a:r>
            <a:r>
              <a:rPr lang="en-US" dirty="0" smtClean="0"/>
              <a:t> is the same as </a:t>
            </a:r>
            <a:r>
              <a:rPr lang="en-US" dirty="0" smtClean="0">
                <a:latin typeface="Courier New"/>
                <a:cs typeface="Courier New"/>
              </a:rPr>
              <a:t>this-&gt;</a:t>
            </a:r>
            <a:r>
              <a:rPr lang="en-US" dirty="0" err="1" smtClean="0">
                <a:latin typeface="Courier New"/>
                <a:cs typeface="Courier New"/>
              </a:rPr>
              <a:t>mySize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114A-F14F-9349-B116-5C8B74DD86D1}" type="datetime1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18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13481</TotalTime>
  <Words>961</Words>
  <Application>Microsoft Office PowerPoint</Application>
  <PresentationFormat>On-screen Show (4:3)</PresentationFormat>
  <Paragraphs>264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Edge</vt:lpstr>
      <vt:lpstr>EECE.3220 Data Structures</vt:lpstr>
      <vt:lpstr>Lecture outline</vt:lpstr>
      <vt:lpstr>Review: Dyn. allocation; assert</vt:lpstr>
      <vt:lpstr>Review: Default function arguments</vt:lpstr>
      <vt:lpstr>Review: Classes and dyn. allocation</vt:lpstr>
      <vt:lpstr>Review: Copy constructors and = operator</vt:lpstr>
      <vt:lpstr>Copy constructors and = operator (cont.)</vt:lpstr>
      <vt:lpstr>Copy constructor for List</vt:lpstr>
      <vt:lpstr>Assignment operator</vt:lpstr>
      <vt:lpstr>Assignment operator definition</vt:lpstr>
      <vt:lpstr>Array-based list downsides</vt:lpstr>
      <vt:lpstr>Linked list</vt:lpstr>
      <vt:lpstr>Linked list operations</vt:lpstr>
      <vt:lpstr>Linked list insert</vt:lpstr>
      <vt:lpstr>Linked list delete</vt:lpstr>
      <vt:lpstr>Linked list class</vt:lpstr>
      <vt:lpstr>Linked list implementation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J. Geiger</cp:lastModifiedBy>
  <cp:revision>3616</cp:revision>
  <dcterms:created xsi:type="dcterms:W3CDTF">2006-04-03T05:03:01Z</dcterms:created>
  <dcterms:modified xsi:type="dcterms:W3CDTF">2017-03-06T18:44:39Z</dcterms:modified>
</cp:coreProperties>
</file>