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17" r:id="rId4"/>
    <p:sldId id="419" r:id="rId5"/>
    <p:sldId id="421" r:id="rId6"/>
    <p:sldId id="423" r:id="rId7"/>
    <p:sldId id="424" r:id="rId8"/>
    <p:sldId id="426" r:id="rId9"/>
    <p:sldId id="427" r:id="rId10"/>
    <p:sldId id="428" r:id="rId11"/>
    <p:sldId id="385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70AE9B-1B74-8A41-ABD5-3F0561A27CF6}" type="datetime1">
              <a:rPr lang="en-US" smtClean="0"/>
              <a:t>3/8/17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404F7-2736-CD46-BF68-87AD78B794BB}" type="datetime1">
              <a:rPr lang="en-US" smtClean="0"/>
              <a:t>3/8/17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20BE6-423F-3942-96E0-09662CF4644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85030-A576-8C4C-8D68-5A7C9324509A}" type="datetime1">
              <a:rPr lang="en-US" smtClean="0"/>
              <a:t>3/8/17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B5310-7D55-6446-860E-ECD5481B1A95}" type="datetime1">
              <a:rPr lang="en-US" smtClean="0"/>
              <a:t>3/8/17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404C8-D108-8045-BDA2-3A1F9DBA4202}" type="datetime1">
              <a:rPr lang="en-US" smtClean="0"/>
              <a:t>3/8/17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002EF-B2AE-874D-9C77-E514872CEB8D}" type="datetime1">
              <a:rPr lang="en-US" smtClean="0"/>
              <a:t>3/8/17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260C9-AE66-5C42-9745-C1387428B235}" type="datetime1">
              <a:rPr lang="en-US" smtClean="0"/>
              <a:t>3/8/17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4B1ED-887A-A444-9D58-E7DDB72D6C46}" type="datetime1">
              <a:rPr lang="en-US" smtClean="0"/>
              <a:t>3/8/17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CF0D9-818A-374C-82B0-0CDD3DB67F7D}" type="datetime1">
              <a:rPr lang="en-US" smtClean="0"/>
              <a:t>3/8/17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9EFED-8DB1-1E47-AA0D-2747ABFD3A82}" type="datetime1">
              <a:rPr lang="en-US" smtClean="0"/>
              <a:t>3/8/17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B791A-ED0A-D64D-8308-9739E0EBDB61}" type="datetime1">
              <a:rPr lang="en-US" smtClean="0"/>
              <a:t>3/8/17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278F8-6A9B-DD49-9145-C3CACA6891BC}" type="datetime1">
              <a:rPr lang="en-US" smtClean="0"/>
              <a:t>3/8/17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DBE1DEA-0104-DB42-8C9A-86D82953273C}" type="datetime1">
              <a:rPr lang="en-US" smtClean="0"/>
              <a:t>3/8/17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 </a:t>
            </a:r>
            <a:r>
              <a:rPr lang="en-US" smtClean="0">
                <a:latin typeface="Arial" charset="0"/>
              </a:rPr>
              <a:t>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these member functions for </a:t>
            </a:r>
            <a:r>
              <a:rPr lang="en-US" dirty="0" err="1" smtClean="0"/>
              <a:t>LList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Assume list ordered from smallest to largest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What functions might you want to add?</a:t>
            </a:r>
          </a:p>
          <a:p>
            <a:r>
              <a:rPr lang="en-US" smtClean="0"/>
              <a:t>Will write solns</a:t>
            </a:r>
            <a:r>
              <a:rPr lang="en-US" dirty="0" smtClean="0"/>
              <a:t> in </a:t>
            </a:r>
            <a:r>
              <a:rPr lang="en-US" dirty="0" err="1" smtClean="0"/>
              <a:t>Xcode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en-US" dirty="0" smtClean="0"/>
              <a:t> post after class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dirty="0" smtClean="0">
                <a:latin typeface="Courier New"/>
                <a:cs typeface="Courier New"/>
              </a:rPr>
              <a:t>;			// Default constructor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 &amp;</a:t>
            </a:r>
            <a:r>
              <a:rPr lang="en-US" sz="1800" dirty="0" err="1">
                <a:latin typeface="Courier New"/>
                <a:cs typeface="Courier New"/>
              </a:rPr>
              <a:t>orig</a:t>
            </a:r>
            <a:r>
              <a:rPr lang="en-US" sz="1800" dirty="0">
                <a:latin typeface="Courier New"/>
                <a:cs typeface="Courier New"/>
              </a:rPr>
              <a:t>);	</a:t>
            </a:r>
            <a:r>
              <a:rPr lang="en-US" sz="1800" dirty="0" smtClean="0">
                <a:latin typeface="Courier New"/>
                <a:cs typeface="Courier New"/>
              </a:rPr>
              <a:t>	/</a:t>
            </a:r>
            <a:r>
              <a:rPr lang="en-US" sz="1800" dirty="0">
                <a:latin typeface="Courier New"/>
                <a:cs typeface="Courier New"/>
              </a:rPr>
              <a:t>/ Copy constructor</a:t>
            </a:r>
          </a:p>
          <a:p>
            <a:pPr marL="0" indent="0">
              <a:buNone/>
            </a:pPr>
            <a:r>
              <a:rPr lang="es-ES_tradnl" sz="1800" dirty="0" smtClean="0">
                <a:latin typeface="Courier New"/>
                <a:cs typeface="Courier New"/>
              </a:rPr>
              <a:t>~</a:t>
            </a:r>
            <a:r>
              <a:rPr lang="es-ES_tradnl" sz="1800" dirty="0" err="1">
                <a:latin typeface="Courier New"/>
                <a:cs typeface="Courier New"/>
              </a:rPr>
              <a:t>LList</a:t>
            </a:r>
            <a:r>
              <a:rPr lang="es-ES_tradnl" sz="1800" dirty="0">
                <a:latin typeface="Courier New"/>
                <a:cs typeface="Courier New"/>
              </a:rPr>
              <a:t>();			</a:t>
            </a:r>
            <a:r>
              <a:rPr lang="es-ES_tradnl" sz="1800" dirty="0" smtClean="0">
                <a:latin typeface="Courier New"/>
                <a:cs typeface="Courier New"/>
              </a:rPr>
              <a:t>/</a:t>
            </a:r>
            <a:r>
              <a:rPr lang="es-ES_tradnl" sz="1800" dirty="0">
                <a:latin typeface="Courier New"/>
                <a:cs typeface="Courier New"/>
              </a:rPr>
              <a:t>/ Destructor</a:t>
            </a: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LList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>
                <a:latin typeface="Courier New"/>
                <a:cs typeface="Courier New"/>
              </a:rPr>
              <a:t>&amp; </a:t>
            </a:r>
            <a:r>
              <a:rPr lang="es-ES_tradnl" sz="1800" dirty="0" err="1">
                <a:latin typeface="Courier New"/>
                <a:cs typeface="Courier New"/>
              </a:rPr>
              <a:t>operator</a:t>
            </a:r>
            <a:r>
              <a:rPr lang="es-ES_tradnl" sz="1800" dirty="0">
                <a:latin typeface="Courier New"/>
                <a:cs typeface="Courier New"/>
              </a:rPr>
              <a:t>=(</a:t>
            </a:r>
            <a:r>
              <a:rPr lang="es-ES_tradnl" sz="1800" dirty="0" err="1">
                <a:latin typeface="Courier New"/>
                <a:cs typeface="Courier New"/>
              </a:rPr>
              <a:t>const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LList</a:t>
            </a:r>
            <a:r>
              <a:rPr lang="es-ES_tradnl" sz="1800" dirty="0">
                <a:latin typeface="Courier New"/>
                <a:cs typeface="Courier New"/>
              </a:rPr>
              <a:t> &amp;</a:t>
            </a:r>
            <a:r>
              <a:rPr lang="es-ES_tradnl" sz="1800" dirty="0" err="1">
                <a:latin typeface="Courier New"/>
                <a:cs typeface="Courier New"/>
              </a:rPr>
              <a:t>rhs</a:t>
            </a:r>
            <a:r>
              <a:rPr lang="es-ES_tradnl" sz="1800" dirty="0">
                <a:latin typeface="Courier New"/>
                <a:cs typeface="Courier New"/>
              </a:rPr>
              <a:t>)</a:t>
            </a:r>
            <a:r>
              <a:rPr lang="es-ES_tradnl" sz="1800" dirty="0" smtClean="0">
                <a:latin typeface="Courier New"/>
                <a:cs typeface="Courier New"/>
              </a:rPr>
              <a:t>;	// </a:t>
            </a:r>
            <a:r>
              <a:rPr lang="es-ES_tradnl" sz="1800" dirty="0" err="1" smtClean="0">
                <a:latin typeface="Courier New"/>
                <a:cs typeface="Courier New"/>
              </a:rPr>
              <a:t>Assignment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bool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isEmpty</a:t>
            </a:r>
            <a:r>
              <a:rPr lang="es-ES_tradnl" sz="1800" dirty="0">
                <a:latin typeface="Courier New"/>
                <a:cs typeface="Courier New"/>
              </a:rPr>
              <a:t>();		</a:t>
            </a:r>
            <a:r>
              <a:rPr lang="es-ES_tradnl" sz="1800" dirty="0" smtClean="0">
                <a:latin typeface="Courier New"/>
                <a:cs typeface="Courier New"/>
              </a:rPr>
              <a:t>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smtClean="0">
                <a:latin typeface="Courier New"/>
                <a:cs typeface="Courier New"/>
              </a:rPr>
              <a:t>True </a:t>
            </a:r>
            <a:r>
              <a:rPr lang="es-ES_tradnl" sz="1800" dirty="0" err="1">
                <a:latin typeface="Courier New"/>
                <a:cs typeface="Courier New"/>
              </a:rPr>
              <a:t>if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is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empty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void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display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ostream</a:t>
            </a:r>
            <a:r>
              <a:rPr lang="es-ES_tradnl" sz="1800" dirty="0">
                <a:latin typeface="Courier New"/>
                <a:cs typeface="Courier New"/>
              </a:rPr>
              <a:t> &amp;</a:t>
            </a:r>
            <a:r>
              <a:rPr lang="es-ES_tradnl" sz="1800" dirty="0" err="1">
                <a:latin typeface="Courier New"/>
                <a:cs typeface="Courier New"/>
              </a:rPr>
              <a:t>out</a:t>
            </a:r>
            <a:r>
              <a:rPr lang="es-ES_tradnl" sz="1800" dirty="0">
                <a:latin typeface="Courier New"/>
                <a:cs typeface="Courier New"/>
              </a:rPr>
              <a:t>)</a:t>
            </a:r>
            <a:r>
              <a:rPr lang="es-ES_tradnl" sz="1800" dirty="0" smtClean="0">
                <a:latin typeface="Courier New"/>
                <a:cs typeface="Courier New"/>
              </a:rPr>
              <a:t>;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latin typeface="Courier New"/>
                <a:cs typeface="Courier New"/>
              </a:rPr>
              <a:t>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err="1">
                <a:latin typeface="Courier New"/>
                <a:cs typeface="Courier New"/>
              </a:rPr>
              <a:t>Print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 smtClean="0">
                <a:latin typeface="Courier New"/>
                <a:cs typeface="Courier New"/>
              </a:rPr>
              <a:t>contents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void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insert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</a:t>
            </a:r>
            <a:r>
              <a:rPr lang="es-ES_tradnl" sz="1800" dirty="0" smtClean="0">
                <a:latin typeface="Courier New"/>
                <a:cs typeface="Courier New"/>
              </a:rPr>
              <a:t>	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err="1">
                <a:latin typeface="Courier New"/>
                <a:cs typeface="Courier New"/>
              </a:rPr>
              <a:t>Add</a:t>
            </a:r>
            <a:r>
              <a:rPr lang="es-ES_tradnl" sz="1800" dirty="0">
                <a:latin typeface="Courier New"/>
                <a:cs typeface="Courier New"/>
              </a:rPr>
              <a:t> new </a:t>
            </a:r>
            <a:r>
              <a:rPr lang="es-ES_tradnl" sz="1800" dirty="0" err="1">
                <a:latin typeface="Courier New"/>
                <a:cs typeface="Courier New"/>
              </a:rPr>
              <a:t>value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to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void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</a:t>
            </a:r>
            <a:r>
              <a:rPr lang="es-ES_tradnl" sz="1800" dirty="0" smtClean="0">
                <a:latin typeface="Courier New"/>
                <a:cs typeface="Courier New"/>
              </a:rPr>
              <a:t>	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node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 smtClean="0">
                <a:latin typeface="Courier New"/>
                <a:cs typeface="Courier New"/>
              </a:rPr>
              <a:t>with</a:t>
            </a:r>
            <a:r>
              <a:rPr lang="es-ES_tradnl" sz="1800" dirty="0" smtClean="0">
                <a:latin typeface="Courier New"/>
                <a:cs typeface="Courier New"/>
              </a:rPr>
              <a:t> v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8E19-A96C-4647-9F44-23E15A9C734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Variations </a:t>
            </a:r>
            <a:r>
              <a:rPr lang="en-US" dirty="0" smtClean="0"/>
              <a:t>of linked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Stacks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No Thursday office hours this </a:t>
            </a:r>
            <a:r>
              <a:rPr lang="en-US" dirty="0" smtClean="0"/>
              <a:t>week</a:t>
            </a:r>
            <a:endParaRPr lang="en-US" dirty="0" smtClean="0"/>
          </a:p>
          <a:p>
            <a:pPr lvl="1"/>
            <a:r>
              <a:rPr lang="en-US" dirty="0" smtClean="0"/>
              <a:t>Program </a:t>
            </a:r>
            <a:r>
              <a:rPr lang="en-US" dirty="0"/>
              <a:t>3 due </a:t>
            </a:r>
            <a:r>
              <a:rPr lang="en-US" dirty="0" smtClean="0"/>
              <a:t>today</a:t>
            </a:r>
            <a:endParaRPr lang="en-US" dirty="0"/>
          </a:p>
          <a:p>
            <a:pPr lvl="2"/>
            <a:r>
              <a:rPr lang="en-US" dirty="0"/>
              <a:t>Basic use of classes</a:t>
            </a:r>
          </a:p>
          <a:p>
            <a:pPr lvl="2"/>
            <a:r>
              <a:rPr lang="en-US" dirty="0"/>
              <a:t>Card/</a:t>
            </a:r>
            <a:r>
              <a:rPr lang="en-US" dirty="0" err="1"/>
              <a:t>DeckOfCards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Program 4 to be posted; due date TBD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0A8320D-A472-E149-A79E-E329C0D5ADAF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No Thursday office hours this week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</a:t>
            </a:r>
            <a:r>
              <a:rPr lang="en-US" dirty="0" smtClean="0"/>
              <a:t> due </a:t>
            </a:r>
            <a:r>
              <a:rPr lang="en-US" dirty="0" smtClean="0"/>
              <a:t>today</a:t>
            </a:r>
            <a:endParaRPr lang="en-US" dirty="0" smtClean="0"/>
          </a:p>
          <a:p>
            <a:pPr lvl="2"/>
            <a:r>
              <a:rPr lang="en-US" dirty="0" smtClean="0"/>
              <a:t>Basic use of classes</a:t>
            </a:r>
          </a:p>
          <a:p>
            <a:pPr lvl="2"/>
            <a:r>
              <a:rPr lang="en-US" dirty="0" smtClean="0"/>
              <a:t>Card/</a:t>
            </a:r>
            <a:r>
              <a:rPr lang="en-US" dirty="0" err="1" smtClean="0"/>
              <a:t>DeckOfCards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Program 4 to be posted; due date TBD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Review: Dynamically allocated arrays &amp; lists</a:t>
            </a:r>
          </a:p>
          <a:p>
            <a:pPr lvl="2"/>
            <a:r>
              <a:rPr lang="en-US" dirty="0" smtClean="0"/>
              <a:t>Default function arguments</a:t>
            </a:r>
            <a:endParaRPr lang="en-US" dirty="0"/>
          </a:p>
          <a:p>
            <a:pPr lvl="2"/>
            <a:r>
              <a:rPr lang="en-US" dirty="0" smtClean="0"/>
              <a:t>Copy constructors</a:t>
            </a:r>
          </a:p>
          <a:p>
            <a:pPr lvl="2"/>
            <a:r>
              <a:rPr lang="en-US" dirty="0" smtClean="0"/>
              <a:t>Destructors</a:t>
            </a:r>
          </a:p>
          <a:p>
            <a:pPr lvl="1"/>
            <a:r>
              <a:rPr lang="en-US" dirty="0" smtClean="0"/>
              <a:t>Linked 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6295E2-FA2C-7B44-A7F4-519B1962C1FC}" type="datetime1">
              <a:rPr lang="en-US" smtClean="0">
                <a:latin typeface="+mj-lt"/>
              </a:rPr>
              <a:t>3/8/17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Copy </a:t>
            </a:r>
            <a:r>
              <a:rPr lang="en-US" dirty="0" smtClean="0"/>
              <a:t>constructor for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List::List(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List &amp; </a:t>
            </a:r>
            <a:r>
              <a:rPr lang="en-US" dirty="0" err="1">
                <a:latin typeface="Courier New"/>
                <a:cs typeface="Courier New"/>
              </a:rPr>
              <a:t>origList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origList.mySize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origList.myCapacity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/</a:t>
            </a:r>
            <a:r>
              <a:rPr lang="en-US" dirty="0" smtClean="0">
                <a:latin typeface="Courier New"/>
                <a:cs typeface="Courier New"/>
              </a:rPr>
              <a:t>/ </a:t>
            </a:r>
            <a:r>
              <a:rPr lang="en-US" dirty="0">
                <a:latin typeface="Courier New"/>
                <a:cs typeface="Courier New"/>
              </a:rPr>
              <a:t>Get new array for copy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 = new(</a:t>
            </a:r>
            <a:r>
              <a:rPr lang="en-US" dirty="0" err="1">
                <a:latin typeface="Courier New"/>
                <a:cs typeface="Courier New"/>
              </a:rPr>
              <a:t>nothrow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err="1">
                <a:latin typeface="Courier New"/>
                <a:cs typeface="Courier New"/>
              </a:rPr>
              <a:t>ElementType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Allocation succeeded—copy source array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 != 0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for(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dirty="0" err="1">
                <a:latin typeface="Courier New"/>
                <a:cs typeface="Courier New"/>
              </a:rPr>
              <a:t>origList.myArrayPtr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 smtClean="0">
                <a:latin typeface="Courier New"/>
                <a:cs typeface="Courier New"/>
              </a:rPr>
              <a:t>	// Allocation failed—exit program (could handle via assert)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err="1">
                <a:latin typeface="Courier New"/>
                <a:cs typeface="Courier New"/>
              </a:rPr>
              <a:t>else</a:t>
            </a:r>
            <a:r>
              <a:rPr lang="da-DK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</a:t>
            </a:r>
            <a:r>
              <a:rPr lang="da-DK" dirty="0" err="1">
                <a:latin typeface="Courier New"/>
                <a:cs typeface="Courier New"/>
              </a:rPr>
              <a:t>cerr</a:t>
            </a:r>
            <a:r>
              <a:rPr lang="da-DK" dirty="0">
                <a:latin typeface="Courier New"/>
                <a:cs typeface="Courier New"/>
              </a:rPr>
              <a:t> &lt;&lt; "*</a:t>
            </a:r>
            <a:r>
              <a:rPr lang="da-DK" dirty="0" err="1">
                <a:latin typeface="Courier New"/>
                <a:cs typeface="Courier New"/>
              </a:rPr>
              <a:t>Inadequate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memory</a:t>
            </a:r>
            <a:r>
              <a:rPr lang="da-DK" dirty="0">
                <a:latin typeface="Courier New"/>
                <a:cs typeface="Courier New"/>
              </a:rPr>
              <a:t> to </a:t>
            </a:r>
            <a:r>
              <a:rPr lang="da-DK" dirty="0" err="1">
                <a:latin typeface="Courier New"/>
                <a:cs typeface="Courier New"/>
              </a:rPr>
              <a:t>allocate</a:t>
            </a:r>
            <a:r>
              <a:rPr lang="da-DK" dirty="0">
                <a:latin typeface="Courier New"/>
                <a:cs typeface="Courier New"/>
              </a:rPr>
              <a:t> List ***\n";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exit(1);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2A26-C2E2-2340-9A02-747878CCDEA9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List &amp; List::operator=(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List &amp; </a:t>
            </a:r>
            <a:r>
              <a:rPr lang="en-US" dirty="0" err="1">
                <a:latin typeface="Courier New"/>
                <a:cs typeface="Courier New"/>
              </a:rPr>
              <a:t>origList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if (this != &amp;</a:t>
            </a:r>
            <a:r>
              <a:rPr lang="en-US" dirty="0" err="1">
                <a:latin typeface="Courier New"/>
                <a:cs typeface="Courier New"/>
              </a:rPr>
              <a:t>origList</a:t>
            </a:r>
            <a:r>
              <a:rPr lang="en-US" dirty="0">
                <a:latin typeface="Courier New"/>
                <a:cs typeface="Courier New"/>
              </a:rPr>
              <a:t>) {   // check for list = list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origList.mySize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origList.myCapacity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if (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 != </a:t>
            </a:r>
            <a:r>
              <a:rPr lang="en-US" dirty="0" err="1">
                <a:latin typeface="Courier New"/>
                <a:cs typeface="Courier New"/>
              </a:rPr>
              <a:t>origList.myCapacity</a:t>
            </a:r>
            <a:r>
              <a:rPr lang="en-US" dirty="0" smtClean="0">
                <a:latin typeface="Courier New"/>
                <a:cs typeface="Courier New"/>
              </a:rPr>
              <a:t>) {   // New array if necessary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delete[] 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 = new(</a:t>
            </a:r>
            <a:r>
              <a:rPr lang="en-US" dirty="0" err="1">
                <a:latin typeface="Courier New"/>
                <a:cs typeface="Courier New"/>
              </a:rPr>
              <a:t>nothrow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err="1">
                <a:latin typeface="Courier New"/>
                <a:cs typeface="Courier New"/>
              </a:rPr>
              <a:t>ElementType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if (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 == 0</a:t>
            </a:r>
            <a:r>
              <a:rPr lang="en-US" dirty="0" smtClean="0">
                <a:latin typeface="Courier New"/>
                <a:cs typeface="Courier New"/>
              </a:rPr>
              <a:t>) {   </a:t>
            </a:r>
            <a:r>
              <a:rPr lang="en-US" dirty="0">
                <a:latin typeface="Courier New"/>
                <a:cs typeface="Courier New"/>
              </a:rPr>
              <a:t>// </a:t>
            </a:r>
            <a:r>
              <a:rPr lang="en-US" dirty="0" smtClean="0">
                <a:latin typeface="Courier New"/>
                <a:cs typeface="Courier New"/>
              </a:rPr>
              <a:t>allocation failed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cerr</a:t>
            </a:r>
            <a:r>
              <a:rPr lang="en-US" dirty="0">
                <a:latin typeface="Courier New"/>
                <a:cs typeface="Courier New"/>
              </a:rPr>
              <a:t> &lt;&lt; "*Inadequate memory to allocate stack ***\n";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	exit(1);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</a:t>
            </a:r>
            <a:r>
              <a:rPr lang="en-US" dirty="0">
                <a:latin typeface="Courier New"/>
                <a:cs typeface="Courier New"/>
              </a:rPr>
              <a:t>/--- Copy </a:t>
            </a:r>
            <a:r>
              <a:rPr lang="en-US" dirty="0" err="1">
                <a:latin typeface="Courier New"/>
                <a:cs typeface="Courier New"/>
              </a:rPr>
              <a:t>origList's</a:t>
            </a:r>
            <a:r>
              <a:rPr lang="en-US" dirty="0">
                <a:latin typeface="Courier New"/>
                <a:cs typeface="Courier New"/>
              </a:rPr>
              <a:t> array into this new array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for(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dirty="0" err="1">
                <a:latin typeface="Courier New"/>
                <a:cs typeface="Courier New"/>
              </a:rPr>
              <a:t>origList.myArrayPtr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return *this;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08AA-9644-6F42-8084-31D2FF5C142A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Pointer-based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Need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455BEF-A7E3-404A-812E-65FF3104C15E}" type="datetime1">
              <a:rPr lang="en-US" sz="1200" smtClean="0">
                <a:latin typeface="Garamond" charset="0"/>
              </a:rPr>
              <a:t>3/8/17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05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Linked </a:t>
            </a:r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Assume minimum implementation needs node definition, pointer “first” to initial node</a:t>
            </a:r>
          </a:p>
          <a:p>
            <a:r>
              <a:rPr lang="en-US" dirty="0" smtClean="0"/>
              <a:t>How would we implement List ADT operations?</a:t>
            </a:r>
          </a:p>
          <a:p>
            <a:pPr lvl="1"/>
            <a:r>
              <a:rPr lang="en-US" dirty="0" smtClean="0"/>
              <a:t>Insert/delete on next slides</a:t>
            </a:r>
          </a:p>
          <a:p>
            <a:pPr lvl="1"/>
            <a:r>
              <a:rPr lang="en-US" dirty="0" smtClean="0"/>
              <a:t>Construction: create an empty list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first = 0</a:t>
            </a:r>
            <a:r>
              <a:rPr lang="en-US" dirty="0" smtClean="0"/>
              <a:t> (or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Empty: check if list is empty</a:t>
            </a:r>
          </a:p>
          <a:p>
            <a:pPr lvl="2"/>
            <a:r>
              <a:rPr lang="en-US" dirty="0" smtClean="0"/>
              <a:t>Return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/>
                <a:cs typeface="Courier New"/>
              </a:rPr>
              <a:t>first == 0</a:t>
            </a:r>
            <a:r>
              <a:rPr lang="en-US" dirty="0" smtClean="0"/>
              <a:t> (or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Traverse: go through list, processing each node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 = first;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 != NULL)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Process node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-&gt;next;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82F4-67A1-0647-A976-150CE10331F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Linked </a:t>
            </a:r>
            <a:r>
              <a:rPr lang="en-US" dirty="0" smtClean="0"/>
              <a:t>list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Allocate new node (in picture, using </a:t>
            </a:r>
            <a:r>
              <a:rPr lang="en-US" dirty="0" err="1" smtClean="0">
                <a:latin typeface="Courier New"/>
                <a:cs typeface="Courier New"/>
              </a:rPr>
              <a:t>newptr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 appropriate spot for new node</a:t>
            </a:r>
          </a:p>
          <a:p>
            <a:pPr lvl="1"/>
            <a:r>
              <a:rPr lang="en-US" dirty="0" smtClean="0"/>
              <a:t>If list in order, keep going until you find node after new one (first value that’s larger)</a:t>
            </a:r>
          </a:p>
          <a:p>
            <a:pPr lvl="1"/>
            <a:r>
              <a:rPr lang="en-US" dirty="0" smtClean="0"/>
              <a:t>Otherwise, easiest just to add new node to beginning</a:t>
            </a:r>
          </a:p>
          <a:p>
            <a:r>
              <a:rPr lang="en-US" dirty="0" smtClean="0"/>
              <a:t>Node before new node (</a:t>
            </a:r>
            <a:r>
              <a:rPr lang="en-US" dirty="0" err="1" smtClean="0">
                <a:latin typeface="Courier New"/>
                <a:cs typeface="Courier New"/>
              </a:rPr>
              <a:t>predptr</a:t>
            </a:r>
            <a:r>
              <a:rPr lang="en-US" dirty="0" smtClean="0"/>
              <a:t>) points to new node</a:t>
            </a:r>
          </a:p>
          <a:p>
            <a:r>
              <a:rPr lang="en-US" dirty="0" smtClean="0"/>
              <a:t>New node points to node after it</a:t>
            </a:r>
          </a:p>
          <a:p>
            <a:r>
              <a:rPr lang="en-US" dirty="0" smtClean="0"/>
              <a:t>Adding new node at beginning (in ordered list) special case</a:t>
            </a:r>
          </a:p>
          <a:p>
            <a:pPr lvl="1"/>
            <a:r>
              <a:rPr lang="en-US" dirty="0" smtClean="0"/>
              <a:t>Modify </a:t>
            </a:r>
            <a:r>
              <a:rPr lang="en-US" dirty="0" smtClean="0">
                <a:latin typeface="Courier New"/>
                <a:cs typeface="Courier New"/>
              </a:rPr>
              <a:t>first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/>
                <a:cs typeface="Courier New"/>
              </a:rPr>
              <a:t>predptr</a:t>
            </a:r>
            <a:r>
              <a:rPr lang="en-US" dirty="0" smtClean="0">
                <a:latin typeface="Courier New"/>
                <a:cs typeface="Courier New"/>
              </a:rPr>
              <a:t>-&gt;next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D81C-236E-774A-A341-2698727B37C1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92212"/>
            <a:ext cx="4991100" cy="11430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09899" y="2255837"/>
            <a:ext cx="2041524" cy="563563"/>
            <a:chOff x="3279" y="1484"/>
            <a:chExt cx="1286" cy="355"/>
          </a:xfrm>
        </p:grpSpPr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298" y="1484"/>
              <a:ext cx="267" cy="35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4293" y="1667"/>
              <a:ext cx="26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4382" y="1489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latin typeface="Times" charset="0"/>
                </a:rPr>
                <a:t>20</a:t>
              </a:r>
              <a:endParaRPr lang="en-US" sz="2000">
                <a:latin typeface="Times New Roman MT Extra Bold" charset="0"/>
              </a:endParaRP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3279" y="1578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latin typeface="Courier" charset="0"/>
                </a:rPr>
                <a:t>newptr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3919" y="1657"/>
              <a:ext cx="315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884" y="1593"/>
              <a:ext cx="89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2933700" y="1027112"/>
            <a:ext cx="1398588" cy="469900"/>
            <a:chOff x="1458" y="1094"/>
            <a:chExt cx="881" cy="296"/>
          </a:xfrm>
        </p:grpSpPr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58" y="1094"/>
              <a:ext cx="5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2117" y="1119"/>
              <a:ext cx="128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2220" y="1261"/>
              <a:ext cx="119" cy="129"/>
            </a:xfrm>
            <a:custGeom>
              <a:avLst/>
              <a:gdLst>
                <a:gd name="T0" fmla="*/ 9 w 12"/>
                <a:gd name="T1" fmla="*/ 0 h 13"/>
                <a:gd name="T2" fmla="*/ 0 w 12"/>
                <a:gd name="T3" fmla="*/ 6 h 13"/>
                <a:gd name="T4" fmla="*/ 12 w 12"/>
                <a:gd name="T5" fmla="*/ 13 h 13"/>
                <a:gd name="T6" fmla="*/ 9 w 1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cubicBezTo>
                    <a:pt x="5" y="0"/>
                    <a:pt x="2" y="3"/>
                    <a:pt x="0" y="6"/>
                  </a:cubicBezTo>
                  <a:lnTo>
                    <a:pt x="12" y="13"/>
                  </a:lnTo>
                  <a:lnTo>
                    <a:pt x="9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2181" y="1163"/>
              <a:ext cx="128" cy="1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47"/>
          <p:cNvSpPr>
            <a:spLocks/>
          </p:cNvSpPr>
          <p:nvPr/>
        </p:nvSpPr>
        <p:spPr bwMode="auto">
          <a:xfrm>
            <a:off x="4759325" y="1822450"/>
            <a:ext cx="723900" cy="906462"/>
          </a:xfrm>
          <a:custGeom>
            <a:avLst/>
            <a:gdLst>
              <a:gd name="T0" fmla="*/ 35 w 456"/>
              <a:gd name="T1" fmla="*/ 517 h 571"/>
              <a:gd name="T2" fmla="*/ 301 w 456"/>
              <a:gd name="T3" fmla="*/ 561 h 571"/>
              <a:gd name="T4" fmla="*/ 434 w 456"/>
              <a:gd name="T5" fmla="*/ 458 h 571"/>
              <a:gd name="T6" fmla="*/ 434 w 456"/>
              <a:gd name="T7" fmla="*/ 310 h 571"/>
              <a:gd name="T8" fmla="*/ 345 w 456"/>
              <a:gd name="T9" fmla="*/ 221 h 571"/>
              <a:gd name="T10" fmla="*/ 153 w 456"/>
              <a:gd name="T11" fmla="*/ 162 h 571"/>
              <a:gd name="T12" fmla="*/ 20 w 456"/>
              <a:gd name="T13" fmla="*/ 133 h 571"/>
              <a:gd name="T14" fmla="*/ 35 w 456"/>
              <a:gd name="T15" fmla="*/ 44 h 571"/>
              <a:gd name="T16" fmla="*/ 139 w 456"/>
              <a:gd name="T1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6" h="571">
                <a:moveTo>
                  <a:pt x="35" y="517"/>
                </a:moveTo>
                <a:cubicBezTo>
                  <a:pt x="135" y="544"/>
                  <a:pt x="235" y="571"/>
                  <a:pt x="301" y="561"/>
                </a:cubicBezTo>
                <a:cubicBezTo>
                  <a:pt x="367" y="551"/>
                  <a:pt x="412" y="500"/>
                  <a:pt x="434" y="458"/>
                </a:cubicBezTo>
                <a:cubicBezTo>
                  <a:pt x="456" y="416"/>
                  <a:pt x="449" y="349"/>
                  <a:pt x="434" y="310"/>
                </a:cubicBezTo>
                <a:cubicBezTo>
                  <a:pt x="419" y="271"/>
                  <a:pt x="392" y="246"/>
                  <a:pt x="345" y="221"/>
                </a:cubicBezTo>
                <a:cubicBezTo>
                  <a:pt x="298" y="196"/>
                  <a:pt x="207" y="177"/>
                  <a:pt x="153" y="162"/>
                </a:cubicBezTo>
                <a:cubicBezTo>
                  <a:pt x="99" y="147"/>
                  <a:pt x="40" y="153"/>
                  <a:pt x="20" y="133"/>
                </a:cubicBezTo>
                <a:cubicBezTo>
                  <a:pt x="0" y="113"/>
                  <a:pt x="15" y="66"/>
                  <a:pt x="35" y="44"/>
                </a:cubicBezTo>
                <a:cubicBezTo>
                  <a:pt x="55" y="22"/>
                  <a:pt x="97" y="11"/>
                  <a:pt x="139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4440238" y="1985962"/>
            <a:ext cx="280987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Linked </a:t>
            </a:r>
            <a:r>
              <a:rPr lang="en-US" dirty="0" smtClean="0"/>
              <a:t>list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/>
          </a:bodyPr>
          <a:lstStyle/>
          <a:p>
            <a:r>
              <a:rPr lang="en-US" dirty="0" smtClean="0"/>
              <a:t>Modify predecessor to point past node being deleted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Arial"/>
                <a:cs typeface="Arial"/>
              </a:rPr>
              <a:t>Can then delete node 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Arial"/>
                <a:cs typeface="Arial"/>
              </a:rPr>
              <a:t> points to</a:t>
            </a:r>
          </a:p>
          <a:p>
            <a:r>
              <a:rPr lang="en-US" dirty="0" smtClean="0">
                <a:latin typeface="Arial"/>
                <a:cs typeface="Arial"/>
              </a:rPr>
              <a:t>Again, deleting first node special case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No direct predecessor—change </a:t>
            </a:r>
            <a:r>
              <a:rPr lang="en-US" dirty="0" smtClean="0">
                <a:latin typeface="Courier New"/>
                <a:cs typeface="Courier New"/>
              </a:rPr>
              <a:t>first</a:t>
            </a:r>
            <a:r>
              <a:rPr lang="en-US" dirty="0" smtClean="0">
                <a:latin typeface="Arial"/>
                <a:cs typeface="Arial"/>
              </a:rPr>
              <a:t>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0BDC-3A3D-B548-BC8B-5C31330F5C2F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66850"/>
            <a:ext cx="5181600" cy="11858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46"/>
          <p:cNvSpPr>
            <a:spLocks/>
          </p:cNvSpPr>
          <p:nvPr/>
        </p:nvSpPr>
        <p:spPr bwMode="auto">
          <a:xfrm>
            <a:off x="4110038" y="1527175"/>
            <a:ext cx="195262" cy="211138"/>
          </a:xfrm>
          <a:custGeom>
            <a:avLst/>
            <a:gdLst>
              <a:gd name="T0" fmla="*/ 9 w 12"/>
              <a:gd name="T1" fmla="*/ 0 h 13"/>
              <a:gd name="T2" fmla="*/ 0 w 12"/>
              <a:gd name="T3" fmla="*/ 6 h 13"/>
              <a:gd name="T4" fmla="*/ 12 w 12"/>
              <a:gd name="T5" fmla="*/ 13 h 13"/>
              <a:gd name="T6" fmla="*/ 9 w 12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3">
                <a:moveTo>
                  <a:pt x="9" y="0"/>
                </a:moveTo>
                <a:cubicBezTo>
                  <a:pt x="5" y="0"/>
                  <a:pt x="2" y="3"/>
                  <a:pt x="0" y="6"/>
                </a:cubicBezTo>
                <a:lnTo>
                  <a:pt x="12" y="13"/>
                </a:lnTo>
                <a:lnTo>
                  <a:pt x="9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3206750" y="1249363"/>
            <a:ext cx="1089025" cy="522287"/>
            <a:chOff x="2488" y="883"/>
            <a:chExt cx="674" cy="257"/>
          </a:xfrm>
        </p:grpSpPr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488" y="883"/>
              <a:ext cx="42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962" y="909"/>
              <a:ext cx="133" cy="1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>
              <a:off x="3028" y="955"/>
              <a:ext cx="134" cy="1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51"/>
          <p:cNvSpPr>
            <a:spLocks noChangeArrowheads="1"/>
          </p:cNvSpPr>
          <p:nvPr/>
        </p:nvSpPr>
        <p:spPr bwMode="auto">
          <a:xfrm>
            <a:off x="4556125" y="1271588"/>
            <a:ext cx="252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srgbClr val="000000"/>
                </a:solidFill>
                <a:latin typeface="Courier" charset="0"/>
              </a:rPr>
              <a:t>ptr</a:t>
            </a:r>
            <a:endParaRPr lang="en-US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4886325" y="1312863"/>
            <a:ext cx="212725" cy="211137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3"/>
          <p:cNvSpPr>
            <a:spLocks noChangeShapeType="1"/>
          </p:cNvSpPr>
          <p:nvPr/>
        </p:nvSpPr>
        <p:spPr bwMode="auto">
          <a:xfrm>
            <a:off x="4992688" y="1385888"/>
            <a:ext cx="134937" cy="501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4"/>
          <p:cNvSpPr>
            <a:spLocks/>
          </p:cNvSpPr>
          <p:nvPr/>
        </p:nvSpPr>
        <p:spPr bwMode="auto">
          <a:xfrm>
            <a:off x="4341813" y="2019300"/>
            <a:ext cx="1311275" cy="798513"/>
          </a:xfrm>
          <a:custGeom>
            <a:avLst/>
            <a:gdLst>
              <a:gd name="T0" fmla="*/ 0 w 922"/>
              <a:gd name="T1" fmla="*/ 128 h 395"/>
              <a:gd name="T2" fmla="*/ 192 w 922"/>
              <a:gd name="T3" fmla="*/ 307 h 395"/>
              <a:gd name="T4" fmla="*/ 423 w 922"/>
              <a:gd name="T5" fmla="*/ 384 h 395"/>
              <a:gd name="T6" fmla="*/ 615 w 922"/>
              <a:gd name="T7" fmla="*/ 371 h 395"/>
              <a:gd name="T8" fmla="*/ 730 w 922"/>
              <a:gd name="T9" fmla="*/ 346 h 395"/>
              <a:gd name="T10" fmla="*/ 807 w 922"/>
              <a:gd name="T11" fmla="*/ 230 h 395"/>
              <a:gd name="T12" fmla="*/ 845 w 922"/>
              <a:gd name="T13" fmla="*/ 102 h 395"/>
              <a:gd name="T14" fmla="*/ 922 w 922"/>
              <a:gd name="T15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395">
                <a:moveTo>
                  <a:pt x="0" y="128"/>
                </a:moveTo>
                <a:cubicBezTo>
                  <a:pt x="61" y="196"/>
                  <a:pt x="122" y="264"/>
                  <a:pt x="192" y="307"/>
                </a:cubicBezTo>
                <a:cubicBezTo>
                  <a:pt x="262" y="350"/>
                  <a:pt x="353" y="373"/>
                  <a:pt x="423" y="384"/>
                </a:cubicBezTo>
                <a:cubicBezTo>
                  <a:pt x="493" y="395"/>
                  <a:pt x="564" y="377"/>
                  <a:pt x="615" y="371"/>
                </a:cubicBezTo>
                <a:cubicBezTo>
                  <a:pt x="666" y="365"/>
                  <a:pt x="698" y="369"/>
                  <a:pt x="730" y="346"/>
                </a:cubicBezTo>
                <a:cubicBezTo>
                  <a:pt x="762" y="323"/>
                  <a:pt x="788" y="271"/>
                  <a:pt x="807" y="230"/>
                </a:cubicBezTo>
                <a:cubicBezTo>
                  <a:pt x="826" y="189"/>
                  <a:pt x="826" y="140"/>
                  <a:pt x="845" y="102"/>
                </a:cubicBezTo>
                <a:cubicBezTo>
                  <a:pt x="864" y="64"/>
                  <a:pt x="893" y="32"/>
                  <a:pt x="92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>
            <a:off x="4914900" y="1314450"/>
            <a:ext cx="133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Linked </a:t>
            </a:r>
            <a:r>
              <a:rPr lang="en-US" dirty="0" smtClean="0"/>
              <a:t>list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EECE.2160, main() contains pointer to first node and maintains list through that pointer</a:t>
            </a:r>
          </a:p>
          <a:p>
            <a:r>
              <a:rPr lang="en-US" dirty="0" smtClean="0"/>
              <a:t>In C++, first pointer within class</a:t>
            </a:r>
          </a:p>
          <a:p>
            <a:r>
              <a:rPr lang="en-US" dirty="0" smtClean="0"/>
              <a:t>Can define Node class within linked list class</a:t>
            </a:r>
          </a:p>
          <a:p>
            <a:pPr lvl="1"/>
            <a:r>
              <a:rPr lang="en-US" dirty="0" smtClean="0"/>
              <a:t>Node members public: accessible within </a:t>
            </a:r>
            <a:r>
              <a:rPr lang="en-US" dirty="0" err="1" smtClean="0">
                <a:latin typeface="Courier New"/>
                <a:cs typeface="Courier New"/>
              </a:rPr>
              <a:t>LList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Node definition is private to </a:t>
            </a:r>
            <a:r>
              <a:rPr lang="en-US" dirty="0" err="1" smtClean="0">
                <a:latin typeface="Courier New"/>
                <a:cs typeface="Courier New"/>
              </a:rPr>
              <a:t>LList</a:t>
            </a:r>
            <a:r>
              <a:rPr lang="en-US" dirty="0" smtClean="0"/>
              <a:t> class; can’t be accessed outside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 smtClean="0">
                <a:latin typeface="Courier New"/>
                <a:cs typeface="Courier New"/>
              </a:rPr>
              <a:t>LList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public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List of </a:t>
            </a:r>
            <a:r>
              <a:rPr lang="en-US" smtClean="0">
                <a:latin typeface="Courier New"/>
                <a:cs typeface="Courier New"/>
              </a:rPr>
              <a:t>public members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 err="1" smtClean="0">
                <a:latin typeface="Courier New"/>
                <a:cs typeface="Courier New"/>
              </a:rPr>
              <a:t>private</a:t>
            </a:r>
            <a:r>
              <a:rPr lang="es-ES_trad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class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public</a:t>
            </a:r>
            <a:r>
              <a:rPr lang="es-ES_trad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	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 val;	</a:t>
            </a:r>
            <a:r>
              <a:rPr lang="es-ES_tradnl" dirty="0" smtClean="0">
                <a:latin typeface="Courier New"/>
                <a:cs typeface="Courier New"/>
              </a:rPr>
              <a:t>	/</a:t>
            </a:r>
            <a:r>
              <a:rPr lang="es-ES_tradnl" dirty="0">
                <a:latin typeface="Courier New"/>
                <a:cs typeface="Courier New"/>
              </a:rPr>
              <a:t>/ </a:t>
            </a:r>
            <a:r>
              <a:rPr lang="es-ES_tradnl" dirty="0" err="1">
                <a:latin typeface="Courier New"/>
                <a:cs typeface="Courier New"/>
              </a:rPr>
              <a:t>Value</a:t>
            </a:r>
            <a:r>
              <a:rPr lang="es-ES_tradnl" dirty="0">
                <a:latin typeface="Courier New"/>
                <a:cs typeface="Courier New"/>
              </a:rPr>
              <a:t> in </a:t>
            </a:r>
            <a:r>
              <a:rPr lang="es-ES_tradnl" dirty="0" err="1">
                <a:latin typeface="Courier New"/>
                <a:cs typeface="Courier New"/>
              </a:rPr>
              <a:t>each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	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*</a:t>
            </a:r>
            <a:r>
              <a:rPr lang="es-ES_tradnl" dirty="0" err="1">
                <a:latin typeface="Courier New"/>
                <a:cs typeface="Courier New"/>
              </a:rPr>
              <a:t>next</a:t>
            </a:r>
            <a:r>
              <a:rPr lang="es-ES_tradnl" dirty="0">
                <a:latin typeface="Courier New"/>
                <a:cs typeface="Courier New"/>
              </a:rPr>
              <a:t>;	// Pointer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next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};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*</a:t>
            </a:r>
            <a:r>
              <a:rPr lang="es-ES_tradnl" dirty="0" err="1">
                <a:latin typeface="Courier New"/>
                <a:cs typeface="Courier New"/>
              </a:rPr>
              <a:t>first</a:t>
            </a:r>
            <a:r>
              <a:rPr lang="es-ES_tradnl" dirty="0">
                <a:latin typeface="Courier New"/>
                <a:cs typeface="Courier New"/>
              </a:rPr>
              <a:t>;	// Pointer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first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F4-CD70-864A-84FF-A087B85A13FA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13629</TotalTime>
  <Words>584</Words>
  <Application>Microsoft Macintosh PowerPoint</Application>
  <PresentationFormat>On-screen Show (4:3)</PresentationFormat>
  <Paragraphs>174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EECE.3220 Data Structures</vt:lpstr>
      <vt:lpstr>Lecture outline</vt:lpstr>
      <vt:lpstr>Review: Copy constructor for List</vt:lpstr>
      <vt:lpstr>Review: Assignment operator</vt:lpstr>
      <vt:lpstr>Review: Linked list</vt:lpstr>
      <vt:lpstr>Review: Linked list operations</vt:lpstr>
      <vt:lpstr>Review: Linked list insert</vt:lpstr>
      <vt:lpstr>Review: Linked list delete</vt:lpstr>
      <vt:lpstr>Review: Linked list class</vt:lpstr>
      <vt:lpstr>Linked list implementation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3638</cp:revision>
  <dcterms:created xsi:type="dcterms:W3CDTF">2006-04-03T05:03:01Z</dcterms:created>
  <dcterms:modified xsi:type="dcterms:W3CDTF">2017-03-08T16:29:58Z</dcterms:modified>
</cp:coreProperties>
</file>