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63" r:id="rId5"/>
    <p:sldId id="328" r:id="rId6"/>
    <p:sldId id="264" r:id="rId7"/>
    <p:sldId id="346" r:id="rId8"/>
    <p:sldId id="347" r:id="rId9"/>
    <p:sldId id="391" r:id="rId10"/>
    <p:sldId id="290" r:id="rId11"/>
    <p:sldId id="267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8203CB-153A-864E-BF28-CC34206A1706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D48110-2603-F14B-A13C-B249503B7F7F}" type="datetime1">
              <a:rPr lang="en-US" smtClean="0"/>
              <a:t>1/17/17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21B12-B8BB-7644-BD57-6500A73907D7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28307-5561-D840-8F23-887B6CE850AA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2AA12-34FC-3E41-B4CD-6B4E0F54F294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969F7-997F-1E42-B907-1854BC511976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A5EA0-13F8-644D-B233-26E75C909F4A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A2872-5BA9-6C41-899C-D7320BF0C197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7B7B0-B877-6447-BF78-D524724B6432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00495-C623-0443-AB15-DEB23CE8ACC4}" type="datetime1">
              <a:rPr lang="en-US" smtClean="0"/>
              <a:t>1/17/17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FA30B-7CE3-1447-B6FA-C1A0DB75F40D}" type="datetime1">
              <a:rPr lang="en-US" smtClean="0"/>
              <a:t>1/17/17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EEF3B-CB26-AA41-8090-DEE30C60593A}" type="datetime1">
              <a:rPr lang="en-US" smtClean="0"/>
              <a:t>1/17/17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6B2DD-153F-1943-B9DC-7BF2640D08FB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155FF-FCE7-3744-935C-B9CAC2AEFDBE}" type="datetime1">
              <a:rPr lang="en-US" smtClean="0"/>
              <a:t>1/17/17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A7CDE4E-78BD-BD44-97B3-53F86302BB2F}" type="datetime1">
              <a:rPr lang="en-US" smtClean="0"/>
              <a:t>1/17/17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</a:t>
            </a:r>
            <a:r>
              <a:rPr lang="en-US" sz="4600" dirty="0" smtClean="0">
                <a:latin typeface="Garamond" charset="0"/>
              </a:rPr>
              <a:t>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</a:t>
            </a:r>
            <a:r>
              <a:rPr lang="en-US" dirty="0" smtClean="0">
                <a:latin typeface="Arial" charset="0"/>
              </a:rPr>
              <a:t>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Going from C to C++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F352A3-6E7F-5F4B-A47C-619B110D7EAF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assignments/homework</a:t>
            </a:r>
            <a:r>
              <a:rPr lang="en-US" dirty="0" smtClean="0">
                <a:latin typeface="Arial" charset="0"/>
              </a:rPr>
              <a:t>: 55%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15%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dirty="0" smtClean="0">
                <a:latin typeface="Arial" charset="0"/>
              </a:rPr>
              <a:t>February </a:t>
            </a:r>
            <a:r>
              <a:rPr lang="en-US" dirty="0" smtClean="0">
                <a:latin typeface="Arial" charset="0"/>
              </a:rPr>
              <a:t>17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</a:t>
            </a:r>
            <a:r>
              <a:rPr lang="en-US" dirty="0" smtClean="0">
                <a:latin typeface="Arial" charset="0"/>
              </a:rPr>
              <a:t>March </a:t>
            </a:r>
            <a:r>
              <a:rPr lang="en-US" dirty="0" smtClean="0">
                <a:latin typeface="Arial" charset="0"/>
              </a:rPr>
              <a:t>31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(during </a:t>
            </a:r>
            <a:r>
              <a:rPr lang="en-US" dirty="0" smtClean="0">
                <a:latin typeface="Arial" charset="0"/>
              </a:rPr>
              <a:t>finals)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5B6E7C-E794-4947-A356-E9B34D0EF92A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Tentative outline: what you should learn</a:t>
            </a:r>
            <a:endParaRPr lang="en-US" dirty="0">
              <a:latin typeface="Garamond" charset="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Fundamentals of C++ programming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Differences between C and C++ (I/O, </a:t>
            </a:r>
            <a:r>
              <a:rPr lang="en-US" dirty="0" err="1" smtClean="0">
                <a:ea typeface="+mn-ea"/>
              </a:rPr>
              <a:t>structs</a:t>
            </a:r>
            <a:r>
              <a:rPr lang="en-US" dirty="0" smtClean="0">
                <a:ea typeface="+mn-ea"/>
              </a:rPr>
              <a:t>, argument passing)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Object-oriented programming: classes, composition, inheritance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Analyzing algorithmic complexity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How fast is a particular algorithm/data structure, both on average and in the worst case?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Specific types of algorithms: sorting, recursive structure traversal</a:t>
            </a: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How to design and use various data structures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Linked lists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/>
              <a:t>Stacks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Queues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Binary trees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Heaps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Priority queues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Hash tables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>
          <a:xfrm>
            <a:off x="457200" y="277813"/>
            <a:ext cx="3733800" cy="1322387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What </a:t>
            </a:r>
            <a:r>
              <a:rPr lang="en-US" dirty="0" smtClean="0">
                <a:latin typeface="Garamond" charset="0"/>
              </a:rPr>
              <a:t>you’ll </a:t>
            </a:r>
            <a:r>
              <a:rPr lang="en-US" dirty="0">
                <a:latin typeface="Garamond" charset="0"/>
              </a:rPr>
              <a:t>really learn …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64E5B-6D36-574A-819E-8C2AE3D244F8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04259-BA73-7448-BF57-5C0229C40F77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pic>
        <p:nvPicPr>
          <p:cNvPr id="102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9575" y="228600"/>
            <a:ext cx="3900488" cy="5957888"/>
          </a:xfrm>
          <a:noFill/>
        </p:spPr>
      </p:pic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533400" y="16002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http://xkcd.com/844</a:t>
            </a:r>
          </a:p>
        </p:txBody>
      </p:sp>
    </p:spTree>
    <p:extLst>
      <p:ext uri="{BB962C8B-B14F-4D97-AF65-F5344CB8AC3E}">
        <p14:creationId xmlns:p14="http://schemas.microsoft.com/office/powerpoint/2010/main" val="326130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vs. C++: the basics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is a </a:t>
            </a:r>
            <a:r>
              <a:rPr lang="en-US" dirty="0" smtClean="0">
                <a:solidFill>
                  <a:srgbClr val="0000FF"/>
                </a:solidFill>
              </a:rPr>
              <a:t>procedural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Based around </a:t>
            </a:r>
            <a:r>
              <a:rPr lang="en-US" dirty="0" smtClean="0">
                <a:solidFill>
                  <a:srgbClr val="0000FF"/>
                </a:solidFill>
              </a:rPr>
              <a:t>functions</a:t>
            </a:r>
            <a:r>
              <a:rPr lang="en-US" dirty="0" smtClean="0"/>
              <a:t> (or procedures)—a series of steps to be carried out when called</a:t>
            </a:r>
          </a:p>
          <a:p>
            <a:pPr lvl="1"/>
            <a:r>
              <a:rPr lang="en-US" dirty="0" smtClean="0"/>
              <a:t>For a function to operate on data, data must be passed as </a:t>
            </a:r>
            <a:r>
              <a:rPr lang="en-US" dirty="0" smtClean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 smtClean="0"/>
              <a:t>C++ is an </a:t>
            </a:r>
            <a:r>
              <a:rPr lang="en-US" dirty="0" smtClean="0">
                <a:solidFill>
                  <a:srgbClr val="0000FF"/>
                </a:solidFill>
              </a:rPr>
              <a:t>object-oriented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Objects</a:t>
            </a:r>
            <a:r>
              <a:rPr lang="en-US" dirty="0" smtClean="0"/>
              <a:t> contain attributes (</a:t>
            </a:r>
            <a:r>
              <a:rPr lang="en-US" dirty="0" smtClean="0">
                <a:solidFill>
                  <a:srgbClr val="0000FF"/>
                </a:solidFill>
              </a:rPr>
              <a:t>data members</a:t>
            </a:r>
            <a:r>
              <a:rPr lang="en-US" dirty="0" smtClean="0"/>
              <a:t>) and behaviors (</a:t>
            </a:r>
            <a:r>
              <a:rPr lang="en-US" dirty="0" smtClean="0">
                <a:solidFill>
                  <a:srgbClr val="0000FF"/>
                </a:solidFill>
              </a:rPr>
              <a:t>member functions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Function calls (most of them) associated with specific object </a:t>
            </a:r>
            <a:r>
              <a:rPr lang="en-US" dirty="0" smtClean="0">
                <a:sym typeface="Wingdings"/>
              </a:rPr>
              <a:t> no need to pass object to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CB9F-1D51-C04C-A04D-677542370D6D}" type="datetime1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Why object-oriented programming?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Object orientation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N</a:t>
            </a:r>
            <a:r>
              <a:rPr lang="en-US" dirty="0" smtClean="0"/>
              <a:t>atural </a:t>
            </a:r>
            <a:r>
              <a:rPr lang="en-US" dirty="0" smtClean="0"/>
              <a:t>way of thinking about </a:t>
            </a:r>
            <a:r>
              <a:rPr lang="en-US" dirty="0" smtClean="0"/>
              <a:t>world (&amp; computer programs)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Object-oriented design (OOD)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Models real-world objects in software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Models communication among objects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Encapsulates attributes and operations (behaviors)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Information hiding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Communication through well-defined interfaces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Object-oriented </a:t>
            </a:r>
            <a:r>
              <a:rPr lang="en-US" dirty="0" smtClean="0">
                <a:ea typeface="+mn-ea"/>
              </a:rPr>
              <a:t>programming (OOP)</a:t>
            </a:r>
            <a:endParaRPr lang="en-US" dirty="0" smtClean="0">
              <a:ea typeface="+mn-ea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/>
              <a:t>Programmers create </a:t>
            </a:r>
            <a:r>
              <a:rPr lang="en-US" dirty="0" smtClean="0"/>
              <a:t>user-defined types called </a:t>
            </a:r>
            <a:r>
              <a:rPr lang="en-US" dirty="0" smtClean="0">
                <a:solidFill>
                  <a:srgbClr val="0000FF"/>
                </a:solidFill>
              </a:rPr>
              <a:t>classes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dirty="0" smtClean="0"/>
              <a:t>Contain data members (attributes) and member functions (behaviors</a:t>
            </a:r>
            <a:r>
              <a:rPr lang="en-US" dirty="0" smtClean="0"/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Object: specific instance of a given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5A31443C-01F8-D545-932B-BA4CA7F6AFCC}" type="slidenum">
              <a:rPr lang="en-US">
                <a:latin typeface="Garamond" charset="0"/>
              </a:rPr>
              <a:pPr algn="l"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87A4F-EA4A-8C43-B990-F2CA2EA0298A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05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procedural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C++ is so great, why learn C in the first place?</a:t>
            </a:r>
          </a:p>
          <a:p>
            <a:r>
              <a:rPr lang="en-US" dirty="0" smtClean="0"/>
              <a:t>C best suited for system-level programming</a:t>
            </a:r>
          </a:p>
          <a:p>
            <a:pPr lvl="1"/>
            <a:r>
              <a:rPr lang="en-US" dirty="0" smtClean="0"/>
              <a:t>C language easiest HLL for accessing hardware</a:t>
            </a:r>
          </a:p>
          <a:p>
            <a:pPr lvl="1"/>
            <a:r>
              <a:rPr lang="en-US" dirty="0" smtClean="0"/>
              <a:t>Hardware support for procedural programming</a:t>
            </a:r>
          </a:p>
          <a:p>
            <a:pPr lvl="2"/>
            <a:r>
              <a:rPr lang="en-US" dirty="0" smtClean="0"/>
              <a:t>Call/return instructions</a:t>
            </a:r>
          </a:p>
          <a:p>
            <a:pPr lvl="2"/>
            <a:r>
              <a:rPr lang="en-US" dirty="0" smtClean="0"/>
              <a:t>System stack (or other argument-passing methods)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22FC-256D-F54F-B1B6-1C955720CAC7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vs. C++: simple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simple data types are the same</a:t>
            </a:r>
          </a:p>
          <a:p>
            <a:pPr lvl="1"/>
            <a:r>
              <a:rPr lang="en-US" dirty="0" smtClean="0"/>
              <a:t>From EECE.2160: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char</a:t>
            </a:r>
            <a:endParaRPr lang="en-US" dirty="0" smtClean="0"/>
          </a:p>
          <a:p>
            <a:pPr lvl="1"/>
            <a:r>
              <a:rPr lang="en-US" dirty="0" smtClean="0"/>
              <a:t>Other matching types (rarely used in EECE.2160)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: Non-negative whole numbers</a:t>
            </a:r>
          </a:p>
          <a:p>
            <a:pPr lvl="3"/>
            <a:r>
              <a:rPr lang="en-US" dirty="0" smtClean="0"/>
              <a:t>Basic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signed—can be + or –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 is short for “</a:t>
            </a:r>
            <a:r>
              <a:rPr lang="en-US" dirty="0" smtClean="0">
                <a:latin typeface="Courier New"/>
                <a:cs typeface="Courier New"/>
              </a:rPr>
              <a:t>unsigned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short</a:t>
            </a:r>
            <a:r>
              <a:rPr lang="en-US" dirty="0" smtClean="0"/>
              <a:t>: 16-bit integer</a:t>
            </a:r>
          </a:p>
          <a:p>
            <a:pPr lvl="3"/>
            <a:r>
              <a:rPr lang="en-US" dirty="0" smtClean="0"/>
              <a:t>Saves space vs.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; has smaller range of values</a:t>
            </a:r>
          </a:p>
          <a:p>
            <a:r>
              <a:rPr lang="en-US" dirty="0" smtClean="0"/>
              <a:t>One additional simple type in C++: </a:t>
            </a:r>
            <a:r>
              <a:rPr lang="en-US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bool</a:t>
            </a:r>
            <a:endParaRPr lang="en-US" b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Models </a:t>
            </a:r>
            <a:r>
              <a:rPr lang="en-US" dirty="0" err="1" smtClean="0"/>
              <a:t>boolean</a:t>
            </a:r>
            <a:r>
              <a:rPr lang="en-US" dirty="0" smtClean="0"/>
              <a:t> (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/</a:t>
            </a:r>
            <a:r>
              <a:rPr lang="en-US" dirty="0" smtClean="0">
                <a:latin typeface="Courier New"/>
                <a:cs typeface="Courier New"/>
              </a:rPr>
              <a:t>false</a:t>
            </a:r>
            <a:r>
              <a:rPr lang="en-US" dirty="0" smtClean="0"/>
              <a:t>) data</a:t>
            </a:r>
          </a:p>
          <a:p>
            <a:pPr lvl="2"/>
            <a:r>
              <a:rPr lang="en-US" dirty="0" smtClean="0"/>
              <a:t>Can set variables of type 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/>
              <a:t> equal to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false</a:t>
            </a:r>
          </a:p>
          <a:p>
            <a:pPr lvl="1"/>
            <a:r>
              <a:rPr lang="en-US" dirty="0" smtClean="0"/>
              <a:t>Recall that non-</a:t>
            </a:r>
            <a:r>
              <a:rPr lang="en-US" dirty="0" err="1" smtClean="0"/>
              <a:t>boolean</a:t>
            </a:r>
            <a:r>
              <a:rPr lang="en-US" dirty="0" smtClean="0"/>
              <a:t> data true if nonzero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F744-FFA2-9449-BE28-C6DE8B17C61F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vs. C++: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programming constructs are the same</a:t>
            </a:r>
          </a:p>
          <a:p>
            <a:pPr lvl="1"/>
            <a:r>
              <a:rPr lang="en-US" dirty="0" smtClean="0"/>
              <a:t>Variable declarations</a:t>
            </a:r>
            <a:endParaRPr lang="en-US" dirty="0"/>
          </a:p>
          <a:p>
            <a:pPr lvl="1"/>
            <a:r>
              <a:rPr lang="en-US" dirty="0" smtClean="0"/>
              <a:t>Arithmetic operators (+, -, *, /, %)</a:t>
            </a:r>
          </a:p>
          <a:p>
            <a:pPr lvl="1"/>
            <a:r>
              <a:rPr lang="en-US" dirty="0" smtClean="0"/>
              <a:t>Boolean operators (&amp;&amp;, ||, !)</a:t>
            </a:r>
          </a:p>
          <a:p>
            <a:pPr lvl="1"/>
            <a:r>
              <a:rPr lang="en-US" dirty="0" smtClean="0"/>
              <a:t>Relational operators (&lt;, &gt;, &lt;=, &gt;=, ==, !=)</a:t>
            </a:r>
          </a:p>
          <a:p>
            <a:pPr lvl="1"/>
            <a:r>
              <a:rPr lang="en-US" dirty="0" smtClean="0"/>
              <a:t>Bitwise operators (&amp;, |, ^, &gt;&gt;, &lt;&lt;)</a:t>
            </a:r>
          </a:p>
          <a:p>
            <a:pPr lvl="1"/>
            <a:r>
              <a:rPr lang="en-US" dirty="0" smtClean="0"/>
              <a:t>Control structures (if/else, switch)</a:t>
            </a:r>
          </a:p>
          <a:p>
            <a:pPr lvl="1"/>
            <a:r>
              <a:rPr lang="en-US" dirty="0" smtClean="0"/>
              <a:t>Loops (while, do-while, for)</a:t>
            </a:r>
          </a:p>
          <a:p>
            <a:pPr lvl="1"/>
            <a:r>
              <a:rPr lang="en-US" dirty="0" smtClean="0"/>
              <a:t>Non-member functions</a:t>
            </a:r>
          </a:p>
          <a:p>
            <a:pPr lvl="1"/>
            <a:r>
              <a:rPr lang="en-US" dirty="0"/>
              <a:t>Arrays and pointers</a:t>
            </a:r>
          </a:p>
          <a:p>
            <a:pPr lvl="1"/>
            <a:r>
              <a:rPr lang="en-US" dirty="0"/>
              <a:t>Structures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5EA0-13F8-644D-B233-26E75C909F4A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vs. C++: major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Input/output</a:t>
            </a:r>
          </a:p>
          <a:p>
            <a:pPr lvl="1"/>
            <a:r>
              <a:rPr lang="en-US" dirty="0" smtClean="0"/>
              <a:t>Use redirection operators, not functions</a:t>
            </a:r>
          </a:p>
          <a:p>
            <a:pPr lvl="1"/>
            <a:r>
              <a:rPr lang="en-US" dirty="0" smtClean="0"/>
              <a:t>Formatting done through use of manipulators</a:t>
            </a:r>
          </a:p>
          <a:p>
            <a:r>
              <a:rPr lang="en-US" dirty="0" smtClean="0"/>
              <a:t>Object-oriented programming</a:t>
            </a:r>
          </a:p>
          <a:p>
            <a:pPr lvl="1"/>
            <a:r>
              <a:rPr lang="en-US" dirty="0" smtClean="0"/>
              <a:t>Use of objects means different ways of organizing and interacting with data</a:t>
            </a:r>
            <a:endParaRPr lang="en-US" dirty="0"/>
          </a:p>
          <a:p>
            <a:pPr lvl="1"/>
            <a:r>
              <a:rPr lang="en-US" dirty="0" smtClean="0"/>
              <a:t>Most function calls operate on single object that isn’t passed to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5EA0-13F8-644D-B233-26E75C909F4A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</a:t>
            </a:r>
            <a:r>
              <a:rPr lang="en-US" dirty="0" smtClean="0"/>
              <a:t>time: more on going from C to C++</a:t>
            </a:r>
          </a:p>
          <a:p>
            <a:pPr lvl="1"/>
            <a:r>
              <a:rPr lang="en-US" dirty="0" smtClean="0"/>
              <a:t>Input and output in C++</a:t>
            </a:r>
          </a:p>
          <a:p>
            <a:pPr lvl="1"/>
            <a:r>
              <a:rPr lang="en-US" dirty="0" smtClean="0"/>
              <a:t>Structures in C++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date TBD (within 2 weeks or so)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</a:t>
            </a:r>
            <a:r>
              <a:rPr lang="en-US" sz="2000" dirty="0" err="1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E-mail Dr. Geiger for access to shared </a:t>
            </a:r>
            <a:r>
              <a:rPr lang="en-US" sz="2000" dirty="0" err="1">
                <a:latin typeface="Arial" charset="0"/>
              </a:rPr>
              <a:t>Dropbox</a:t>
            </a:r>
            <a:r>
              <a:rPr lang="en-US" sz="2000" dirty="0">
                <a:latin typeface="Arial" charset="0"/>
              </a:rPr>
              <a:t> folder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A6343F6-8DE9-B147-BAD2-C842C8B6FCD1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</a:t>
            </a:r>
            <a:r>
              <a:rPr lang="en-US" sz="2400" dirty="0" smtClean="0">
                <a:latin typeface="Arial" charset="0"/>
              </a:rPr>
              <a:t>due date TBD (within 2 weeks or so)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All programs to be submitted via </a:t>
            </a:r>
            <a:r>
              <a:rPr lang="en-US" sz="2000" dirty="0" err="1" smtClean="0">
                <a:latin typeface="Arial" charset="0"/>
              </a:rPr>
              <a:t>Dropbox</a:t>
            </a:r>
            <a:endParaRPr lang="en-US" sz="20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E-</a:t>
            </a:r>
            <a:r>
              <a:rPr lang="en-US" sz="2000" dirty="0" smtClean="0">
                <a:latin typeface="Arial" charset="0"/>
              </a:rPr>
              <a:t>mail Dr. Geiger for </a:t>
            </a:r>
            <a:r>
              <a:rPr lang="en-US" sz="2000" dirty="0" smtClean="0">
                <a:latin typeface="Arial" charset="0"/>
              </a:rPr>
              <a:t>access to shared </a:t>
            </a:r>
            <a:r>
              <a:rPr lang="en-US" sz="2000" dirty="0" err="1" smtClean="0">
                <a:latin typeface="Arial" charset="0"/>
              </a:rPr>
              <a:t>Dropbox</a:t>
            </a:r>
            <a:r>
              <a:rPr lang="en-US" sz="2000" dirty="0" smtClean="0">
                <a:latin typeface="Arial" charset="0"/>
              </a:rPr>
              <a:t> folder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Going from C to C++</a:t>
            </a:r>
            <a:endParaRPr lang="en-US" sz="24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Introductory look at basic differences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6D2A87-9026-924E-838F-36542B9BD83B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Data Structures: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6A3C9F-509D-2D4F-A832-91315579106C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 smtClean="0">
                <a:latin typeface="Garamond" charset="0"/>
              </a:rPr>
              <a:t>time, instructor info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 smtClean="0">
                <a:latin typeface="Arial" charset="0"/>
              </a:rPr>
              <a:t>MWF 1-1:</a:t>
            </a:r>
            <a:r>
              <a:rPr lang="en-US" dirty="0" smtClean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412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 smtClean="0">
                <a:latin typeface="Arial" charset="0"/>
              </a:rPr>
              <a:t>: Dr</a:t>
            </a:r>
            <a:r>
              <a:rPr lang="en-US" dirty="0">
                <a:latin typeface="Arial" charset="0"/>
              </a:rPr>
              <a:t>. Michael 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118A Perry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9:30-11, W 9:30-11,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also be in office MW 11-11:45, F 9:30-11:45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Available by appointment other days/times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5A138-6E3E-654A-9E67-AED0B7CDFD40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ea typeface="+mn-ea"/>
              </a:rPr>
              <a:t>Textbook:</a:t>
            </a:r>
            <a:r>
              <a:rPr lang="en-US" dirty="0" smtClean="0">
                <a:ea typeface="+mn-ea"/>
              </a:rPr>
              <a:t>  </a:t>
            </a:r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Hall.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ea typeface="+mn-ea"/>
                <a:cs typeface="+mn-cs"/>
              </a:rPr>
              <a:t>ISBN</a:t>
            </a:r>
            <a:r>
              <a:rPr lang="en-US" dirty="0" smtClean="0">
                <a:ea typeface="+mn-ea"/>
                <a:cs typeface="+mn-cs"/>
              </a:rPr>
              <a:t>: </a:t>
            </a:r>
            <a:r>
              <a:rPr lang="en-US" dirty="0"/>
              <a:t>0-13-140909-3</a:t>
            </a:r>
            <a:r>
              <a:rPr lang="en-US" dirty="0"/>
              <a:t> </a:t>
            </a: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Course tools:</a:t>
            </a:r>
            <a:r>
              <a:rPr lang="en-US" b="1" dirty="0" smtClean="0">
                <a:solidFill>
                  <a:srgbClr val="0000FF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Need IDE that compiles/runs   C++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Recommended </a:t>
            </a:r>
            <a:r>
              <a:rPr lang="en-US" dirty="0" smtClean="0"/>
              <a:t>IDEs (all free; links on web)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Windows: Microsoft Visual Studio Express (MS website)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Mac: </a:t>
            </a:r>
            <a:r>
              <a:rPr lang="en-US" dirty="0" err="1" smtClean="0"/>
              <a:t>Xcode</a:t>
            </a:r>
            <a:r>
              <a:rPr lang="en-US" dirty="0" smtClean="0"/>
              <a:t> (Mac App Store)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Linux: </a:t>
            </a:r>
            <a:r>
              <a:rPr lang="en-US" dirty="0" err="1" smtClean="0"/>
              <a:t>gcc</a:t>
            </a:r>
            <a:r>
              <a:rPr lang="en-US" dirty="0" smtClean="0"/>
              <a:t>/</a:t>
            </a:r>
            <a:r>
              <a:rPr lang="en-US" dirty="0" err="1" smtClean="0"/>
              <a:t>gdb</a:t>
            </a:r>
            <a:r>
              <a:rPr lang="en-US" dirty="0" smtClean="0"/>
              <a:t> (text-based; can run through terminal on Mac as well)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eece3220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/sp17/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eece3220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/sp17/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DE18F0-240C-1C46-87E1-E049493BB221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D36D19B-0C0D-444F-ADFC-D473EB7D1B15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via shared </a:t>
            </a:r>
            <a:r>
              <a:rPr lang="en-US" sz="2800" dirty="0" err="1" smtClean="0">
                <a:latin typeface="Arial" charset="0"/>
              </a:rPr>
              <a:t>Dropbox</a:t>
            </a:r>
            <a:r>
              <a:rPr lang="en-US" sz="2800" dirty="0" smtClean="0">
                <a:latin typeface="Arial" charset="0"/>
              </a:rPr>
              <a:t> folder</a:t>
            </a:r>
            <a:endParaRPr lang="en-US" sz="2800" dirty="0"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Will not get confirmation unless you explicitly </a:t>
            </a:r>
            <a:r>
              <a:rPr lang="en-US" sz="2400" dirty="0" smtClean="0">
                <a:latin typeface="Arial" charset="0"/>
              </a:rPr>
              <a:t>ask</a:t>
            </a:r>
          </a:p>
          <a:p>
            <a:pPr lvl="1"/>
            <a:r>
              <a:rPr lang="en-US" sz="2400" dirty="0" smtClean="0">
                <a:latin typeface="Arial" charset="0"/>
              </a:rPr>
              <a:t>Must e-mail Dr. Geiger if submitting late</a:t>
            </a: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Assignments that are 8+ days late receive 0</a:t>
            </a:r>
          </a:p>
          <a:p>
            <a:r>
              <a:rPr lang="en-US" sz="2800" dirty="0" smtClean="0">
                <a:latin typeface="Arial" charset="0"/>
              </a:rPr>
              <a:t>Grading policies document (similar to EECE.2160) to be posted soon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F348E-5203-DD4D-97AF-94387AEF266C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assignments: regrades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</a:rPr>
              <a:t>You are allowed one penalty-free resubmission per assignment</a:t>
            </a:r>
          </a:p>
          <a:p>
            <a:r>
              <a:rPr lang="en-US" sz="2800">
                <a:latin typeface="Arial" charset="0"/>
              </a:rPr>
              <a:t>Each regrade after the first: 1 day late penalty</a:t>
            </a:r>
          </a:p>
          <a:p>
            <a:r>
              <a:rPr lang="en-US" sz="2800">
                <a:latin typeface="Arial" charset="0"/>
              </a:rPr>
              <a:t>Must resubmit by regrade deadline, or late penalties will apply</a:t>
            </a:r>
          </a:p>
          <a:p>
            <a:r>
              <a:rPr lang="en-US" sz="2800">
                <a:latin typeface="Arial" charset="0"/>
              </a:rPr>
              <a:t>Late penalty still applies if original submission late</a:t>
            </a:r>
          </a:p>
          <a:p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Original submission</a:t>
            </a:r>
            <a:r>
              <a:rPr lang="ja-JP" altLang="en-US" sz="2800" b="1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sz="2800" b="1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Arial" charset="0"/>
                <a:sym typeface="Wingdings" charset="0"/>
              </a:rPr>
              <a:t> first file submitted containing significant amount of relevant code</a:t>
            </a:r>
            <a:endParaRPr lang="en-US" sz="2800" b="1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b="1">
                <a:solidFill>
                  <a:srgbClr val="FF0000"/>
                </a:solidFill>
                <a:latin typeface="Arial" charset="0"/>
              </a:rPr>
              <a:t>In other words, don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turn in a virtually empty file just to avoid late penalties—it won</a:t>
            </a:r>
            <a:r>
              <a:rPr lang="ja-JP" altLang="en-US" sz="2400" b="1">
                <a:solidFill>
                  <a:srgbClr val="FF0000"/>
                </a:solidFill>
                <a:latin typeface="Arial" charset="0"/>
              </a:rPr>
              <a:t>’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t count</a:t>
            </a:r>
          </a:p>
          <a:p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673015-3A1A-944F-9279-51488DEE45FF}" type="datetime1">
              <a:rPr lang="en-US" smtClean="0">
                <a:latin typeface="Garamond" charset="0"/>
              </a:rPr>
              <a:t>1/17/17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A205D4-1A47-9F4B-B673-C7539C6512AF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6CE3-26D6-C64A-A72E-FF4C2D4D75FC}" type="datetime1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7256</TotalTime>
  <Words>1528</Words>
  <Application>Microsoft Macintosh PowerPoint</Application>
  <PresentationFormat>On-screen Show (4:3)</PresentationFormat>
  <Paragraphs>235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EECE.3220 Data Structures</vt:lpstr>
      <vt:lpstr>Lecture outline</vt:lpstr>
      <vt:lpstr>Course meeting time, instructor info</vt:lpstr>
      <vt:lpstr>Course materials</vt:lpstr>
      <vt:lpstr>Additional course materials</vt:lpstr>
      <vt:lpstr>Academic honesty</vt:lpstr>
      <vt:lpstr>Programming assignments</vt:lpstr>
      <vt:lpstr>Programming assignments: regrades</vt:lpstr>
      <vt:lpstr>Course “rules”</vt:lpstr>
      <vt:lpstr>Grading and exam dates</vt:lpstr>
      <vt:lpstr>Tentative outline: what you should learn</vt:lpstr>
      <vt:lpstr>What you’ll really learn … ?</vt:lpstr>
      <vt:lpstr>C vs. C++: the basics</vt:lpstr>
      <vt:lpstr>Why object-oriented programming?</vt:lpstr>
      <vt:lpstr>Why procedural programming?</vt:lpstr>
      <vt:lpstr>C vs. C++: simple data types</vt:lpstr>
      <vt:lpstr>C vs. C++: similarities</vt:lpstr>
      <vt:lpstr>C vs. C++: major differences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1745</cp:revision>
  <dcterms:created xsi:type="dcterms:W3CDTF">2006-04-03T05:03:01Z</dcterms:created>
  <dcterms:modified xsi:type="dcterms:W3CDTF">2017-01-18T00:44:41Z</dcterms:modified>
</cp:coreProperties>
</file>