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21" r:id="rId4"/>
    <p:sldId id="424" r:id="rId5"/>
    <p:sldId id="426" r:id="rId6"/>
    <p:sldId id="429" r:id="rId7"/>
    <p:sldId id="430" r:id="rId8"/>
    <p:sldId id="428" r:id="rId9"/>
    <p:sldId id="431" r:id="rId10"/>
    <p:sldId id="385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752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0AE9B-1B74-8A41-ABD5-3F0561A27CF6}" type="datetime1">
              <a:rPr lang="en-US" smtClean="0"/>
              <a:t>3/9/17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404F7-2736-CD46-BF68-87AD78B794BB}" type="datetime1">
              <a:rPr lang="en-US" smtClean="0"/>
              <a:t>3/9/17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20BE6-423F-3942-96E0-09662CF46445}" type="datetime1">
              <a:rPr lang="en-US" smtClean="0"/>
              <a:t>3/9/17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85030-A576-8C4C-8D68-5A7C9324509A}" type="datetime1">
              <a:rPr lang="en-US" smtClean="0"/>
              <a:t>3/9/17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B5310-7D55-6446-860E-ECD5481B1A95}" type="datetime1">
              <a:rPr lang="en-US" smtClean="0"/>
              <a:t>3/9/17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404C8-D108-8045-BDA2-3A1F9DBA4202}" type="datetime1">
              <a:rPr lang="en-US" smtClean="0"/>
              <a:t>3/9/17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002EF-B2AE-874D-9C77-E514872CEB8D}" type="datetime1">
              <a:rPr lang="en-US" smtClean="0"/>
              <a:t>3/9/17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260C9-AE66-5C42-9745-C1387428B235}" type="datetime1">
              <a:rPr lang="en-US" smtClean="0"/>
              <a:t>3/9/17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4B1ED-887A-A444-9D58-E7DDB72D6C46}" type="datetime1">
              <a:rPr lang="en-US" smtClean="0"/>
              <a:t>3/9/17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CF0D9-818A-374C-82B0-0CDD3DB67F7D}" type="datetime1">
              <a:rPr lang="en-US" smtClean="0"/>
              <a:t>3/9/17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9EFED-8DB1-1E47-AA0D-2747ABFD3A82}" type="datetime1">
              <a:rPr lang="en-US" smtClean="0"/>
              <a:t>3/9/17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B791A-ED0A-D64D-8308-9739E0EBDB61}" type="datetime1">
              <a:rPr lang="en-US" smtClean="0"/>
              <a:t>3/9/17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278F8-6A9B-DD49-9145-C3CACA6891BC}" type="datetime1">
              <a:rPr lang="en-US" smtClean="0"/>
              <a:t>3/9/17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DBE1DEA-0104-DB42-8C9A-86D82953273C}" type="datetime1">
              <a:rPr lang="en-US" smtClean="0"/>
              <a:t>3/9/17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Spring break!!!</a:t>
            </a:r>
          </a:p>
          <a:p>
            <a:pPr lvl="1"/>
            <a:r>
              <a:rPr lang="en-US" dirty="0" smtClean="0"/>
              <a:t>Monday, 3/20: Stacks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4 to be </a:t>
            </a:r>
            <a:r>
              <a:rPr lang="en-US" dirty="0" smtClean="0"/>
              <a:t>posted during/after break; </a:t>
            </a:r>
            <a:r>
              <a:rPr lang="en-US" dirty="0" smtClean="0"/>
              <a:t>due date </a:t>
            </a:r>
            <a:r>
              <a:rPr lang="en-US" dirty="0" smtClean="0"/>
              <a:t>TBD (likely Monday, 3/27)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0A8320D-A472-E149-A79E-E329C0D5ADAF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/>
              <a:t>Program 4 to be posted during/after break; due date TBD (likely Monday, 3/27)</a:t>
            </a:r>
          </a:p>
          <a:p>
            <a:r>
              <a:rPr lang="en-US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Continue with linked lists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nser</a:t>
            </a:r>
            <a:r>
              <a:rPr lang="en-US" dirty="0" smtClean="0"/>
              <a:t>t/delete</a:t>
            </a:r>
          </a:p>
          <a:p>
            <a:pPr lvl="2"/>
            <a:r>
              <a:rPr lang="en-US" dirty="0" smtClean="0"/>
              <a:t>Copy constructor and assignment operator</a:t>
            </a:r>
          </a:p>
          <a:p>
            <a:pPr lvl="2"/>
            <a:r>
              <a:rPr lang="en-US" dirty="0" smtClean="0"/>
              <a:t>Destructor</a:t>
            </a:r>
            <a:endParaRPr lang="en-US" dirty="0" smtClean="0"/>
          </a:p>
          <a:p>
            <a:pPr lvl="1"/>
            <a:r>
              <a:rPr lang="en-US" dirty="0" smtClean="0"/>
              <a:t>Linked list variations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6295E2-FA2C-7B44-A7F4-519B1962C1FC}" type="datetime1">
              <a:rPr lang="en-US" smtClean="0">
                <a:latin typeface="+mj-lt"/>
              </a:rPr>
              <a:t>3/9/17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Pointer-based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Need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455BEF-A7E3-404A-812E-65FF3104C15E}" type="datetime1">
              <a:rPr lang="en-US" sz="1200" smtClean="0">
                <a:latin typeface="Garamond" charset="0"/>
              </a:rPr>
              <a:t>3/9/17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5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list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Allocate new node (in picture, using </a:t>
            </a:r>
            <a:r>
              <a:rPr lang="en-US" dirty="0" err="1" smtClean="0">
                <a:latin typeface="Courier New"/>
                <a:cs typeface="Courier New"/>
              </a:rPr>
              <a:t>newptr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appropriate spot for new node</a:t>
            </a:r>
          </a:p>
          <a:p>
            <a:pPr lvl="1"/>
            <a:r>
              <a:rPr lang="en-US" dirty="0" smtClean="0"/>
              <a:t>If list in order, keep going until you find node after new one (first value that’s larger)</a:t>
            </a:r>
          </a:p>
          <a:p>
            <a:pPr lvl="1"/>
            <a:r>
              <a:rPr lang="en-US" dirty="0" smtClean="0"/>
              <a:t>Otherwise, easiest just to add new node to beginning</a:t>
            </a:r>
          </a:p>
          <a:p>
            <a:r>
              <a:rPr lang="en-US" dirty="0" smtClean="0"/>
              <a:t>Node before new node (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/>
              <a:t>) points to new node</a:t>
            </a:r>
          </a:p>
          <a:p>
            <a:r>
              <a:rPr lang="en-US" dirty="0" smtClean="0"/>
              <a:t>New node points to node after it</a:t>
            </a:r>
          </a:p>
          <a:p>
            <a:r>
              <a:rPr lang="en-US" dirty="0" smtClean="0"/>
              <a:t>Adding new node at beginning (in ordered list) special case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>
                <a:latin typeface="Courier New"/>
                <a:cs typeface="Courier New"/>
              </a:rPr>
              <a:t>-&gt;next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D81C-236E-774A-A341-2698727B37C1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2212"/>
            <a:ext cx="4991100" cy="1143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09899" y="2255837"/>
            <a:ext cx="2041524" cy="563563"/>
            <a:chOff x="3279" y="1484"/>
            <a:chExt cx="1286" cy="355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298" y="1484"/>
              <a:ext cx="267" cy="35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4293" y="1667"/>
              <a:ext cx="2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82" y="1489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latin typeface="Times" charset="0"/>
                </a:rPr>
                <a:t>20</a:t>
              </a:r>
              <a:endParaRPr lang="en-US" sz="2000">
                <a:latin typeface="Times New Roman MT Extra Bold" charset="0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3279" y="1578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latin typeface="Courier" charset="0"/>
                </a:rPr>
                <a:t>newptr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919" y="1657"/>
              <a:ext cx="31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884" y="1593"/>
              <a:ext cx="89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933700" y="1027112"/>
            <a:ext cx="1398588" cy="469900"/>
            <a:chOff x="1458" y="1094"/>
            <a:chExt cx="881" cy="296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58" y="1094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2117" y="1119"/>
              <a:ext cx="128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2220" y="1261"/>
              <a:ext cx="119" cy="129"/>
            </a:xfrm>
            <a:custGeom>
              <a:avLst/>
              <a:gdLst>
                <a:gd name="T0" fmla="*/ 9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9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cubicBezTo>
                    <a:pt x="5" y="0"/>
                    <a:pt x="2" y="3"/>
                    <a:pt x="0" y="6"/>
                  </a:cubicBezTo>
                  <a:lnTo>
                    <a:pt x="12" y="13"/>
                  </a:lnTo>
                  <a:lnTo>
                    <a:pt x="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2181" y="1163"/>
              <a:ext cx="128" cy="1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47"/>
          <p:cNvSpPr>
            <a:spLocks/>
          </p:cNvSpPr>
          <p:nvPr/>
        </p:nvSpPr>
        <p:spPr bwMode="auto">
          <a:xfrm>
            <a:off x="4759325" y="1822450"/>
            <a:ext cx="723900" cy="906462"/>
          </a:xfrm>
          <a:custGeom>
            <a:avLst/>
            <a:gdLst>
              <a:gd name="T0" fmla="*/ 35 w 456"/>
              <a:gd name="T1" fmla="*/ 517 h 571"/>
              <a:gd name="T2" fmla="*/ 301 w 456"/>
              <a:gd name="T3" fmla="*/ 561 h 571"/>
              <a:gd name="T4" fmla="*/ 434 w 456"/>
              <a:gd name="T5" fmla="*/ 458 h 571"/>
              <a:gd name="T6" fmla="*/ 434 w 456"/>
              <a:gd name="T7" fmla="*/ 310 h 571"/>
              <a:gd name="T8" fmla="*/ 345 w 456"/>
              <a:gd name="T9" fmla="*/ 221 h 571"/>
              <a:gd name="T10" fmla="*/ 153 w 456"/>
              <a:gd name="T11" fmla="*/ 162 h 571"/>
              <a:gd name="T12" fmla="*/ 20 w 456"/>
              <a:gd name="T13" fmla="*/ 133 h 571"/>
              <a:gd name="T14" fmla="*/ 35 w 456"/>
              <a:gd name="T15" fmla="*/ 44 h 571"/>
              <a:gd name="T16" fmla="*/ 139 w 456"/>
              <a:gd name="T1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571">
                <a:moveTo>
                  <a:pt x="35" y="517"/>
                </a:moveTo>
                <a:cubicBezTo>
                  <a:pt x="135" y="544"/>
                  <a:pt x="235" y="571"/>
                  <a:pt x="301" y="561"/>
                </a:cubicBezTo>
                <a:cubicBezTo>
                  <a:pt x="367" y="551"/>
                  <a:pt x="412" y="500"/>
                  <a:pt x="434" y="458"/>
                </a:cubicBezTo>
                <a:cubicBezTo>
                  <a:pt x="456" y="416"/>
                  <a:pt x="449" y="349"/>
                  <a:pt x="434" y="310"/>
                </a:cubicBezTo>
                <a:cubicBezTo>
                  <a:pt x="419" y="271"/>
                  <a:pt x="392" y="246"/>
                  <a:pt x="345" y="221"/>
                </a:cubicBezTo>
                <a:cubicBezTo>
                  <a:pt x="298" y="196"/>
                  <a:pt x="207" y="177"/>
                  <a:pt x="153" y="162"/>
                </a:cubicBezTo>
                <a:cubicBezTo>
                  <a:pt x="99" y="147"/>
                  <a:pt x="40" y="153"/>
                  <a:pt x="20" y="133"/>
                </a:cubicBezTo>
                <a:cubicBezTo>
                  <a:pt x="0" y="113"/>
                  <a:pt x="15" y="66"/>
                  <a:pt x="35" y="44"/>
                </a:cubicBezTo>
                <a:cubicBezTo>
                  <a:pt x="55" y="22"/>
                  <a:pt x="97" y="11"/>
                  <a:pt x="13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4440238" y="1985962"/>
            <a:ext cx="280987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Linked list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/>
          </a:bodyPr>
          <a:lstStyle/>
          <a:p>
            <a:r>
              <a:rPr lang="en-US" dirty="0" smtClean="0"/>
              <a:t>Modify predecessor to point past node being deleted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Can then delete node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Arial"/>
                <a:cs typeface="Arial"/>
              </a:rPr>
              <a:t> points to</a:t>
            </a:r>
          </a:p>
          <a:p>
            <a:r>
              <a:rPr lang="en-US" dirty="0" smtClean="0">
                <a:latin typeface="Arial"/>
                <a:cs typeface="Arial"/>
              </a:rPr>
              <a:t>Again, deleting first node special case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No direct predecessor—change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>
                <a:latin typeface="Arial"/>
                <a:cs typeface="Arial"/>
              </a:rPr>
              <a:t>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0BDC-3A3D-B548-BC8B-5C31330F5C2F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9 w 12"/>
              <a:gd name="T1" fmla="*/ 0 h 13"/>
              <a:gd name="T2" fmla="*/ 0 w 12"/>
              <a:gd name="T3" fmla="*/ 6 h 13"/>
              <a:gd name="T4" fmla="*/ 12 w 12"/>
              <a:gd name="T5" fmla="*/ 13 h 13"/>
              <a:gd name="T6" fmla="*/ 9 w 12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128 h 395"/>
              <a:gd name="T2" fmla="*/ 192 w 922"/>
              <a:gd name="T3" fmla="*/ 307 h 395"/>
              <a:gd name="T4" fmla="*/ 423 w 922"/>
              <a:gd name="T5" fmla="*/ 384 h 395"/>
              <a:gd name="T6" fmla="*/ 615 w 922"/>
              <a:gd name="T7" fmla="*/ 371 h 395"/>
              <a:gd name="T8" fmla="*/ 730 w 922"/>
              <a:gd name="T9" fmla="*/ 346 h 395"/>
              <a:gd name="T10" fmla="*/ 807 w 922"/>
              <a:gd name="T11" fmla="*/ 230 h 395"/>
              <a:gd name="T12" fmla="*/ 845 w 922"/>
              <a:gd name="T13" fmla="*/ 102 h 395"/>
              <a:gd name="T14" fmla="*/ 922 w 922"/>
              <a:gd name="T15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Linked list functions (</a:t>
            </a:r>
            <a:r>
              <a:rPr lang="en-US" dirty="0" err="1" smtClean="0"/>
              <a:t>LList.cpp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 smtClean="0">
                <a:latin typeface="Courier New"/>
                <a:cs typeface="Courier New"/>
              </a:rPr>
              <a:t>// Default constructor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() : first(NULL)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>
                <a:latin typeface="Courier New"/>
                <a:cs typeface="Courier New"/>
              </a:rPr>
              <a:t>{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>
                <a:latin typeface="Courier New"/>
                <a:cs typeface="Courier New"/>
              </a:rPr>
              <a:t>// Returns true if list is empty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>
                <a:latin typeface="Courier New"/>
                <a:cs typeface="Courier New"/>
              </a:rPr>
              <a:t>	return (first == NULL);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87338" algn="l"/>
                <a:tab pos="693738" algn="l"/>
                <a:tab pos="1033463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4C8-D108-8045-BDA2-3A1F9DBA4202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Linked list functions (</a:t>
            </a:r>
            <a:r>
              <a:rPr lang="en-US" dirty="0" err="1"/>
              <a:t>LList.cpp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// Print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 contents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::display(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 {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Node *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first;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// Check for empty list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ro-RO" dirty="0">
                <a:latin typeface="Courier New"/>
                <a:cs typeface="Courier New"/>
              </a:rPr>
              <a:t>	if (ptr == NULL)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ro-RO" dirty="0">
                <a:latin typeface="Courier New"/>
                <a:cs typeface="Courier New"/>
              </a:rPr>
              <a:t>		out &lt;&lt; "Empty list";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ro-RO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ro-RO" dirty="0">
                <a:latin typeface="Courier New"/>
                <a:cs typeface="Courier New"/>
              </a:rPr>
              <a:t>	// Traverse all nodes and print contents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ro-RO" dirty="0">
                <a:latin typeface="Courier New"/>
                <a:cs typeface="Courier New"/>
              </a:rPr>
              <a:t>	while (ptr != NULL) {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	out &lt;&lt;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 &lt;&lt; " ";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-&gt;next;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	out &lt;&lt; "\n";</a:t>
            </a:r>
          </a:p>
          <a:p>
            <a:pPr marL="0" indent="0">
              <a:buNone/>
              <a:tabLst>
                <a:tab pos="338138" algn="l"/>
                <a:tab pos="693738" algn="l"/>
                <a:tab pos="11509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4C8-D108-8045-BDA2-3A1F9DBA4202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with the following functions</a:t>
            </a:r>
            <a:endParaRPr lang="en-US" dirty="0" smtClean="0"/>
          </a:p>
          <a:p>
            <a:r>
              <a:rPr lang="en-US" dirty="0" smtClean="0"/>
              <a:t>Will write </a:t>
            </a:r>
            <a:r>
              <a:rPr lang="en-US" dirty="0" err="1" smtClean="0"/>
              <a:t>solns</a:t>
            </a:r>
            <a:r>
              <a:rPr lang="en-US" dirty="0" smtClean="0"/>
              <a:t> in </a:t>
            </a:r>
            <a:r>
              <a:rPr lang="en-US" dirty="0" err="1" smtClean="0"/>
              <a:t>Xcode</a:t>
            </a:r>
            <a:r>
              <a:rPr lang="en-US" dirty="0"/>
              <a:t> </a:t>
            </a:r>
            <a:r>
              <a:rPr lang="en-US" dirty="0" smtClean="0"/>
              <a:t>&amp; post after class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 &amp;</a:t>
            </a:r>
            <a:r>
              <a:rPr lang="en-US" sz="1800" dirty="0" err="1">
                <a:latin typeface="Courier New"/>
                <a:cs typeface="Courier New"/>
              </a:rPr>
              <a:t>orig</a:t>
            </a:r>
            <a:r>
              <a:rPr lang="en-US" sz="1800" dirty="0">
                <a:latin typeface="Courier New"/>
                <a:cs typeface="Courier New"/>
              </a:rPr>
              <a:t>);	</a:t>
            </a:r>
            <a:r>
              <a:rPr lang="en-US" sz="1800" dirty="0" smtClean="0">
                <a:latin typeface="Courier New"/>
                <a:cs typeface="Courier New"/>
              </a:rPr>
              <a:t>	/</a:t>
            </a:r>
            <a:r>
              <a:rPr lang="en-US" sz="1800" dirty="0">
                <a:latin typeface="Courier New"/>
                <a:cs typeface="Courier New"/>
              </a:rPr>
              <a:t>/ Copy constructor</a:t>
            </a:r>
          </a:p>
          <a:p>
            <a:pPr marL="0" indent="0">
              <a:buNone/>
            </a:pPr>
            <a:r>
              <a:rPr lang="es-ES_tradnl" sz="1800" dirty="0" smtClean="0">
                <a:latin typeface="Courier New"/>
                <a:cs typeface="Courier New"/>
              </a:rPr>
              <a:t>~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();			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Destructor</a:t>
            </a: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LList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&amp; </a:t>
            </a:r>
            <a:r>
              <a:rPr lang="es-ES_tradnl" sz="1800" dirty="0" err="1">
                <a:latin typeface="Courier New"/>
                <a:cs typeface="Courier New"/>
              </a:rPr>
              <a:t>operator</a:t>
            </a:r>
            <a:r>
              <a:rPr lang="es-ES_tradnl" sz="1800" dirty="0">
                <a:latin typeface="Courier New"/>
                <a:cs typeface="Courier New"/>
              </a:rPr>
              <a:t>=(</a:t>
            </a:r>
            <a:r>
              <a:rPr lang="es-ES_tradnl" sz="1800" dirty="0" err="1">
                <a:latin typeface="Courier New"/>
                <a:cs typeface="Courier New"/>
              </a:rPr>
              <a:t>const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rhs</a:t>
            </a:r>
            <a:r>
              <a:rPr lang="es-ES_tradnl" sz="1800" dirty="0"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latin typeface="Courier New"/>
                <a:cs typeface="Courier New"/>
              </a:rPr>
              <a:t>;	// </a:t>
            </a:r>
            <a:r>
              <a:rPr lang="es-ES_tradnl" sz="1800" dirty="0" err="1" smtClean="0">
                <a:latin typeface="Courier New"/>
                <a:cs typeface="Courier New"/>
              </a:rPr>
              <a:t>Assignment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insert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Add</a:t>
            </a:r>
            <a:r>
              <a:rPr lang="es-ES_tradnl" sz="1800" dirty="0">
                <a:latin typeface="Courier New"/>
                <a:cs typeface="Courier New"/>
              </a:rPr>
              <a:t> new </a:t>
            </a:r>
            <a:r>
              <a:rPr lang="es-ES_tradnl" sz="1800" dirty="0" err="1">
                <a:latin typeface="Courier New"/>
                <a:cs typeface="Courier New"/>
              </a:rPr>
              <a:t>value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to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node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latin typeface="Courier New"/>
                <a:cs typeface="Courier New"/>
              </a:rPr>
              <a:t>with</a:t>
            </a:r>
            <a:r>
              <a:rPr lang="es-ES_tradnl" sz="1800" dirty="0" smtClean="0">
                <a:latin typeface="Courier New"/>
                <a:cs typeface="Courier New"/>
              </a:rPr>
              <a:t> v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8E19-A96C-4647-9F44-23E15A9C7345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variations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with empty head node</a:t>
            </a:r>
          </a:p>
          <a:p>
            <a:pPr lvl="1"/>
            <a:r>
              <a:rPr lang="en-US" dirty="0" smtClean="0"/>
              <a:t>Removes special cases from insert/delete</a:t>
            </a:r>
          </a:p>
          <a:p>
            <a:r>
              <a:rPr lang="en-US" dirty="0" smtClean="0"/>
              <a:t>Circular linked list</a:t>
            </a:r>
          </a:p>
          <a:p>
            <a:pPr lvl="1"/>
            <a:r>
              <a:rPr lang="en-US" dirty="0" smtClean="0"/>
              <a:t>Last node points to first node</a:t>
            </a:r>
          </a:p>
          <a:p>
            <a:pPr lvl="1"/>
            <a:r>
              <a:rPr lang="en-US" dirty="0" smtClean="0"/>
              <a:t>Useful in algorithms where you want to return to beginning of list after visiting last element</a:t>
            </a:r>
          </a:p>
          <a:p>
            <a:r>
              <a:rPr lang="en-US" dirty="0" smtClean="0"/>
              <a:t>Doubly linked list (EECE.2160 </a:t>
            </a:r>
            <a:r>
              <a:rPr lang="en-US" dirty="0" err="1" smtClean="0"/>
              <a:t>Prog</a:t>
            </a:r>
            <a:r>
              <a:rPr lang="en-US" dirty="0" smtClean="0"/>
              <a:t>. 9)</a:t>
            </a:r>
          </a:p>
          <a:p>
            <a:pPr lvl="1"/>
            <a:r>
              <a:rPr lang="en-US" dirty="0" smtClean="0"/>
              <a:t>Each node holds 2 points—</a:t>
            </a:r>
            <a:r>
              <a:rPr lang="en-US" dirty="0" err="1" smtClean="0"/>
              <a:t>prev</a:t>
            </a:r>
            <a:r>
              <a:rPr lang="en-US" dirty="0" smtClean="0"/>
              <a:t>/next</a:t>
            </a:r>
          </a:p>
          <a:p>
            <a:pPr lvl="1"/>
            <a:r>
              <a:rPr lang="en-US" dirty="0" smtClean="0"/>
              <a:t>Allows traversal of list in either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04C8-D108-8045-BDA2-3A1F9DBA4202}" type="datetime1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6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13712</TotalTime>
  <Words>498</Words>
  <Application>Microsoft Macintosh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EECE.3220 Data Structures</vt:lpstr>
      <vt:lpstr>Lecture outline</vt:lpstr>
      <vt:lpstr>Review: Linked list</vt:lpstr>
      <vt:lpstr>Review: Linked list insert</vt:lpstr>
      <vt:lpstr>Review: Linked list delete</vt:lpstr>
      <vt:lpstr>Review: Linked list functions (LList.cpp)</vt:lpstr>
      <vt:lpstr>Review: Linked list functions (LList.cpp)</vt:lpstr>
      <vt:lpstr>Linked list implementation</vt:lpstr>
      <vt:lpstr>Linked list variations 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3675</cp:revision>
  <dcterms:created xsi:type="dcterms:W3CDTF">2006-04-03T05:03:01Z</dcterms:created>
  <dcterms:modified xsi:type="dcterms:W3CDTF">2017-03-09T20:51:30Z</dcterms:modified>
</cp:coreProperties>
</file>