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6" r:id="rId4"/>
    <p:sldId id="387" r:id="rId5"/>
    <p:sldId id="388" r:id="rId6"/>
    <p:sldId id="389" r:id="rId7"/>
    <p:sldId id="390" r:id="rId8"/>
    <p:sldId id="391" r:id="rId9"/>
    <p:sldId id="395" r:id="rId10"/>
    <p:sldId id="392" r:id="rId11"/>
    <p:sldId id="393" r:id="rId12"/>
    <p:sldId id="396" r:id="rId13"/>
    <p:sldId id="397" r:id="rId14"/>
    <p:sldId id="385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80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D9712-7475-DF48-A9AB-68F85BFF0B43}" type="datetime1">
              <a:rPr lang="en-US" smtClean="0"/>
              <a:t>3/22/17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04CA0-B46F-514E-BAEC-7BECB0230F06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F1A3C-8BE5-BA4B-BCB9-4463570900DC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7F14-0282-3B48-AC56-5F41B8B51F56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20149-88A1-8044-B704-828C4BD4D76F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64A65-F02C-BB46-B911-6E69363CDF4F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F4C00-0E66-0A41-B172-0C4739965454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C5E0D-9371-D846-945E-8CA71F0099A0}" type="datetime1">
              <a:rPr lang="en-US" smtClean="0"/>
              <a:t>3/22/17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48E1A-FD25-B94D-971F-CD7D1108F1EC}" type="datetime1">
              <a:rPr lang="en-US" smtClean="0"/>
              <a:t>3/22/17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B23A4-ACC5-864E-BA60-5D667417DF90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CAC43-70DE-514F-B427-6D17F1CB84F3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9BA72-54ED-B244-AAE5-69FAEA05C86B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B23EC45-163F-8247-AB80-282D7243C226}" type="datetime1">
              <a:rPr lang="en-US" smtClean="0"/>
              <a:t>3/22/17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Stacks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similar to linked list</a:t>
            </a:r>
          </a:p>
          <a:p>
            <a:pPr lvl="1"/>
            <a:r>
              <a:rPr lang="en-US" dirty="0" smtClean="0"/>
              <a:t>Better allows for dynamic size changes</a:t>
            </a:r>
          </a:p>
          <a:p>
            <a:pPr lvl="1"/>
            <a:r>
              <a:rPr lang="en-US" dirty="0" smtClean="0"/>
              <a:t>Major downside to linked list: may need to traverse list to find/add/delete data</a:t>
            </a:r>
          </a:p>
          <a:p>
            <a:pPr lvl="1"/>
            <a:r>
              <a:rPr lang="en-US" dirty="0" smtClean="0"/>
              <a:t>Why don’t linked stacks have this same issue?</a:t>
            </a:r>
          </a:p>
          <a:p>
            <a:pPr lvl="2"/>
            <a:r>
              <a:rPr lang="en-US" dirty="0" smtClean="0"/>
              <a:t>Only access one end of “list”—add/remove top</a:t>
            </a:r>
          </a:p>
          <a:p>
            <a:pPr lvl="2"/>
            <a:r>
              <a:rPr lang="en-US" dirty="0" smtClean="0"/>
              <a:t>insert/delete functions therefore O(1)</a:t>
            </a:r>
          </a:p>
          <a:p>
            <a:r>
              <a:rPr lang="en-US" dirty="0" smtClean="0"/>
              <a:t>Stack class</a:t>
            </a:r>
          </a:p>
          <a:p>
            <a:pPr lvl="1"/>
            <a:r>
              <a:rPr lang="en-US" dirty="0" smtClean="0"/>
              <a:t>Like linked list, only needs single pointer</a:t>
            </a:r>
          </a:p>
          <a:p>
            <a:pPr lvl="1"/>
            <a:r>
              <a:rPr lang="en-US" smtClean="0"/>
              <a:t>Pointer references top </a:t>
            </a:r>
            <a:r>
              <a:rPr lang="en-US" dirty="0" smtClean="0"/>
              <a:t>of stack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2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stack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</a:t>
            </a:r>
            <a:r>
              <a:rPr lang="en-US" dirty="0"/>
              <a:t>, in code or pseudo-code, how to write the following Stack member functions</a:t>
            </a:r>
          </a:p>
          <a:p>
            <a:pPr lvl="1"/>
            <a:r>
              <a:rPr lang="en-US" dirty="0"/>
              <a:t>Default constructor: </a:t>
            </a:r>
            <a:r>
              <a:rPr lang="en-US" dirty="0">
                <a:latin typeface="Courier New"/>
                <a:cs typeface="Courier New"/>
              </a:rPr>
              <a:t>Stack();</a:t>
            </a:r>
          </a:p>
          <a:p>
            <a:pPr lvl="1"/>
            <a:r>
              <a:rPr lang="en-US" dirty="0"/>
              <a:t>Check if empty: </a:t>
            </a:r>
            <a:r>
              <a:rPr lang="en-US" dirty="0">
                <a:latin typeface="Courier New"/>
                <a:cs typeface="Courier New"/>
              </a:rPr>
              <a:t>bool 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Add new element: </a:t>
            </a:r>
            <a:r>
              <a:rPr lang="en-US" dirty="0">
                <a:latin typeface="Courier New"/>
                <a:cs typeface="Courier New"/>
              </a:rPr>
              <a:t>void push(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top element: </a:t>
            </a:r>
            <a:r>
              <a:rPr lang="en-US" dirty="0">
                <a:latin typeface="Courier New"/>
                <a:cs typeface="Courier New"/>
              </a:rPr>
              <a:t>void pop();</a:t>
            </a:r>
          </a:p>
          <a:p>
            <a:pPr lvl="1"/>
            <a:r>
              <a:rPr lang="en-US" dirty="0"/>
              <a:t>Retrieve top element: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top();</a:t>
            </a:r>
          </a:p>
          <a:p>
            <a:r>
              <a:rPr lang="en-US" dirty="0"/>
              <a:t>Assume “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/>
              <a:t>” defined using </a:t>
            </a: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/>
              <a:t> to represent data stored in stack</a:t>
            </a:r>
          </a:p>
          <a:p>
            <a:r>
              <a:rPr lang="en-US" dirty="0"/>
              <a:t>Assume stack has </a:t>
            </a:r>
            <a:r>
              <a:rPr lang="en-US" dirty="0" smtClean="0"/>
              <a:t>member 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stack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Stack::Stack() :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(NULL)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{}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bool Stack::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smtClean="0">
                <a:latin typeface="Courier New"/>
                <a:cs typeface="Courier New"/>
              </a:rPr>
              <a:t>Stack::push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v)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Allocate new node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= v;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-&gt;next =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stack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Stack::pop()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smtClean="0">
                <a:latin typeface="Courier New"/>
                <a:cs typeface="Courier New"/>
              </a:rPr>
              <a:t>p =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-&gt;next;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delete 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handle error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Stack::top()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 smtClean="0">
                <a:latin typeface="Courier New"/>
                <a:cs typeface="Courier New"/>
              </a:rPr>
              <a:t>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cerr</a:t>
            </a:r>
            <a:r>
              <a:rPr lang="en-US" dirty="0" smtClean="0">
                <a:latin typeface="Courier New"/>
                <a:cs typeface="Courier New"/>
              </a:rPr>
              <a:t> &lt;&lt; "Can’t read from empty stack\n";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*temp = new 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garbage = *temp;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smtClean="0">
                <a:latin typeface="Courier New"/>
                <a:cs typeface="Courier New"/>
              </a:rPr>
              <a:t>delete temp;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garbage;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Stack applications</a:t>
            </a:r>
          </a:p>
          <a:p>
            <a:pPr lvl="1"/>
            <a:r>
              <a:rPr lang="en-US" dirty="0" smtClean="0"/>
              <a:t>Queues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4 to be posted; due Monday, 3/27</a:t>
            </a:r>
          </a:p>
          <a:p>
            <a:pPr lvl="1"/>
            <a:r>
              <a:rPr lang="en-US" dirty="0"/>
              <a:t>Exam 2 in class Friday, 3/31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80CE60-02A1-CA49-A9CF-46B878AC0690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to 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Monday</a:t>
            </a:r>
            <a:r>
              <a:rPr lang="en-US" dirty="0"/>
              <a:t>, 3/</a:t>
            </a:r>
            <a:r>
              <a:rPr lang="en-US" dirty="0" smtClean="0"/>
              <a:t>27</a:t>
            </a:r>
          </a:p>
          <a:p>
            <a:pPr lvl="1"/>
            <a:r>
              <a:rPr lang="en-US" dirty="0" smtClean="0"/>
              <a:t>Exam 2 in class Friday, 3/31</a:t>
            </a:r>
          </a:p>
          <a:p>
            <a:pPr lvl="2"/>
            <a:r>
              <a:rPr lang="en-US" dirty="0" smtClean="0"/>
              <a:t>Will be allowed one 8.5” x 11” double-sided note sheet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Stacks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714138-4207-6B4B-A28E-77509FEC5139}" type="datetime1">
              <a:rPr lang="en-US" smtClean="0">
                <a:latin typeface="+mj-lt"/>
              </a:rPr>
              <a:t>3/22/17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applications</a:t>
            </a:r>
          </a:p>
          <a:p>
            <a:pPr lvl="1"/>
            <a:r>
              <a:rPr lang="en-US" dirty="0" smtClean="0"/>
              <a:t>Run-time memory management</a:t>
            </a:r>
          </a:p>
          <a:p>
            <a:pPr lvl="2"/>
            <a:r>
              <a:rPr lang="en-US" dirty="0" smtClean="0"/>
              <a:t>On function call, create space for local data </a:t>
            </a:r>
          </a:p>
          <a:p>
            <a:pPr marL="671512" lvl="2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stack frame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activation record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On return, clear frame for current function</a:t>
            </a:r>
          </a:p>
          <a:p>
            <a:pPr lvl="1"/>
            <a:r>
              <a:rPr lang="en-US" dirty="0" smtClean="0"/>
              <a:t>Traversing maze</a:t>
            </a:r>
          </a:p>
          <a:p>
            <a:pPr lvl="2"/>
            <a:r>
              <a:rPr lang="en-US" dirty="0" smtClean="0"/>
              <a:t>Follow path until dead end</a:t>
            </a:r>
          </a:p>
          <a:p>
            <a:pPr lvl="2"/>
            <a:r>
              <a:rPr lang="en-US" dirty="0" smtClean="0"/>
              <a:t>Backtrack to last intersection and choose new path</a:t>
            </a:r>
          </a:p>
          <a:p>
            <a:r>
              <a:rPr lang="en-US" dirty="0" smtClean="0"/>
              <a:t>In all cases</a:t>
            </a:r>
          </a:p>
          <a:p>
            <a:pPr lvl="1"/>
            <a:r>
              <a:rPr lang="en-US" dirty="0" smtClean="0"/>
              <a:t>Need ability to access only most recent data</a:t>
            </a:r>
          </a:p>
          <a:p>
            <a:pPr lvl="1"/>
            <a:r>
              <a:rPr lang="en-US" dirty="0" smtClean="0"/>
              <a:t>If necessary, will only remove most recent data</a:t>
            </a:r>
          </a:p>
          <a:p>
            <a:r>
              <a:rPr lang="en-US" dirty="0" smtClean="0"/>
              <a:t>Appropriate data structure: </a:t>
            </a:r>
            <a:r>
              <a:rPr lang="en-US" dirty="0" smtClean="0">
                <a:solidFill>
                  <a:srgbClr val="FF0000"/>
                </a:solidFill>
              </a:rPr>
              <a:t>stack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472-287E-6C4D-8804-9264E479B40C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last-in, first-out (LIFO)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Can only be accessed at one end (top of stack)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Construction (start with empty stack)</a:t>
            </a:r>
          </a:p>
          <a:p>
            <a:pPr lvl="1"/>
            <a:r>
              <a:rPr lang="en-US" dirty="0" smtClean="0"/>
              <a:t>Check if stack is empty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Push</a:t>
            </a:r>
            <a:r>
              <a:rPr lang="en-US" dirty="0" smtClean="0"/>
              <a:t>: add data to the top of the stack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Pop</a:t>
            </a:r>
            <a:r>
              <a:rPr lang="en-US" dirty="0" smtClean="0"/>
              <a:t>: remove data from the top of the stack</a:t>
            </a:r>
          </a:p>
          <a:p>
            <a:pPr lvl="1"/>
            <a:r>
              <a:rPr lang="en-US" dirty="0" smtClean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17B0-A2E5-0F48-86CF-5E65CCDF8C2C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list ADT</a:t>
            </a:r>
          </a:p>
          <a:p>
            <a:pPr lvl="1"/>
            <a:r>
              <a:rPr lang="en-US" dirty="0" smtClean="0"/>
              <a:t>Same basic idea: sequence of items</a:t>
            </a:r>
          </a:p>
          <a:p>
            <a:pPr lvl="1"/>
            <a:r>
              <a:rPr lang="en-US" dirty="0" smtClean="0"/>
              <a:t>Restrict access only to top element—simplifies implementation</a:t>
            </a:r>
          </a:p>
          <a:p>
            <a:r>
              <a:rPr lang="en-US" dirty="0"/>
              <a:t>What data do we need in a stack object?</a:t>
            </a:r>
          </a:p>
          <a:p>
            <a:pPr lvl="1"/>
            <a:r>
              <a:rPr lang="en-US" dirty="0"/>
              <a:t>Actual </a:t>
            </a:r>
            <a:r>
              <a:rPr lang="en-US" dirty="0" smtClean="0"/>
              <a:t>stack storage</a:t>
            </a:r>
            <a:endParaRPr lang="en-US" dirty="0"/>
          </a:p>
          <a:p>
            <a:pPr lvl="1"/>
            <a:r>
              <a:rPr lang="en-US" dirty="0" smtClean="0"/>
              <a:t>Location of top element</a:t>
            </a:r>
          </a:p>
          <a:p>
            <a:r>
              <a:rPr lang="en-US" dirty="0" smtClean="0"/>
              <a:t>Implementation options</a:t>
            </a:r>
          </a:p>
          <a:p>
            <a:pPr lvl="1"/>
            <a:r>
              <a:rPr lang="en-US" dirty="0" smtClean="0"/>
              <a:t>Array-based stack</a:t>
            </a:r>
          </a:p>
          <a:p>
            <a:pPr lvl="1"/>
            <a:r>
              <a:rPr lang="en-US" dirty="0" smtClean="0"/>
              <a:t>Linked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E698-AD75-B648-97EC-AE970604B68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“top of stack” be in array?</a:t>
            </a:r>
          </a:p>
          <a:p>
            <a:pPr lvl="1"/>
            <a:r>
              <a:rPr lang="en-US" dirty="0" smtClean="0"/>
              <a:t>Highest-indexed element—no need to shift contents when pushing or popping elements</a:t>
            </a:r>
          </a:p>
          <a:p>
            <a:r>
              <a:rPr lang="en-US" dirty="0" smtClean="0"/>
              <a:t>Array-based list tracks capacity, current size</a:t>
            </a:r>
          </a:p>
          <a:p>
            <a:pPr lvl="1"/>
            <a:r>
              <a:rPr lang="en-US" dirty="0" smtClean="0"/>
              <a:t>Does stack object need to track capacity?</a:t>
            </a:r>
          </a:p>
          <a:p>
            <a:pPr lvl="2"/>
            <a:r>
              <a:rPr lang="en-US" dirty="0" smtClean="0"/>
              <a:t>Yes—must make sure we don’t overfill array</a:t>
            </a:r>
          </a:p>
          <a:p>
            <a:pPr lvl="1"/>
            <a:r>
              <a:rPr lang="en-US" dirty="0" smtClean="0"/>
              <a:t>Does stack object need to track current size?</a:t>
            </a:r>
          </a:p>
          <a:p>
            <a:pPr lvl="2"/>
            <a:r>
              <a:rPr lang="en-US" dirty="0" smtClean="0"/>
              <a:t>Not if top of stack = highest-indexed element</a:t>
            </a:r>
          </a:p>
          <a:p>
            <a:pPr lvl="2"/>
            <a:r>
              <a:rPr lang="en-US" dirty="0" smtClean="0"/>
              <a:t>Implicitly tracks size!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stack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Describe, in code or pseudo-code, how to write the following Stack member functions</a:t>
            </a:r>
          </a:p>
          <a:p>
            <a:pPr lvl="1"/>
            <a:r>
              <a:rPr lang="en-US" dirty="0" smtClean="0"/>
              <a:t>Default constructor: </a:t>
            </a:r>
            <a:r>
              <a:rPr lang="en-US" dirty="0" smtClean="0">
                <a:latin typeface="Courier New"/>
                <a:cs typeface="Courier New"/>
              </a:rPr>
              <a:t>Stack();</a:t>
            </a:r>
          </a:p>
          <a:p>
            <a:pPr lvl="1"/>
            <a:r>
              <a:rPr lang="en-US" dirty="0" smtClean="0"/>
              <a:t>Check if empty: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Add new element: </a:t>
            </a:r>
            <a:r>
              <a:rPr lang="en-US" dirty="0" smtClean="0">
                <a:latin typeface="Courier New"/>
                <a:cs typeface="Courier New"/>
              </a:rPr>
              <a:t>void push(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Remove top element: </a:t>
            </a:r>
            <a:r>
              <a:rPr lang="en-US" dirty="0" smtClean="0">
                <a:latin typeface="Courier New"/>
                <a:cs typeface="Courier New"/>
              </a:rPr>
              <a:t>void pop();</a:t>
            </a:r>
          </a:p>
          <a:p>
            <a:pPr lvl="1"/>
            <a:r>
              <a:rPr lang="en-US" dirty="0" smtClean="0"/>
              <a:t>Retrieve top element: 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top();</a:t>
            </a:r>
          </a:p>
          <a:p>
            <a:r>
              <a:rPr lang="en-US" dirty="0" smtClean="0"/>
              <a:t>Assume “</a:t>
            </a: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/>
              <a:t>” defined using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to represent data stored in stack</a:t>
            </a:r>
          </a:p>
          <a:p>
            <a:r>
              <a:rPr lang="en-US" dirty="0" smtClean="0"/>
              <a:t>Assume stack has following members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[CAPACITY]</a:t>
            </a:r>
          </a:p>
          <a:p>
            <a:pPr lvl="2"/>
            <a:r>
              <a:rPr lang="en-US" dirty="0" smtClean="0"/>
              <a:t>If array dynamically allocated,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/>
              <a:t> is pointer and </a:t>
            </a:r>
            <a:r>
              <a:rPr lang="en-US" dirty="0" smtClean="0">
                <a:latin typeface="Courier New"/>
                <a:cs typeface="Courier New"/>
              </a:rPr>
              <a:t>CAPACITY</a:t>
            </a:r>
            <a:r>
              <a:rPr lang="en-US" dirty="0" smtClean="0"/>
              <a:t> is data member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Location of top element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stack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Stack::Stack() :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(-1)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// if dynamic array, allocate array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bool Stack::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 == -1);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smtClean="0">
                <a:latin typeface="Courier New"/>
                <a:cs typeface="Courier New"/>
              </a:rPr>
              <a:t>Stack::push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 &lt; CAPACITY – 1)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] =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 appropriately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Stack::pop()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  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StackElement</a:t>
            </a:r>
            <a:r>
              <a:rPr lang="en-US" dirty="0" smtClean="0">
                <a:latin typeface="Courier New"/>
                <a:cs typeface="Courier New"/>
              </a:rPr>
              <a:t> Stack::top()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myTop</a:t>
            </a:r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	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 smtClean="0">
                <a:latin typeface="Courier New"/>
                <a:cs typeface="Courier New"/>
              </a:rPr>
              <a:t>	// return garbage value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cerr</a:t>
            </a:r>
            <a:r>
              <a:rPr lang="en-US" dirty="0" smtClean="0">
                <a:latin typeface="Courier New"/>
                <a:cs typeface="Courier New"/>
              </a:rPr>
              <a:t> &lt;&lt; "Can’t read from empty stack\n";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[CAPACITY-1];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14098</TotalTime>
  <Words>754</Words>
  <Application>Microsoft Macintosh PowerPoint</Application>
  <PresentationFormat>On-screen Show (4:3)</PresentationFormat>
  <Paragraphs>210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EECE.3220 Data Structures</vt:lpstr>
      <vt:lpstr>Lecture outline</vt:lpstr>
      <vt:lpstr>Stacks</vt:lpstr>
      <vt:lpstr>Stack ADT</vt:lpstr>
      <vt:lpstr>Stack implementations</vt:lpstr>
      <vt:lpstr>Array-based stacks</vt:lpstr>
      <vt:lpstr>Array-based stack examples</vt:lpstr>
      <vt:lpstr>Array-based stack example solutions</vt:lpstr>
      <vt:lpstr>PowerPoint Presentation</vt:lpstr>
      <vt:lpstr>Linked stacks</vt:lpstr>
      <vt:lpstr>Linked stack examples</vt:lpstr>
      <vt:lpstr>Linked stack example solutions</vt:lpstr>
      <vt:lpstr>Linked stack example solutions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3815</cp:revision>
  <dcterms:created xsi:type="dcterms:W3CDTF">2006-04-03T05:03:01Z</dcterms:created>
  <dcterms:modified xsi:type="dcterms:W3CDTF">2017-03-22T09:39:50Z</dcterms:modified>
</cp:coreProperties>
</file>