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403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4" r:id="rId21"/>
    <p:sldId id="385" r:id="rId2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7" autoAdjust="0"/>
    <p:restoredTop sz="89537" autoAdjust="0"/>
  </p:normalViewPr>
  <p:slideViewPr>
    <p:cSldViewPr>
      <p:cViewPr>
        <p:scale>
          <a:sx n="75" d="100"/>
          <a:sy n="75" d="100"/>
        </p:scale>
        <p:origin x="-1712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BA2F21-F15B-E342-9114-50BEDBE050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965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8D728-0E1B-5948-9614-5C28E8BA37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01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371192DB-C40F-5747-9547-ACED72E03579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03D22-7D65-F341-9B5B-1AC9CC527CA7}" type="datetime1">
              <a:rPr lang="en-US" smtClean="0"/>
              <a:t>3/22/17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B30DB-1162-9C49-B8C5-04F23F6D33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2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85A99-738E-8B4B-8892-57F596A56047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88C0B-2D3D-8F4F-8D58-E142EF8FCA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D4FB-C36D-EE41-8CFB-056DB0883966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77AC6-D456-C645-9D18-CB10EBB2F8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1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7741E3-C3B2-8342-8B04-9E405AB5B48E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E0F1F-2016-AB47-89E8-85EB545AF7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4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E85D40-27E4-A240-9C96-3F6948AC94CB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F41C28-608F-1744-BA7B-883A698450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3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F20AEF-A6E2-A34B-85B8-C3B073BB6153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7D84A-D9E1-964C-B1EF-5C5C24A64F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8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474B54-DDA6-9446-9D18-ABFC0E55002D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128F6-75BF-EB48-B5DF-6B7193C5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55465-EFEB-0E45-840F-5F671D17EDCA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66FD-8371-0D43-B157-ACE940524E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8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9C62B-54D1-9A47-B494-91FA2E70683A}" type="datetime1">
              <a:rPr lang="en-US" smtClean="0"/>
              <a:t>3/22/17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9DFB4-BB63-2E4C-98DC-E7560E7AE7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7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83ECF-CDBD-404F-9208-7E74C2CA2EAE}" type="datetime1">
              <a:rPr lang="en-US" smtClean="0"/>
              <a:t>3/22/17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8733E-2813-BD40-9E9A-9C3DDCF59C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6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7A282F-BB42-9A48-A4C2-335944016F43}" type="datetime1">
              <a:rPr lang="en-US" smtClean="0"/>
              <a:t>3/22/17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A1AEF5-A6D0-8343-8DB9-986E296C34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1DD8A-05E6-0546-B90B-331CE9E4C0B6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ED29A-583A-E14B-925A-0EBF63183D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88BF3-FE1F-9F4C-9A0C-923EC2FF6622}" type="datetime1">
              <a:rPr lang="en-US" smtClean="0"/>
              <a:t>3/22/17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92EE8-07C5-384F-B825-8DA5A1E4B6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99628E26-B2CF-084A-BE94-C024474C1D38}" type="datetime1">
              <a:rPr lang="en-US" smtClean="0"/>
              <a:t>3/22/17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FEFDC01F-0D3D-ED42-A821-F35DC9695E9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3" r:id="rId1"/>
    <p:sldLayoutId id="2147484381" r:id="rId2"/>
    <p:sldLayoutId id="2147484382" r:id="rId3"/>
    <p:sldLayoutId id="2147484383" r:id="rId4"/>
    <p:sldLayoutId id="2147484384" r:id="rId5"/>
    <p:sldLayoutId id="2147484385" r:id="rId6"/>
    <p:sldLayoutId id="2147484386" r:id="rId7"/>
    <p:sldLayoutId id="2147484387" r:id="rId8"/>
    <p:sldLayoutId id="2147484388" r:id="rId9"/>
    <p:sldLayoutId id="2147484389" r:id="rId10"/>
    <p:sldLayoutId id="2147484390" r:id="rId11"/>
    <p:sldLayoutId id="2147484391" r:id="rId12"/>
    <p:sldLayoutId id="2147484392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EECE.3220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 smtClean="0">
                <a:latin typeface="Garamond" charset="0"/>
              </a:rPr>
              <a:t>Data Structures</a:t>
            </a:r>
            <a:endParaRPr lang="en-US" sz="4600" dirty="0">
              <a:latin typeface="Garamond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Instructor: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Spring 2017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22: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Queues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stack, very similar to list ADT</a:t>
            </a:r>
          </a:p>
          <a:p>
            <a:pPr lvl="1"/>
            <a:r>
              <a:rPr lang="en-US" dirty="0" smtClean="0"/>
              <a:t>Same basic idea: sequence of items</a:t>
            </a:r>
          </a:p>
          <a:p>
            <a:pPr lvl="1"/>
            <a:r>
              <a:rPr lang="en-US" dirty="0" smtClean="0"/>
              <a:t>Restrict access only to front, back element</a:t>
            </a:r>
          </a:p>
          <a:p>
            <a:r>
              <a:rPr lang="en-US" dirty="0" smtClean="0"/>
              <a:t>What </a:t>
            </a:r>
            <a:r>
              <a:rPr lang="en-US" dirty="0"/>
              <a:t>data do we need in a </a:t>
            </a:r>
            <a:r>
              <a:rPr lang="en-US" dirty="0" smtClean="0"/>
              <a:t>queue object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Actual </a:t>
            </a:r>
            <a:r>
              <a:rPr lang="en-US" dirty="0" smtClean="0"/>
              <a:t>queue storage</a:t>
            </a:r>
            <a:endParaRPr lang="en-US" dirty="0"/>
          </a:p>
          <a:p>
            <a:pPr lvl="1"/>
            <a:r>
              <a:rPr lang="en-US" dirty="0" smtClean="0"/>
              <a:t>Locations of front and back elements</a:t>
            </a:r>
          </a:p>
          <a:p>
            <a:r>
              <a:rPr lang="en-US" dirty="0" smtClean="0"/>
              <a:t>Implementation options</a:t>
            </a:r>
          </a:p>
          <a:p>
            <a:pPr lvl="1"/>
            <a:r>
              <a:rPr lang="en-US" dirty="0" smtClean="0"/>
              <a:t>Array-based queue</a:t>
            </a:r>
          </a:p>
          <a:p>
            <a:pPr lvl="1"/>
            <a:r>
              <a:rPr lang="en-US" dirty="0" smtClean="0"/>
              <a:t>Linked queue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A7DE-E1C5-8741-9474-DABAF38123E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should front, back of queue be in array?</a:t>
            </a:r>
          </a:p>
          <a:p>
            <a:pPr lvl="1"/>
            <a:r>
              <a:rPr lang="en-US" dirty="0" smtClean="0"/>
              <a:t>Consider where you add, remove items</a:t>
            </a:r>
          </a:p>
          <a:p>
            <a:pPr lvl="1"/>
            <a:r>
              <a:rPr lang="en-US" dirty="0" smtClean="0"/>
              <a:t>Add to back </a:t>
            </a:r>
            <a:r>
              <a:rPr lang="en-US" dirty="0" smtClean="0">
                <a:sym typeface="Wingdings"/>
              </a:rPr>
              <a:t> highest indexed element</a:t>
            </a:r>
          </a:p>
          <a:p>
            <a:pPr lvl="1"/>
            <a:r>
              <a:rPr lang="en-US" dirty="0" smtClean="0">
                <a:sym typeface="Wingdings"/>
              </a:rPr>
              <a:t>Remove from front  lowest indexed element</a:t>
            </a:r>
          </a:p>
          <a:p>
            <a:r>
              <a:rPr lang="en-US" dirty="0" smtClean="0"/>
              <a:t>One implementation</a:t>
            </a:r>
          </a:p>
          <a:p>
            <a:pPr lvl="1"/>
            <a:r>
              <a:rPr lang="en-US" dirty="0" smtClean="0"/>
              <a:t>Increment “front” when you </a:t>
            </a:r>
            <a:r>
              <a:rPr lang="en-US" dirty="0" err="1" smtClean="0"/>
              <a:t>enqueue</a:t>
            </a:r>
            <a:endParaRPr lang="en-US" dirty="0" smtClean="0"/>
          </a:p>
          <a:p>
            <a:pPr lvl="1"/>
            <a:r>
              <a:rPr lang="en-US" dirty="0" smtClean="0"/>
              <a:t>Increment “back” when you </a:t>
            </a:r>
            <a:r>
              <a:rPr lang="en-US" dirty="0" err="1" smtClean="0"/>
              <a:t>dequeue</a:t>
            </a:r>
            <a:endParaRPr lang="en-US" dirty="0" smtClean="0"/>
          </a:p>
          <a:p>
            <a:pPr lvl="1"/>
            <a:r>
              <a:rPr lang="en-US" dirty="0" smtClean="0"/>
              <a:t>What’s problem?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6FF-ADA4-9C4F-B984-5905FF86BB7D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1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queues (continued)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16500811"/>
              </p:ext>
            </p:extLst>
          </p:nvPr>
        </p:nvGraphicFramePr>
        <p:xfrm>
          <a:off x="457200" y="4648201"/>
          <a:ext cx="8229600" cy="152399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front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back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0000FF"/>
                          </a:solidFill>
                        </a:rPr>
                        <a:t>Enqueue</a:t>
                      </a:r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 7: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3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2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0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back</a:t>
                      </a:r>
                      <a:endParaRPr 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front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8229600" cy="3657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Problem with prior </a:t>
            </a:r>
            <a:r>
              <a:rPr lang="en-US" dirty="0" smtClean="0"/>
              <a:t>approach: </a:t>
            </a:r>
            <a:r>
              <a:rPr lang="en-US" dirty="0"/>
              <a:t>“walk off the end” of array</a:t>
            </a:r>
          </a:p>
          <a:p>
            <a:pPr lvl="1"/>
            <a:r>
              <a:rPr lang="en-US" dirty="0"/>
              <a:t>Once back = capacity – 1, can’t increment</a:t>
            </a:r>
          </a:p>
          <a:p>
            <a:pPr lvl="1"/>
            <a:r>
              <a:rPr lang="en-US" dirty="0"/>
              <a:t>Is queue </a:t>
            </a:r>
            <a:r>
              <a:rPr lang="en-US" dirty="0" smtClean="0"/>
              <a:t>really full </a:t>
            </a:r>
            <a:r>
              <a:rPr lang="en-US" dirty="0"/>
              <a:t>at this point</a:t>
            </a:r>
            <a:r>
              <a:rPr lang="en-US" dirty="0" smtClean="0"/>
              <a:t>? If </a:t>
            </a:r>
            <a:r>
              <a:rPr lang="en-US" dirty="0"/>
              <a:t>not, where can </a:t>
            </a:r>
            <a:r>
              <a:rPr lang="en-US" dirty="0" smtClean="0"/>
              <a:t>new items go?</a:t>
            </a:r>
          </a:p>
          <a:p>
            <a:r>
              <a:rPr lang="en-US" dirty="0" smtClean="0"/>
              <a:t>Solution: treat array as circular</a:t>
            </a:r>
          </a:p>
          <a:p>
            <a:pPr lvl="1"/>
            <a:r>
              <a:rPr lang="en-US" dirty="0" smtClean="0"/>
              <a:t>If back = capacity – 1, wrap around to position 0 if front &gt; 0</a:t>
            </a:r>
          </a:p>
          <a:p>
            <a:pPr lvl="1"/>
            <a:r>
              <a:rPr lang="en-US" dirty="0" smtClean="0"/>
              <a:t>If front = capacity – 1, may still be data to </a:t>
            </a:r>
            <a:r>
              <a:rPr lang="en-US" dirty="0" err="1" smtClean="0"/>
              <a:t>dequeue</a:t>
            </a:r>
            <a:r>
              <a:rPr lang="en-US" dirty="0" smtClean="0"/>
              <a:t> at position 0</a:t>
            </a:r>
          </a:p>
          <a:p>
            <a:pPr lvl="1"/>
            <a:r>
              <a:rPr lang="en-US" dirty="0" smtClean="0"/>
              <a:t>When’s queue empty?</a:t>
            </a:r>
          </a:p>
          <a:p>
            <a:pPr lvl="2"/>
            <a:r>
              <a:rPr lang="en-US" dirty="0" smtClean="0"/>
              <a:t>back == front</a:t>
            </a:r>
          </a:p>
          <a:p>
            <a:pPr lvl="1"/>
            <a:r>
              <a:rPr lang="en-US" dirty="0" smtClean="0"/>
              <a:t>When’s queue full?</a:t>
            </a:r>
          </a:p>
          <a:p>
            <a:pPr lvl="2"/>
            <a:r>
              <a:rPr lang="en-US" dirty="0" smtClean="0"/>
              <a:t>(back + 1) % capacity == front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844D2-6F6C-784C-A6B4-40F7E295FEB6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Describe, in code or pseudo-code, how to write the following queue member functions</a:t>
            </a:r>
          </a:p>
          <a:p>
            <a:pPr lvl="1"/>
            <a:r>
              <a:rPr lang="en-US" dirty="0" smtClean="0"/>
              <a:t>Default constructor: </a:t>
            </a:r>
            <a:r>
              <a:rPr lang="en-US" dirty="0" smtClean="0">
                <a:latin typeface="Courier New"/>
                <a:cs typeface="Courier New"/>
              </a:rPr>
              <a:t>Queue();</a:t>
            </a:r>
          </a:p>
          <a:p>
            <a:pPr lvl="1"/>
            <a:r>
              <a:rPr lang="en-US" dirty="0" smtClean="0"/>
              <a:t>Check if empty: </a:t>
            </a: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 smtClean="0"/>
              <a:t>Add new element: </a:t>
            </a:r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enqueue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const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&amp;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 smtClean="0"/>
              <a:t>Remove front element: </a:t>
            </a:r>
            <a:r>
              <a:rPr lang="en-US" dirty="0" smtClean="0">
                <a:latin typeface="Courier New"/>
                <a:cs typeface="Courier New"/>
              </a:rPr>
              <a:t>void </a:t>
            </a:r>
            <a:r>
              <a:rPr lang="en-US" dirty="0" err="1" smtClean="0">
                <a:latin typeface="Courier New"/>
                <a:cs typeface="Courier New"/>
              </a:rPr>
              <a:t>dequeue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 smtClean="0"/>
              <a:t>Retrieve front element: 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dequeue</a:t>
            </a:r>
            <a:r>
              <a:rPr lang="en-US" dirty="0" smtClean="0">
                <a:latin typeface="Courier New"/>
                <a:cs typeface="Courier New"/>
              </a:rPr>
              <a:t>();</a:t>
            </a:r>
          </a:p>
          <a:p>
            <a:r>
              <a:rPr lang="en-US" dirty="0" smtClean="0"/>
              <a:t>Assume “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/>
              <a:t>” defined using </a:t>
            </a:r>
            <a:r>
              <a:rPr lang="en-US" dirty="0" err="1" smtClean="0">
                <a:latin typeface="Courier New"/>
                <a:cs typeface="Courier New"/>
              </a:rPr>
              <a:t>typedef</a:t>
            </a:r>
            <a:r>
              <a:rPr lang="en-US" dirty="0" smtClean="0"/>
              <a:t> to represent data stored in queue</a:t>
            </a:r>
          </a:p>
          <a:p>
            <a:r>
              <a:rPr lang="en-US" dirty="0" smtClean="0"/>
              <a:t>Assume queue has following members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[CAPACITY]</a:t>
            </a:r>
          </a:p>
          <a:p>
            <a:pPr lvl="2"/>
            <a:r>
              <a:rPr lang="en-US" dirty="0" smtClean="0"/>
              <a:t>If array dynamically allocated,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/>
              <a:t> is pointer and </a:t>
            </a:r>
            <a:r>
              <a:rPr lang="en-US" dirty="0" smtClean="0">
                <a:latin typeface="Courier New"/>
                <a:cs typeface="Courier New"/>
              </a:rPr>
              <a:t>CAPACITY</a:t>
            </a:r>
            <a:r>
              <a:rPr lang="en-US" dirty="0" smtClean="0"/>
              <a:t> is data member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Locations of front &amp; back elements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E603-AC6B-FF4B-8150-419BA0E56ACA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96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Queue::Queue() :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(0),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(0)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// if dynamic array, allocate array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Queue::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return (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==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);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Queue::</a:t>
            </a:r>
            <a:r>
              <a:rPr lang="en-US" dirty="0" err="1" smtClean="0">
                <a:latin typeface="Courier New"/>
                <a:cs typeface="Courier New"/>
              </a:rPr>
              <a:t>enqueue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>
                <a:latin typeface="Courier New"/>
                <a:cs typeface="Courier New"/>
              </a:rPr>
              <a:t>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int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newBack</a:t>
            </a:r>
            <a:r>
              <a:rPr lang="en-US" dirty="0" smtClean="0">
                <a:latin typeface="Courier New"/>
                <a:cs typeface="Courier New"/>
              </a:rPr>
              <a:t> = (back + 1) % CAPACITY;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</a:t>
            </a:r>
            <a:r>
              <a:rPr lang="en-US" dirty="0" err="1" smtClean="0">
                <a:latin typeface="Courier New"/>
                <a:cs typeface="Courier New"/>
              </a:rPr>
              <a:t>newBack</a:t>
            </a:r>
            <a:r>
              <a:rPr lang="en-US" dirty="0" smtClean="0">
                <a:latin typeface="Courier New"/>
                <a:cs typeface="Courier New"/>
              </a:rPr>
              <a:t> !=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) {	// Queue isn’t full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newBack</a:t>
            </a:r>
            <a:r>
              <a:rPr lang="en-US" dirty="0" smtClean="0">
                <a:latin typeface="Courier New"/>
                <a:cs typeface="Courier New"/>
              </a:rPr>
              <a:t>] = 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newBack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handle error appropriately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8636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19F-E0F5-804E-AC27-44C78F39B870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1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Queue::</a:t>
            </a:r>
            <a:r>
              <a:rPr lang="en-US" dirty="0" err="1" smtClean="0">
                <a:latin typeface="Courier New"/>
                <a:cs typeface="Courier New"/>
              </a:rPr>
              <a:t>dequeue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 (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+ 1) % CAPACITY;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// handle error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Queue::front()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{		// return garbage value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cerr</a:t>
            </a:r>
            <a:r>
              <a:rPr lang="en-US" dirty="0" smtClean="0">
                <a:latin typeface="Courier New"/>
                <a:cs typeface="Courier New"/>
              </a:rPr>
              <a:t> &lt;&lt; "Can’t read from empty queue\n";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myArray</a:t>
            </a:r>
            <a:r>
              <a:rPr lang="en-US" dirty="0" smtClean="0">
                <a:latin typeface="Courier New"/>
                <a:cs typeface="Courier New"/>
              </a:rPr>
              <a:t>[CAPACITY-1];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1442-F787-BA46-B9F9-EBD1A8505E5C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65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similar to linked list</a:t>
            </a:r>
          </a:p>
          <a:p>
            <a:pPr lvl="1"/>
            <a:r>
              <a:rPr lang="en-US" dirty="0" smtClean="0"/>
              <a:t>Like linked stack, insert/delete functions O(1) since each only accesses one end of list …</a:t>
            </a:r>
          </a:p>
          <a:p>
            <a:pPr lvl="1"/>
            <a:r>
              <a:rPr lang="en-US" dirty="0" smtClean="0"/>
              <a:t>… as long as you have pointers to each end</a:t>
            </a:r>
          </a:p>
          <a:p>
            <a:r>
              <a:rPr lang="en-US" dirty="0" smtClean="0"/>
              <a:t>Queue class</a:t>
            </a:r>
          </a:p>
          <a:p>
            <a:pPr lvl="1"/>
            <a:r>
              <a:rPr lang="en-US" dirty="0" smtClean="0"/>
              <a:t>Needs two pointers—front and back of queue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C75F1-9678-D948-9799-A53F3FF3A47D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queue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Describe</a:t>
            </a:r>
            <a:r>
              <a:rPr lang="en-US" dirty="0"/>
              <a:t>, in code or pseudo-code, how to write the following </a:t>
            </a:r>
            <a:r>
              <a:rPr lang="en-US" dirty="0" smtClean="0"/>
              <a:t>Queue member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Default constructor: </a:t>
            </a:r>
            <a:r>
              <a:rPr lang="en-US" dirty="0">
                <a:latin typeface="Courier New"/>
                <a:cs typeface="Courier New"/>
              </a:rPr>
              <a:t>Queue();</a:t>
            </a:r>
          </a:p>
          <a:p>
            <a:pPr lvl="1"/>
            <a:r>
              <a:rPr lang="en-US" dirty="0"/>
              <a:t>Check if empty: </a:t>
            </a:r>
            <a:r>
              <a:rPr lang="en-US" dirty="0" err="1">
                <a:latin typeface="Courier New"/>
                <a:cs typeface="Courier New"/>
              </a:rPr>
              <a:t>bool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isEmpty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/>
              <a:t>Add new element: </a:t>
            </a: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enqueue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err="1">
                <a:latin typeface="Courier New"/>
                <a:cs typeface="Courier New"/>
              </a:rPr>
              <a:t>val</a:t>
            </a:r>
            <a:r>
              <a:rPr lang="en-US" dirty="0">
                <a:latin typeface="Courier New"/>
                <a:cs typeface="Courier New"/>
              </a:rPr>
              <a:t>);</a:t>
            </a:r>
          </a:p>
          <a:p>
            <a:pPr lvl="1"/>
            <a:r>
              <a:rPr lang="en-US" dirty="0"/>
              <a:t>Remove front element: </a:t>
            </a:r>
            <a:r>
              <a:rPr lang="en-US" dirty="0">
                <a:latin typeface="Courier New"/>
                <a:cs typeface="Courier New"/>
              </a:rPr>
              <a:t>void 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lvl="1"/>
            <a:r>
              <a:rPr lang="en-US" dirty="0"/>
              <a:t>Retrieve front element: 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dequeue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r>
              <a:rPr lang="en-US" dirty="0"/>
              <a:t>Assume “</a:t>
            </a:r>
            <a:r>
              <a:rPr lang="en-US" dirty="0" err="1">
                <a:latin typeface="Courier New"/>
                <a:cs typeface="Courier New"/>
              </a:rPr>
              <a:t>QueueElement</a:t>
            </a:r>
            <a:r>
              <a:rPr lang="en-US" dirty="0"/>
              <a:t>” defined using </a:t>
            </a: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/>
              <a:t> to represent data stored in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Assume Queue has members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Node *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, *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;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82A9-BA71-4D4E-8025-9FC24EDAB2FD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queue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Queue::Queue() :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(NULL),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(NULL)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{}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bool</a:t>
            </a:r>
            <a:r>
              <a:rPr lang="en-US" dirty="0" smtClean="0">
                <a:latin typeface="Courier New"/>
                <a:cs typeface="Courier New"/>
              </a:rPr>
              <a:t> Queue::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	return (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== NULL)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endParaRPr lang="en-US" dirty="0"/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Queue::</a:t>
            </a:r>
            <a:r>
              <a:rPr lang="en-US" dirty="0" err="1" smtClean="0">
                <a:latin typeface="Courier New"/>
                <a:cs typeface="Courier New"/>
              </a:rPr>
              <a:t>enqueue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const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StackElement</a:t>
            </a:r>
            <a:r>
              <a:rPr lang="en-US" dirty="0">
                <a:latin typeface="Courier New"/>
                <a:cs typeface="Courier New"/>
              </a:rPr>
              <a:t> &amp;</a:t>
            </a:r>
            <a:r>
              <a:rPr lang="en-US" dirty="0" smtClean="0">
                <a:latin typeface="Courier New"/>
                <a:cs typeface="Courier New"/>
              </a:rPr>
              <a:t>v)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Node *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// Code to allocate new node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-&gt;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 = v;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-&gt;next = NULL;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-&gt;next = 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newNode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09B4-F04C-1D44-91BC-AC37752FF751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2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2787"/>
          </a:xfrm>
        </p:spPr>
        <p:txBody>
          <a:bodyPr/>
          <a:lstStyle/>
          <a:p>
            <a:r>
              <a:rPr lang="en-US" dirty="0" smtClean="0"/>
              <a:t>Linked queue example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void Queue::</a:t>
            </a:r>
            <a:r>
              <a:rPr lang="en-US" dirty="0" err="1" smtClean="0">
                <a:latin typeface="Courier New"/>
                <a:cs typeface="Courier New"/>
              </a:rPr>
              <a:t>dequeue</a:t>
            </a:r>
            <a:r>
              <a:rPr lang="en-US" dirty="0" smtClean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Node *p;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	</a:t>
            </a:r>
            <a:r>
              <a:rPr lang="en-US" dirty="0" smtClean="0">
                <a:latin typeface="Courier New"/>
                <a:cs typeface="Courier New"/>
              </a:rPr>
              <a:t>p =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-&gt;next;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delete p;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if (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 == NULL)	// Queue empty--back pointer</a:t>
            </a:r>
          </a:p>
          <a:p>
            <a:pPr marL="0" indent="0">
              <a:buNone/>
              <a:tabLst>
                <a:tab pos="457200" algn="l"/>
                <a:tab pos="914400" algn="l"/>
                <a:tab pos="13716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	</a:t>
            </a:r>
            <a:r>
              <a:rPr lang="en-US" dirty="0" err="1" smtClean="0">
                <a:latin typeface="Courier New"/>
                <a:cs typeface="Courier New"/>
              </a:rPr>
              <a:t>myBack</a:t>
            </a:r>
            <a:r>
              <a:rPr lang="en-US" dirty="0" smtClean="0">
                <a:latin typeface="Courier New"/>
                <a:cs typeface="Courier New"/>
              </a:rPr>
              <a:t> = NULL;	//  must be set to NULL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	// handle error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Queue::top()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if (!</a:t>
            </a:r>
            <a:r>
              <a:rPr lang="en-US" dirty="0" err="1" smtClean="0">
                <a:latin typeface="Courier New"/>
                <a:cs typeface="Courier New"/>
              </a:rPr>
              <a:t>isEmpty</a:t>
            </a:r>
            <a:r>
              <a:rPr lang="en-US" dirty="0" smtClean="0">
                <a:latin typeface="Courier New"/>
                <a:cs typeface="Courier New"/>
              </a:rPr>
              <a:t>())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</a:t>
            </a:r>
            <a:r>
              <a:rPr lang="en-US" dirty="0" err="1" smtClean="0">
                <a:latin typeface="Courier New"/>
                <a:cs typeface="Courier New"/>
              </a:rPr>
              <a:t>myFront</a:t>
            </a:r>
            <a:r>
              <a:rPr lang="en-US" dirty="0" smtClean="0">
                <a:latin typeface="Courier New"/>
                <a:cs typeface="Courier New"/>
              </a:rPr>
              <a:t>-&gt;</a:t>
            </a:r>
            <a:r>
              <a:rPr lang="en-US" dirty="0" err="1" smtClean="0">
                <a:latin typeface="Courier New"/>
                <a:cs typeface="Courier New"/>
              </a:rPr>
              <a:t>val</a:t>
            </a:r>
            <a:r>
              <a:rPr lang="en-US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</a:t>
            </a:r>
            <a:r>
              <a:rPr lang="en-US" dirty="0" err="1" smtClean="0">
                <a:latin typeface="Courier New"/>
                <a:cs typeface="Courier New"/>
              </a:rPr>
              <a:t>QueueElement</a:t>
            </a:r>
            <a:r>
              <a:rPr lang="en-US" dirty="0" smtClean="0">
                <a:latin typeface="Courier New"/>
                <a:cs typeface="Courier New"/>
              </a:rPr>
              <a:t> garbage;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	return garbage;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dirty="0" smtClean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  <a:tabLst>
                <a:tab pos="457200" algn="l"/>
                <a:tab pos="914400" algn="l"/>
              </a:tabLst>
            </a:pPr>
            <a:r>
              <a:rPr lang="en-US" dirty="0" smtClean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11EF8-D70C-1F4D-BAB9-C045AAC98068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74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Lecture outline</a:t>
            </a:r>
            <a:endParaRPr lang="en-US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Announcements/reminders</a:t>
            </a:r>
          </a:p>
          <a:p>
            <a:pPr lvl="1"/>
            <a:r>
              <a:rPr lang="en-US" dirty="0"/>
              <a:t>Program 4 </a:t>
            </a:r>
            <a:r>
              <a:rPr lang="en-US" dirty="0" smtClean="0"/>
              <a:t>still to </a:t>
            </a:r>
            <a:r>
              <a:rPr lang="en-US" dirty="0"/>
              <a:t>be </a:t>
            </a:r>
            <a:r>
              <a:rPr lang="en-US" dirty="0" smtClean="0"/>
              <a:t>posted; </a:t>
            </a:r>
            <a:r>
              <a:rPr lang="en-US" dirty="0"/>
              <a:t>due </a:t>
            </a:r>
            <a:r>
              <a:rPr lang="en-US" dirty="0" smtClean="0"/>
              <a:t>date TBD</a:t>
            </a:r>
          </a:p>
          <a:p>
            <a:pPr lvl="1"/>
            <a:r>
              <a:rPr lang="en-US" dirty="0" smtClean="0"/>
              <a:t>Exam 2 in class Friday, 3/31</a:t>
            </a:r>
          </a:p>
          <a:p>
            <a:pPr lvl="2"/>
            <a:r>
              <a:rPr lang="en-US" dirty="0" smtClean="0"/>
              <a:t>Will be allowed one 8.5” x 11” double-sided note sheet</a:t>
            </a:r>
            <a:endParaRPr lang="en-US" dirty="0"/>
          </a:p>
          <a:p>
            <a:r>
              <a:rPr lang="en-US" dirty="0" smtClean="0"/>
              <a:t>Today’s lecture</a:t>
            </a:r>
          </a:p>
          <a:p>
            <a:pPr lvl="1"/>
            <a:r>
              <a:rPr lang="en-US" dirty="0" smtClean="0"/>
              <a:t>Review: Stacks</a:t>
            </a:r>
          </a:p>
          <a:p>
            <a:pPr lvl="1"/>
            <a:r>
              <a:rPr lang="en-US" dirty="0" smtClean="0"/>
              <a:t>Queues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D18E7C0-CD17-944A-BF53-9DF84455B46B}" type="datetime1">
              <a:rPr lang="en-US" smtClean="0">
                <a:latin typeface="+mj-lt"/>
              </a:rPr>
              <a:t>3/22/17</a:t>
            </a:fld>
            <a:endParaRPr lang="en-US" dirty="0">
              <a:latin typeface="+mj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22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9D3E96A-8697-5D45-A3FC-286C4E3CE4E7}" type="slidenum">
              <a:rPr lang="en-US" smtClean="0">
                <a:latin typeface="+mj-lt"/>
              </a:rPr>
              <a:pPr/>
              <a:t>2</a:t>
            </a:fld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linked queue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57200" y="1295400"/>
            <a:ext cx="8229600" cy="2417762"/>
          </a:xfrm>
        </p:spPr>
        <p:txBody>
          <a:bodyPr/>
          <a:lstStyle/>
          <a:p>
            <a:r>
              <a:rPr lang="en-US" dirty="0" smtClean="0"/>
              <a:t>One other option for linked queue: circular linked list</a:t>
            </a:r>
          </a:p>
          <a:p>
            <a:pPr lvl="1"/>
            <a:r>
              <a:rPr lang="en-US" dirty="0" smtClean="0"/>
              <a:t>Maintain pointer only to last node: back of queue</a:t>
            </a:r>
          </a:p>
          <a:p>
            <a:pPr lvl="1"/>
            <a:r>
              <a:rPr lang="en-US" dirty="0" smtClean="0"/>
              <a:t>Where’s front of queue?</a:t>
            </a:r>
          </a:p>
          <a:p>
            <a:pPr lvl="2"/>
            <a:r>
              <a:rPr lang="en-US" dirty="0" smtClean="0"/>
              <a:t>last-&gt;next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AD73-CA17-194C-BCA5-936D5C3E3530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7" b="10247"/>
          <a:stretch>
            <a:fillRect/>
          </a:stretch>
        </p:blipFill>
        <p:spPr bwMode="auto">
          <a:xfrm>
            <a:off x="457200" y="4114800"/>
            <a:ext cx="8229600" cy="1828800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10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Final notes</a:t>
            </a:r>
            <a:endParaRPr 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time:</a:t>
            </a:r>
          </a:p>
          <a:p>
            <a:pPr lvl="1"/>
            <a:r>
              <a:rPr lang="en-US" dirty="0" smtClean="0"/>
              <a:t>Class templates</a:t>
            </a:r>
          </a:p>
          <a:p>
            <a:pPr lvl="1"/>
            <a:r>
              <a:rPr lang="en-US" dirty="0" smtClean="0"/>
              <a:t>Recursion</a:t>
            </a:r>
          </a:p>
          <a:p>
            <a:r>
              <a:rPr lang="en-US" dirty="0" smtClean="0"/>
              <a:t>Reminders:</a:t>
            </a:r>
          </a:p>
          <a:p>
            <a:pPr lvl="1"/>
            <a:r>
              <a:rPr lang="en-US" dirty="0"/>
              <a:t>Program 4 still to be posted; due date </a:t>
            </a:r>
            <a:r>
              <a:rPr lang="en-US" dirty="0" smtClean="0"/>
              <a:t>TBD</a:t>
            </a:r>
          </a:p>
          <a:p>
            <a:pPr lvl="1"/>
            <a:r>
              <a:rPr lang="en-US" dirty="0" smtClean="0"/>
              <a:t>Exam </a:t>
            </a:r>
            <a:r>
              <a:rPr lang="en-US" dirty="0"/>
              <a:t>2 in class Friday, 3/31</a:t>
            </a:r>
          </a:p>
          <a:p>
            <a:pPr lvl="2"/>
            <a:r>
              <a:rPr lang="en-US" dirty="0"/>
              <a:t>Will be allowed one 8.5” x 11” double-sided note sheet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26D51B9D-BAE8-6B45-B19D-1DEA907043F6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654581FB-8797-014C-8491-7A0C59EBED1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Stack is last-in, first-out (LIFO) data structure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Ordered collection of data items</a:t>
            </a:r>
          </a:p>
          <a:p>
            <a:pPr lvl="1"/>
            <a:r>
              <a:rPr lang="en-US" dirty="0" smtClean="0"/>
              <a:t>Can only be accessed at one end (top of stack)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add data to the top of the stack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Pop</a:t>
            </a:r>
            <a:r>
              <a:rPr lang="en-US" dirty="0"/>
              <a:t>: remove data from the top of the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Implementations similar to list ADT</a:t>
            </a:r>
          </a:p>
          <a:p>
            <a:pPr lvl="1"/>
            <a:r>
              <a:rPr lang="en-US" dirty="0" smtClean="0"/>
              <a:t>Need stack storage, location of top element</a:t>
            </a:r>
          </a:p>
          <a:p>
            <a:pPr lvl="1"/>
            <a:r>
              <a:rPr lang="en-US" dirty="0" smtClean="0"/>
              <a:t>Array-based: TOS = highest-indexed location</a:t>
            </a:r>
          </a:p>
          <a:p>
            <a:pPr lvl="1"/>
            <a:r>
              <a:rPr lang="en-US" dirty="0" smtClean="0"/>
              <a:t>Linked: TOS = first node in list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A67C-53E4-1F42-AF28-860966FE7DA7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application: postfix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typically use </a:t>
            </a:r>
            <a:r>
              <a:rPr lang="en-US" dirty="0" smtClean="0">
                <a:solidFill>
                  <a:srgbClr val="0000FF"/>
                </a:solidFill>
              </a:rPr>
              <a:t>infix</a:t>
            </a:r>
            <a:r>
              <a:rPr lang="en-US" dirty="0" smtClean="0"/>
              <a:t> notation in expression</a:t>
            </a:r>
          </a:p>
          <a:p>
            <a:pPr lvl="1"/>
            <a:r>
              <a:rPr lang="en-US" dirty="0" smtClean="0"/>
              <a:t>Operators between operands (variables/</a:t>
            </a:r>
            <a:r>
              <a:rPr lang="en-US" dirty="0" err="1" smtClean="0"/>
              <a:t>consts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i.e. 1 + 2 * 3</a:t>
            </a:r>
          </a:p>
          <a:p>
            <a:r>
              <a:rPr lang="en-US" dirty="0" smtClean="0"/>
              <a:t>Most compilers convert to </a:t>
            </a:r>
            <a:r>
              <a:rPr lang="en-US" dirty="0" smtClean="0">
                <a:solidFill>
                  <a:srgbClr val="0000FF"/>
                </a:solidFill>
              </a:rPr>
              <a:t>postfix</a:t>
            </a:r>
            <a:r>
              <a:rPr lang="en-US" dirty="0" smtClean="0"/>
              <a:t> notation (also reverse Polish notation, or RPN)</a:t>
            </a:r>
          </a:p>
          <a:p>
            <a:pPr lvl="1"/>
            <a:r>
              <a:rPr lang="en-US" dirty="0" smtClean="0"/>
              <a:t>Operators after operands</a:t>
            </a:r>
          </a:p>
          <a:p>
            <a:pPr lvl="1"/>
            <a:r>
              <a:rPr lang="en-US" dirty="0" smtClean="0"/>
              <a:t>i.e. 1 2 3 * +</a:t>
            </a:r>
          </a:p>
          <a:p>
            <a:pPr lvl="1"/>
            <a:r>
              <a:rPr lang="en-US" dirty="0" smtClean="0"/>
              <a:t>Parentheses unnecessary, as operators refer to two prior operands</a:t>
            </a:r>
          </a:p>
          <a:p>
            <a:pPr lvl="2"/>
            <a:r>
              <a:rPr lang="en-US" dirty="0" smtClean="0"/>
              <a:t>1 </a:t>
            </a:r>
            <a:r>
              <a:rPr lang="en-US" u="sng" dirty="0" smtClean="0"/>
              <a:t>2 3 *</a:t>
            </a:r>
            <a:r>
              <a:rPr lang="en-US" dirty="0" smtClean="0"/>
              <a:t> + </a:t>
            </a:r>
            <a:r>
              <a:rPr lang="en-US" dirty="0" smtClean="0">
                <a:sym typeface="Wingdings"/>
              </a:rPr>
              <a:t> </a:t>
            </a:r>
            <a:r>
              <a:rPr lang="en-US" u="sng" dirty="0" smtClean="0">
                <a:sym typeface="Wingdings"/>
              </a:rPr>
              <a:t>1 6 +</a:t>
            </a:r>
            <a:r>
              <a:rPr lang="en-US" dirty="0" smtClean="0">
                <a:sym typeface="Wingdings"/>
              </a:rPr>
              <a:t>  7</a:t>
            </a:r>
            <a:endParaRPr lang="en-US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EFF8-0A22-B947-ADCB-AF4D486185F2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02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postfix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Evaluating by hand</a:t>
            </a:r>
          </a:p>
          <a:p>
            <a:pPr lvl="1"/>
            <a:r>
              <a:rPr lang="en-US" dirty="0" smtClean="0"/>
              <a:t>Scan L to R</a:t>
            </a:r>
          </a:p>
          <a:p>
            <a:pPr lvl="1"/>
            <a:r>
              <a:rPr lang="en-US" dirty="0" smtClean="0"/>
              <a:t>When operator encountered, find two prior operands and perform operation on them</a:t>
            </a:r>
          </a:p>
          <a:p>
            <a:pPr lvl="2"/>
            <a:r>
              <a:rPr lang="en-US" dirty="0" smtClean="0"/>
              <a:t>LHS listed before RHS</a:t>
            </a:r>
            <a:endParaRPr lang="en-US" dirty="0"/>
          </a:p>
          <a:p>
            <a:r>
              <a:rPr lang="da-DK" dirty="0" err="1" smtClean="0"/>
              <a:t>Example</a:t>
            </a:r>
            <a:endParaRPr lang="da-DK" dirty="0" smtClean="0"/>
          </a:p>
          <a:p>
            <a:pPr lvl="1"/>
            <a:r>
              <a:rPr lang="da-DK" dirty="0" smtClean="0"/>
              <a:t>2 </a:t>
            </a:r>
            <a:r>
              <a:rPr lang="da-DK" u="sng" dirty="0"/>
              <a:t>3 4 + </a:t>
            </a:r>
            <a:r>
              <a:rPr lang="da-DK" dirty="0"/>
              <a:t>5 6 - - </a:t>
            </a:r>
            <a:r>
              <a:rPr lang="da-DK" dirty="0" smtClean="0"/>
              <a:t>*</a:t>
            </a:r>
          </a:p>
          <a:p>
            <a:pPr lvl="1"/>
            <a:r>
              <a:rPr lang="da-DK" dirty="0" smtClean="0"/>
              <a:t>2 7 </a:t>
            </a:r>
            <a:r>
              <a:rPr lang="da-DK" u="sng" dirty="0" smtClean="0"/>
              <a:t>5 6 -</a:t>
            </a:r>
            <a:r>
              <a:rPr lang="da-DK" dirty="0" smtClean="0"/>
              <a:t> - *</a:t>
            </a:r>
          </a:p>
          <a:p>
            <a:pPr lvl="1"/>
            <a:r>
              <a:rPr lang="da-DK" dirty="0" smtClean="0"/>
              <a:t>2 </a:t>
            </a:r>
            <a:r>
              <a:rPr lang="da-DK" u="sng" dirty="0" smtClean="0"/>
              <a:t>7 -1 -</a:t>
            </a:r>
            <a:r>
              <a:rPr lang="da-DK" dirty="0" smtClean="0"/>
              <a:t> *</a:t>
            </a:r>
          </a:p>
          <a:p>
            <a:pPr lvl="1"/>
            <a:r>
              <a:rPr lang="da-DK" u="sng" dirty="0" smtClean="0"/>
              <a:t>2 8 *</a:t>
            </a:r>
          </a:p>
          <a:p>
            <a:pPr lvl="1"/>
            <a:r>
              <a:rPr lang="da-DK" dirty="0" smtClean="0"/>
              <a:t>16</a:t>
            </a:r>
          </a:p>
          <a:p>
            <a:r>
              <a:rPr lang="da-DK" dirty="0" smtClean="0"/>
              <a:t>How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implement</a:t>
            </a:r>
            <a:r>
              <a:rPr lang="da-DK" dirty="0" smtClean="0"/>
              <a:t> a postfix </a:t>
            </a:r>
            <a:r>
              <a:rPr lang="da-DK" dirty="0" err="1" smtClean="0"/>
              <a:t>calculator</a:t>
            </a:r>
            <a:r>
              <a:rPr lang="da-DK" dirty="0" smtClean="0"/>
              <a:t> </a:t>
            </a:r>
            <a:r>
              <a:rPr lang="da-DK" dirty="0" err="1" smtClean="0"/>
              <a:t>using</a:t>
            </a:r>
            <a:r>
              <a:rPr lang="da-DK" dirty="0" smtClean="0"/>
              <a:t> a </a:t>
            </a:r>
            <a:r>
              <a:rPr lang="da-DK" dirty="0" err="1" smtClean="0"/>
              <a:t>stack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8E97-3C75-A24E-8C62-8893B5E4C1E2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8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expressions with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Scan expression L to R and repeat following steps until end of expression reached</a:t>
            </a:r>
          </a:p>
          <a:p>
            <a:pPr lvl="1"/>
            <a:r>
              <a:rPr lang="en-US" dirty="0" smtClean="0"/>
              <a:t>If you encounter operand, push it on stack</a:t>
            </a:r>
          </a:p>
          <a:p>
            <a:pPr lvl="1"/>
            <a:r>
              <a:rPr lang="en-US" dirty="0" smtClean="0"/>
              <a:t>If you encounter operator, pop two values off stack, perform operation on them, and push result</a:t>
            </a:r>
          </a:p>
          <a:p>
            <a:r>
              <a:rPr lang="en-US" dirty="0" smtClean="0"/>
              <a:t>When end of expression reached, result is only value on stack</a:t>
            </a:r>
          </a:p>
          <a:p>
            <a:endParaRPr lang="en-US" dirty="0"/>
          </a:p>
          <a:p>
            <a:r>
              <a:rPr lang="en-US" dirty="0" smtClean="0"/>
              <a:t>Infix </a:t>
            </a:r>
            <a:r>
              <a:rPr lang="en-US" dirty="0" smtClean="0">
                <a:sym typeface="Wingdings"/>
              </a:rPr>
              <a:t> postfix conversion can be done using stack, too, if expression fully parenthesized</a:t>
            </a:r>
          </a:p>
          <a:p>
            <a:pPr lvl="1"/>
            <a:r>
              <a:rPr lang="en-US" dirty="0" smtClean="0">
                <a:sym typeface="Wingdings"/>
              </a:rPr>
              <a:t>Sample program in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16273-6477-FC48-83F4-88191803E499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2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expressions with stack (ex.)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EFB5-D9BB-A749-A9B3-A5744DEF2578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173" r="-5017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6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any application involving waiting, whether in daily life or computing</a:t>
            </a:r>
          </a:p>
          <a:p>
            <a:pPr lvl="1"/>
            <a:r>
              <a:rPr lang="en-US" dirty="0" smtClean="0"/>
              <a:t>Checking out at grocery store</a:t>
            </a:r>
          </a:p>
          <a:p>
            <a:pPr lvl="1"/>
            <a:r>
              <a:rPr lang="en-US" dirty="0" smtClean="0"/>
              <a:t>Planes on runway preparing for takeoff</a:t>
            </a:r>
          </a:p>
          <a:p>
            <a:pPr lvl="1"/>
            <a:r>
              <a:rPr lang="en-US" dirty="0" smtClean="0"/>
              <a:t>Page requests to web server</a:t>
            </a:r>
          </a:p>
          <a:p>
            <a:r>
              <a:rPr lang="en-US" dirty="0" smtClean="0"/>
              <a:t>Why isn’t stack appropriate for these apps?</a:t>
            </a:r>
          </a:p>
          <a:p>
            <a:pPr lvl="1"/>
            <a:r>
              <a:rPr lang="en-US" dirty="0" smtClean="0"/>
              <a:t>First customer/plane/page request should be serviced first</a:t>
            </a:r>
          </a:p>
          <a:p>
            <a:pPr lvl="1"/>
            <a:r>
              <a:rPr lang="en-US" dirty="0" smtClean="0"/>
              <a:t>Stack is last-in, first-out (LIFO)</a:t>
            </a:r>
          </a:p>
          <a:p>
            <a:pPr lvl="1"/>
            <a:r>
              <a:rPr lang="en-US" dirty="0" smtClean="0"/>
              <a:t>We want first-in, first-out (FIFO) data structure: </a:t>
            </a:r>
            <a:r>
              <a:rPr lang="en-US" dirty="0" smtClean="0">
                <a:solidFill>
                  <a:srgbClr val="0000FF"/>
                </a:solidFill>
              </a:rPr>
              <a:t>queue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AD3-0123-7C4D-9F27-8A1AAA1707D5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5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Queue is first-in, first-out (FIFO) data structure</a:t>
            </a:r>
          </a:p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Ordered collection of data items</a:t>
            </a:r>
          </a:p>
          <a:p>
            <a:pPr lvl="1"/>
            <a:r>
              <a:rPr lang="en-US" dirty="0" smtClean="0"/>
              <a:t>Items only removed (or read) from the front</a:t>
            </a:r>
          </a:p>
          <a:p>
            <a:pPr lvl="1"/>
            <a:r>
              <a:rPr lang="en-US" dirty="0" smtClean="0"/>
              <a:t>Items only added to the back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/>
              <a:t>Construction (start with empty </a:t>
            </a:r>
            <a:r>
              <a:rPr lang="en-US" dirty="0" smtClean="0"/>
              <a:t>queue)</a:t>
            </a:r>
            <a:endParaRPr lang="en-US" dirty="0"/>
          </a:p>
          <a:p>
            <a:pPr lvl="1"/>
            <a:r>
              <a:rPr lang="en-US" dirty="0"/>
              <a:t>Check if </a:t>
            </a:r>
            <a:r>
              <a:rPr lang="en-US" dirty="0" smtClean="0"/>
              <a:t>queue is </a:t>
            </a:r>
            <a:r>
              <a:rPr lang="en-US" dirty="0"/>
              <a:t>empty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Enqueue</a:t>
            </a:r>
            <a:r>
              <a:rPr lang="en-US" dirty="0" smtClean="0"/>
              <a:t>: </a:t>
            </a:r>
            <a:r>
              <a:rPr lang="en-US" dirty="0"/>
              <a:t>add data to the </a:t>
            </a:r>
            <a:r>
              <a:rPr lang="en-US" dirty="0" smtClean="0"/>
              <a:t>back of the queue</a:t>
            </a:r>
            <a:endParaRPr lang="en-US" dirty="0"/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Dequeue</a:t>
            </a:r>
            <a:r>
              <a:rPr lang="en-US" dirty="0" smtClean="0"/>
              <a:t>: </a:t>
            </a:r>
            <a:r>
              <a:rPr lang="en-US" dirty="0"/>
              <a:t>remove data from the </a:t>
            </a:r>
            <a:r>
              <a:rPr lang="en-US" dirty="0" smtClean="0"/>
              <a:t>front of </a:t>
            </a:r>
            <a:r>
              <a:rPr lang="en-US" dirty="0"/>
              <a:t>the stack</a:t>
            </a:r>
          </a:p>
          <a:p>
            <a:pPr lvl="1"/>
            <a:r>
              <a:rPr lang="en-US" dirty="0"/>
              <a:t>Read item at </a:t>
            </a:r>
            <a:r>
              <a:rPr lang="en-US" dirty="0" smtClean="0"/>
              <a:t>front of </a:t>
            </a:r>
            <a:r>
              <a:rPr lang="en-US" dirty="0"/>
              <a:t>stack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BAB7-F996-F840-BB92-F6F1513D16E8}" type="datetime1">
              <a:rPr lang="en-US" smtClean="0"/>
              <a:t>3/22/17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Data Structures: Lecture 22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84A-D9E1-964C-B1EF-5C5C24A64F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3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14188</TotalTime>
  <Words>1294</Words>
  <Application>Microsoft Macintosh PowerPoint</Application>
  <PresentationFormat>On-screen Show (4:3)</PresentationFormat>
  <Paragraphs>304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Edge</vt:lpstr>
      <vt:lpstr>EECE.3220 Data Structures</vt:lpstr>
      <vt:lpstr>Lecture outline</vt:lpstr>
      <vt:lpstr>Review: Stack</vt:lpstr>
      <vt:lpstr>Stack application: postfix calculator</vt:lpstr>
      <vt:lpstr>Evaluating postfix expressions</vt:lpstr>
      <vt:lpstr>Postfix expressions with stack</vt:lpstr>
      <vt:lpstr>Postfix expressions with stack (ex.)</vt:lpstr>
      <vt:lpstr>Queues</vt:lpstr>
      <vt:lpstr>Queue ADT</vt:lpstr>
      <vt:lpstr>Queue implementations</vt:lpstr>
      <vt:lpstr>Array-based queues</vt:lpstr>
      <vt:lpstr>Array-based queues (continued)</vt:lpstr>
      <vt:lpstr>Array-based queue examples</vt:lpstr>
      <vt:lpstr>Array-based queue example solutions</vt:lpstr>
      <vt:lpstr>Array-based queue example solutions</vt:lpstr>
      <vt:lpstr>Linked queues</vt:lpstr>
      <vt:lpstr>Linked queue examples</vt:lpstr>
      <vt:lpstr>Linked queue example solutions</vt:lpstr>
      <vt:lpstr>Linked queue example solutions</vt:lpstr>
      <vt:lpstr>Circular linked queue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3995</cp:revision>
  <dcterms:created xsi:type="dcterms:W3CDTF">2006-04-03T05:03:01Z</dcterms:created>
  <dcterms:modified xsi:type="dcterms:W3CDTF">2017-03-22T13:07:30Z</dcterms:modified>
</cp:coreProperties>
</file>