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93" r:id="rId4"/>
    <p:sldId id="395" r:id="rId5"/>
    <p:sldId id="403" r:id="rId6"/>
    <p:sldId id="40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385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848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2A372B-73CF-E443-A1D1-E414FEED39E9}" type="datetime1">
              <a:rPr lang="en-US" smtClean="0"/>
              <a:t>3/23/17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C7BE1-E2D4-4446-9554-2D31018E655C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57CB9-00CF-5044-BB27-048F34CD0E67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376C6-EE07-C44D-B697-61207FF24064}" type="datetime1">
              <a:rPr lang="en-US" smtClean="0"/>
              <a:t>3/23/17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67A9E-892D-804C-A742-33031EFA7B5D}" type="datetime1">
              <a:rPr lang="en-US" smtClean="0"/>
              <a:t>3/23/17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8ECD1-F218-0940-AD75-76371DED2A2B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13977-06A5-F248-9656-256C9701C156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6366-B680-BB41-A4C5-43B88A895BA4}" type="datetime1">
              <a:rPr lang="en-US" smtClean="0"/>
              <a:t>3/23/17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A133C-F748-244F-90EB-37773418CFFC}" type="datetime1">
              <a:rPr lang="en-US" smtClean="0"/>
              <a:t>3/23/17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FE2764-4C0E-C544-B1C9-AFECB1117682}" type="datetime1">
              <a:rPr lang="en-US" smtClean="0"/>
              <a:t>3/23/17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02DAE7-CBE9-B942-BB11-C710A4F90E5D}" type="datetime1">
              <a:rPr lang="en-US" smtClean="0"/>
              <a:t>3/23/17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F2A5E-4031-B849-B6E9-0CA991E57B89}" type="datetime1">
              <a:rPr lang="en-US" smtClean="0"/>
              <a:t>3/23/17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11FA5-BCFD-D54A-A53B-C5BCCEE898DD}" type="datetime1">
              <a:rPr lang="en-US" smtClean="0"/>
              <a:t>3/23/17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8B88F9E-9F00-7844-B5DE-B3D6131096D9}" type="datetime1">
              <a:rPr lang="en-US" smtClean="0"/>
              <a:t>3/23/17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Finish queues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Function and class templates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similar to linked list</a:t>
            </a:r>
          </a:p>
          <a:p>
            <a:pPr lvl="1"/>
            <a:r>
              <a:rPr lang="en-US" dirty="0" smtClean="0"/>
              <a:t>Like linked stack, insert/delete functions O(1) since each only accesses one end of list …</a:t>
            </a:r>
          </a:p>
          <a:p>
            <a:pPr lvl="1"/>
            <a:r>
              <a:rPr lang="en-US" dirty="0" smtClean="0"/>
              <a:t>… as long as you have pointers to each end</a:t>
            </a:r>
          </a:p>
          <a:p>
            <a:r>
              <a:rPr lang="en-US" dirty="0" smtClean="0"/>
              <a:t>Queue class</a:t>
            </a:r>
          </a:p>
          <a:p>
            <a:pPr lvl="1"/>
            <a:r>
              <a:rPr lang="en-US" dirty="0" smtClean="0"/>
              <a:t>Needs two pointers—front and back of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3810-EA63-9D4A-8C5C-2DF9627828F2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queue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Describe</a:t>
            </a:r>
            <a:r>
              <a:rPr lang="en-US" dirty="0"/>
              <a:t>, in code or pseudo-code, how to write the following </a:t>
            </a:r>
            <a:r>
              <a:rPr lang="en-US" dirty="0" smtClean="0"/>
              <a:t>Queue member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Default constructor: </a:t>
            </a:r>
            <a:r>
              <a:rPr lang="en-US" dirty="0">
                <a:latin typeface="Courier New"/>
                <a:cs typeface="Courier New"/>
              </a:rPr>
              <a:t>Queue();</a:t>
            </a:r>
          </a:p>
          <a:p>
            <a:pPr lvl="1"/>
            <a:r>
              <a:rPr lang="en-US" dirty="0"/>
              <a:t>Check if empty: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/>
              <a:t>Add new element: </a:t>
            </a: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enqueue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QueueElement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/>
              <a:t>Remove front element: </a:t>
            </a: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dequeue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/>
              <a:t>Retrieve front element: </a:t>
            </a:r>
            <a:r>
              <a:rPr lang="en-US" dirty="0" err="1">
                <a:latin typeface="Courier New"/>
                <a:cs typeface="Courier New"/>
              </a:rPr>
              <a:t>QueueElement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dequeue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r>
              <a:rPr lang="en-US" dirty="0"/>
              <a:t>Assume “</a:t>
            </a:r>
            <a:r>
              <a:rPr lang="en-US" dirty="0" err="1">
                <a:latin typeface="Courier New"/>
                <a:cs typeface="Courier New"/>
              </a:rPr>
              <a:t>QueueElement</a:t>
            </a:r>
            <a:r>
              <a:rPr lang="en-US" dirty="0"/>
              <a:t>” defined using </a:t>
            </a: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/>
              <a:t> to represent data stored in </a:t>
            </a:r>
            <a:r>
              <a:rPr lang="en-US" dirty="0" smtClean="0"/>
              <a:t>queue</a:t>
            </a:r>
          </a:p>
          <a:p>
            <a:r>
              <a:rPr lang="en-US" dirty="0" smtClean="0"/>
              <a:t>Assume Queue has members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Node *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, *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8063-DC89-AA46-A3D0-C6DDDC66B129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queue 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Queue::Queue() :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(NULL), 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(NULL)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{}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Queue::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	return (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== NULL)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void Queue::</a:t>
            </a:r>
            <a:r>
              <a:rPr lang="en-US" dirty="0" err="1" smtClean="0">
                <a:latin typeface="Courier New"/>
                <a:cs typeface="Courier New"/>
              </a:rPr>
              <a:t>enqueue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StackElement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smtClean="0">
                <a:latin typeface="Courier New"/>
                <a:cs typeface="Courier New"/>
              </a:rPr>
              <a:t>v)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Node *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Code to allocate new node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-&gt;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 = v;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-&gt;next = NULL;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	if (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-&gt;next = 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58C2-9232-684D-BF5A-89C90ECC37C8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7"/>
          </a:xfrm>
        </p:spPr>
        <p:txBody>
          <a:bodyPr/>
          <a:lstStyle/>
          <a:p>
            <a:r>
              <a:rPr lang="en-US" dirty="0" smtClean="0"/>
              <a:t>Linked queue 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void Queue::</a:t>
            </a:r>
            <a:r>
              <a:rPr lang="en-US" dirty="0" err="1" smtClean="0">
                <a:latin typeface="Courier New"/>
                <a:cs typeface="Courier New"/>
              </a:rPr>
              <a:t>dequeue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Node *p;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if (!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smtClean="0">
                <a:latin typeface="Courier New"/>
                <a:cs typeface="Courier New"/>
              </a:rPr>
              <a:t>p =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-&gt;next;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delete p;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if (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== NULL)	// Queue empty--back pointer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 = NULL;	//  must be set to NULL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	// handle error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Queue::top()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(!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-&gt;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garbage;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garbage;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8A8E-7678-9A4E-81C0-64A80E680779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7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queue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8229600" cy="2417762"/>
          </a:xfrm>
        </p:spPr>
        <p:txBody>
          <a:bodyPr/>
          <a:lstStyle/>
          <a:p>
            <a:r>
              <a:rPr lang="en-US" dirty="0" smtClean="0"/>
              <a:t>One other option for linked queue: circular linked list</a:t>
            </a:r>
          </a:p>
          <a:p>
            <a:pPr lvl="1"/>
            <a:r>
              <a:rPr lang="en-US" dirty="0" smtClean="0"/>
              <a:t>Maintain pointer only to last node: back of queue</a:t>
            </a:r>
          </a:p>
          <a:p>
            <a:pPr lvl="1"/>
            <a:r>
              <a:rPr lang="en-US" dirty="0" smtClean="0"/>
              <a:t>Where’s front of queue?</a:t>
            </a:r>
          </a:p>
          <a:p>
            <a:pPr lvl="2"/>
            <a:r>
              <a:rPr lang="en-US" dirty="0" smtClean="0"/>
              <a:t>last-&gt;next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B077-9BFE-184A-99F7-E69184C513D8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7" b="10247"/>
          <a:stretch>
            <a:fillRect/>
          </a:stretch>
        </p:blipFill>
        <p:spPr bwMode="auto">
          <a:xfrm>
            <a:off x="457200" y="4114800"/>
            <a:ext cx="8229600" cy="18288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10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Justifying templates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Want to write general code we can use in specific cases</a:t>
            </a:r>
          </a:p>
          <a:p>
            <a:r>
              <a:rPr lang="en-US" dirty="0" smtClean="0"/>
              <a:t>Consider integer swap function: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swap 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&amp;v1,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&amp;v2) {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temp = v1;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v</a:t>
            </a:r>
            <a:r>
              <a:rPr lang="en-US" dirty="0" smtClean="0">
                <a:latin typeface="Courier New"/>
                <a:cs typeface="Courier New"/>
              </a:rPr>
              <a:t>1 = v2;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v</a:t>
            </a:r>
            <a:r>
              <a:rPr lang="en-US" dirty="0" smtClean="0">
                <a:latin typeface="Courier New"/>
                <a:cs typeface="Courier New"/>
              </a:rPr>
              <a:t>2 = temp;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 smtClean="0">
                <a:latin typeface="Arial"/>
                <a:cs typeface="Arial"/>
              </a:rPr>
              <a:t>Only difference between swapping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err="1" smtClean="0">
                <a:latin typeface="Arial"/>
                <a:cs typeface="Arial"/>
              </a:rPr>
              <a:t>s</a:t>
            </a:r>
            <a:r>
              <a:rPr lang="en-US" dirty="0" smtClean="0">
                <a:latin typeface="Arial"/>
                <a:cs typeface="Arial"/>
              </a:rPr>
              <a:t>/</a:t>
            </a:r>
            <a:r>
              <a:rPr lang="en-US" dirty="0" smtClean="0">
                <a:latin typeface="Courier New"/>
                <a:cs typeface="Courier New"/>
              </a:rPr>
              <a:t>double</a:t>
            </a:r>
            <a:r>
              <a:rPr lang="en-US" dirty="0" smtClean="0">
                <a:latin typeface="Arial"/>
                <a:cs typeface="Arial"/>
              </a:rPr>
              <a:t>s: data type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We’d need a different function … unless we could pass the data type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76C6-EE07-C44D-B697-61207FF24064}" type="datetime1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Justifying templates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List/stack/queue implementations so far are “general”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/>
              <a:t> at start of .h file for type to be stored</a:t>
            </a:r>
          </a:p>
          <a:p>
            <a:r>
              <a:rPr lang="en-US" dirty="0" smtClean="0"/>
              <a:t>What if we don’t want to edit/recompile every time we want a different type?</a:t>
            </a:r>
          </a:p>
          <a:p>
            <a:r>
              <a:rPr lang="en-US" dirty="0" smtClean="0"/>
              <a:t>What if we want a queue of integers and a queue of doubles in the same program?</a:t>
            </a:r>
          </a:p>
          <a:p>
            <a:pPr lvl="1"/>
            <a:r>
              <a:rPr lang="en-US" dirty="0" smtClean="0"/>
              <a:t>Can’t do it … unless we can pass the data type to the class definition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CD1-F218-0940-AD75-76371DED2A2B}" type="datetime1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Templates</a:t>
            </a:r>
            <a:r>
              <a:rPr lang="en-US" dirty="0" smtClean="0"/>
              <a:t> allow us to write general functions/classes and specify the data type later</a:t>
            </a:r>
          </a:p>
          <a:p>
            <a:r>
              <a:rPr lang="en-US" dirty="0" smtClean="0">
                <a:latin typeface="Courier New"/>
                <a:cs typeface="Courier New"/>
              </a:rPr>
              <a:t>template</a:t>
            </a:r>
            <a:r>
              <a:rPr lang="en-US" dirty="0" smtClean="0"/>
              <a:t> keyword indicates that what follows is a pattern, not a full definition</a:t>
            </a:r>
          </a:p>
          <a:p>
            <a:r>
              <a:rPr lang="en-US" dirty="0" smtClean="0"/>
              <a:t>Generic </a:t>
            </a:r>
            <a:r>
              <a:rPr lang="en-US" dirty="0" err="1" smtClean="0"/>
              <a:t>typename</a:t>
            </a:r>
            <a:r>
              <a:rPr lang="en-US" dirty="0" smtClean="0"/>
              <a:t> specified in angle brackets with </a:t>
            </a:r>
            <a:r>
              <a:rPr lang="en-US" dirty="0" err="1" smtClean="0">
                <a:latin typeface="Courier New"/>
                <a:cs typeface="Courier New"/>
              </a:rPr>
              <a:t>typename</a:t>
            </a:r>
            <a:r>
              <a:rPr lang="en-US" dirty="0" smtClean="0"/>
              <a:t> (or </a:t>
            </a:r>
            <a:r>
              <a:rPr lang="en-US" dirty="0" smtClean="0">
                <a:latin typeface="Courier New"/>
                <a:cs typeface="Courier New"/>
              </a:rPr>
              <a:t>class</a:t>
            </a:r>
            <a:r>
              <a:rPr lang="en-US" dirty="0" smtClean="0"/>
              <a:t>) keyword</a:t>
            </a:r>
          </a:p>
          <a:p>
            <a:r>
              <a:rPr lang="en-US" dirty="0" smtClean="0"/>
              <a:t>At least one </a:t>
            </a:r>
            <a:r>
              <a:rPr lang="en-US" dirty="0" err="1" smtClean="0"/>
              <a:t>templated</a:t>
            </a:r>
            <a:r>
              <a:rPr lang="en-US" dirty="0" smtClean="0"/>
              <a:t> parameter must be used</a:t>
            </a:r>
          </a:p>
          <a:p>
            <a:r>
              <a:rPr lang="en-US" dirty="0" smtClean="0"/>
              <a:t>Desired type automatically bound if calling function</a:t>
            </a:r>
          </a:p>
          <a:p>
            <a:r>
              <a:rPr lang="en-US" dirty="0" smtClean="0"/>
              <a:t>Desired type must be specified if declaring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CD1-F218-0940-AD75-76371DED2A2B}" type="datetime1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0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General form: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template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typename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i="1" dirty="0" smtClean="0">
                <a:latin typeface="Courier New"/>
                <a:cs typeface="Courier New"/>
              </a:rPr>
              <a:t>type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i="1" dirty="0" smtClean="0">
                <a:latin typeface="Courier New"/>
                <a:cs typeface="Courier New"/>
              </a:rPr>
              <a:t>	function definition</a:t>
            </a:r>
            <a:endParaRPr lang="en-US" dirty="0" smtClean="0"/>
          </a:p>
          <a:p>
            <a:r>
              <a:rPr lang="en-US" dirty="0" smtClean="0"/>
              <a:t>Rewriting </a:t>
            </a:r>
            <a:r>
              <a:rPr lang="en-US" dirty="0"/>
              <a:t>swap with templates: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template &lt;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typename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T&gt; 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void swap(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&amp;v1,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&amp;v2)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temp = v1;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v1 = v2;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v2 = temp;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 smtClean="0"/>
              <a:t>Calling swap: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 = 10;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y = 20;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swap(x, y);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CD1-F218-0940-AD75-76371DED2A2B}" type="datetime1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template outside of class definition</a:t>
            </a:r>
          </a:p>
          <a:p>
            <a:pPr lvl="1"/>
            <a:r>
              <a:rPr lang="en-US" dirty="0" smtClean="0"/>
              <a:t>Can then use </a:t>
            </a:r>
            <a:r>
              <a:rPr lang="en-US" dirty="0" err="1" smtClean="0"/>
              <a:t>templated</a:t>
            </a:r>
            <a:r>
              <a:rPr lang="en-US" dirty="0" smtClean="0"/>
              <a:t> type(s) inside definition</a:t>
            </a:r>
          </a:p>
          <a:p>
            <a:r>
              <a:rPr lang="en-US" dirty="0" smtClean="0"/>
              <a:t>All member functions must be declared as template functions</a:t>
            </a:r>
          </a:p>
          <a:p>
            <a:r>
              <a:rPr lang="en-US" dirty="0" smtClean="0"/>
              <a:t>Template specification and implementation </a:t>
            </a:r>
            <a:r>
              <a:rPr lang="en-US" u="sng" dirty="0" smtClean="0"/>
              <a:t>cannot</a:t>
            </a:r>
            <a:r>
              <a:rPr lang="en-US" dirty="0" smtClean="0"/>
              <a:t> be split</a:t>
            </a:r>
          </a:p>
          <a:p>
            <a:pPr lvl="1"/>
            <a:r>
              <a:rPr lang="en-US" dirty="0" smtClean="0"/>
              <a:t>Function definitions listed </a:t>
            </a:r>
            <a:r>
              <a:rPr lang="en-US" dirty="0" err="1" smtClean="0"/>
              <a:t>in.h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CD1-F218-0940-AD75-76371DED2A2B}" type="datetime1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4 </a:t>
            </a:r>
            <a:r>
              <a:rPr lang="en-US" dirty="0" smtClean="0"/>
              <a:t>still to </a:t>
            </a:r>
            <a:r>
              <a:rPr lang="en-US" dirty="0"/>
              <a:t>be </a:t>
            </a:r>
            <a:r>
              <a:rPr lang="en-US" dirty="0" smtClean="0"/>
              <a:t>posted; </a:t>
            </a:r>
            <a:r>
              <a:rPr lang="en-US" dirty="0"/>
              <a:t>due </a:t>
            </a:r>
            <a:r>
              <a:rPr lang="en-US" dirty="0" smtClean="0"/>
              <a:t>date TBD</a:t>
            </a:r>
          </a:p>
          <a:p>
            <a:pPr lvl="1"/>
            <a:r>
              <a:rPr lang="en-US" dirty="0" smtClean="0"/>
              <a:t>Exam 2 in class Friday, 3/31</a:t>
            </a:r>
          </a:p>
          <a:p>
            <a:pPr lvl="2"/>
            <a:r>
              <a:rPr lang="en-US" dirty="0" smtClean="0"/>
              <a:t>Will be allowed one 8.5” x 11” double-sided note sheet</a:t>
            </a:r>
            <a:endParaRPr lang="en-US" dirty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</a:t>
            </a:r>
            <a:r>
              <a:rPr lang="en-US" dirty="0" smtClean="0"/>
              <a:t>Queues</a:t>
            </a:r>
            <a:endParaRPr lang="en-US" dirty="0" smtClean="0"/>
          </a:p>
          <a:p>
            <a:pPr lvl="1"/>
            <a:r>
              <a:rPr lang="en-US" dirty="0" smtClean="0"/>
              <a:t>Queue implementations</a:t>
            </a:r>
          </a:p>
          <a:p>
            <a:pPr lvl="1"/>
            <a:r>
              <a:rPr lang="en-US" dirty="0" smtClean="0"/>
              <a:t>Function and class templates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80D1112-3299-7645-84AD-F99C7D777914}" type="datetime1">
              <a:rPr lang="en-US" smtClean="0">
                <a:latin typeface="+mj-lt"/>
              </a:rPr>
              <a:t>3/23/17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23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template example: array-based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template &lt;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typename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T&gt;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class </a:t>
            </a:r>
            <a:r>
              <a:rPr lang="en-US" dirty="0" err="1">
                <a:latin typeface="Courier New"/>
                <a:cs typeface="Courier New"/>
              </a:rPr>
              <a:t>AQueue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AQueue</a:t>
            </a:r>
            <a:r>
              <a:rPr lang="en-US" dirty="0">
                <a:latin typeface="Courier New"/>
                <a:cs typeface="Courier New"/>
              </a:rPr>
              <a:t>();		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enqueue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dequeue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front();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void display(</a:t>
            </a:r>
            <a:r>
              <a:rPr lang="en-US" dirty="0" err="1">
                <a:latin typeface="Courier New"/>
                <a:cs typeface="Courier New"/>
              </a:rPr>
              <a:t>ostream</a:t>
            </a:r>
            <a:r>
              <a:rPr lang="en-US" dirty="0">
                <a:latin typeface="Courier New"/>
                <a:cs typeface="Courier New"/>
              </a:rPr>
              <a:t> &amp;out);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Qarr</a:t>
            </a:r>
            <a:r>
              <a:rPr lang="en-US" dirty="0">
                <a:latin typeface="Courier New"/>
                <a:cs typeface="Courier New"/>
              </a:rPr>
              <a:t>[CAPACITY];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Qfront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Qback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r>
              <a:rPr lang="en-US" dirty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CD1-F218-0940-AD75-76371DED2A2B}" type="datetime1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2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 example: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template &lt;</a:t>
            </a:r>
            <a:r>
              <a:rPr lang="en-US" sz="2200" b="1" dirty="0" err="1">
                <a:solidFill>
                  <a:srgbClr val="0000FF"/>
                </a:solidFill>
                <a:latin typeface="Courier New"/>
                <a:cs typeface="Courier New"/>
              </a:rPr>
              <a:t>typename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 T&gt;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void </a:t>
            </a:r>
            <a:r>
              <a:rPr lang="en-US" sz="2200" dirty="0" err="1">
                <a:latin typeface="Courier New"/>
                <a:cs typeface="Courier New"/>
              </a:rPr>
              <a:t>AQueue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&lt;T&gt;</a:t>
            </a:r>
            <a:r>
              <a:rPr lang="en-US" sz="2200" dirty="0">
                <a:latin typeface="Courier New"/>
                <a:cs typeface="Courier New"/>
              </a:rPr>
              <a:t>::</a:t>
            </a:r>
            <a:r>
              <a:rPr lang="en-US" sz="2200" dirty="0" err="1">
                <a:latin typeface="Courier New"/>
                <a:cs typeface="Courier New"/>
              </a:rPr>
              <a:t>enqueue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>
                <a:latin typeface="Courier New"/>
                <a:cs typeface="Courier New"/>
              </a:rPr>
              <a:t>val</a:t>
            </a:r>
            <a:r>
              <a:rPr lang="en-US" sz="22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err="1">
                <a:latin typeface="Courier New"/>
                <a:cs typeface="Courier New"/>
              </a:rPr>
              <a:t>int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>
                <a:latin typeface="Courier New"/>
                <a:cs typeface="Courier New"/>
              </a:rPr>
              <a:t>newBack</a:t>
            </a:r>
            <a:r>
              <a:rPr lang="en-US" sz="2200" dirty="0">
                <a:latin typeface="Courier New"/>
                <a:cs typeface="Courier New"/>
              </a:rPr>
              <a:t> = (</a:t>
            </a:r>
            <a:r>
              <a:rPr lang="en-US" sz="2200" dirty="0" err="1">
                <a:latin typeface="Courier New"/>
                <a:cs typeface="Courier New"/>
              </a:rPr>
              <a:t>Qback</a:t>
            </a:r>
            <a:r>
              <a:rPr lang="en-US" sz="2200" dirty="0">
                <a:latin typeface="Courier New"/>
                <a:cs typeface="Courier New"/>
              </a:rPr>
              <a:t> + 1) % CAPACITY;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if (</a:t>
            </a:r>
            <a:r>
              <a:rPr lang="en-US" sz="2200" dirty="0" err="1">
                <a:latin typeface="Courier New"/>
                <a:cs typeface="Courier New"/>
              </a:rPr>
              <a:t>newBack</a:t>
            </a:r>
            <a:r>
              <a:rPr lang="en-US" sz="2200" dirty="0">
                <a:latin typeface="Courier New"/>
                <a:cs typeface="Courier New"/>
              </a:rPr>
              <a:t> != </a:t>
            </a:r>
            <a:r>
              <a:rPr lang="en-US" sz="2200" dirty="0" err="1">
                <a:latin typeface="Courier New"/>
                <a:cs typeface="Courier New"/>
              </a:rPr>
              <a:t>Qfront</a:t>
            </a:r>
            <a:r>
              <a:rPr lang="en-US" sz="2200" dirty="0">
                <a:latin typeface="Courier New"/>
                <a:cs typeface="Courier New"/>
              </a:rPr>
              <a:t>) {	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en-US" sz="2200" dirty="0" err="1">
                <a:latin typeface="Courier New"/>
                <a:cs typeface="Courier New"/>
              </a:rPr>
              <a:t>Qarr</a:t>
            </a:r>
            <a:r>
              <a:rPr lang="en-US" sz="2200" dirty="0">
                <a:latin typeface="Courier New"/>
                <a:cs typeface="Courier New"/>
              </a:rPr>
              <a:t>[</a:t>
            </a:r>
            <a:r>
              <a:rPr lang="en-US" sz="2200" dirty="0" err="1">
                <a:latin typeface="Courier New"/>
                <a:cs typeface="Courier New"/>
              </a:rPr>
              <a:t>newBack</a:t>
            </a:r>
            <a:r>
              <a:rPr lang="en-US" sz="2200" dirty="0">
                <a:latin typeface="Courier New"/>
                <a:cs typeface="Courier New"/>
              </a:rPr>
              <a:t>] = </a:t>
            </a:r>
            <a:r>
              <a:rPr lang="en-US" sz="2200" dirty="0" err="1">
                <a:latin typeface="Courier New"/>
                <a:cs typeface="Courier New"/>
              </a:rPr>
              <a:t>val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en-US" sz="2200" dirty="0" err="1">
                <a:latin typeface="Courier New"/>
                <a:cs typeface="Courier New"/>
              </a:rPr>
              <a:t>Qback</a:t>
            </a:r>
            <a:r>
              <a:rPr lang="en-US" sz="2200" dirty="0">
                <a:latin typeface="Courier New"/>
                <a:cs typeface="Courier New"/>
              </a:rPr>
              <a:t> = </a:t>
            </a:r>
            <a:r>
              <a:rPr lang="en-US" sz="2200" dirty="0" err="1">
                <a:latin typeface="Courier New"/>
                <a:cs typeface="Courier New"/>
              </a:rPr>
              <a:t>newBack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en-US" sz="2200" dirty="0" err="1">
                <a:latin typeface="Courier New"/>
                <a:cs typeface="Courier New"/>
              </a:rPr>
              <a:t>cerr</a:t>
            </a:r>
            <a:r>
              <a:rPr lang="en-US" sz="2200" dirty="0">
                <a:latin typeface="Courier New"/>
                <a:cs typeface="Courier New"/>
              </a:rPr>
              <a:t> &lt;&lt; "Queue is full--can't </a:t>
            </a:r>
            <a:r>
              <a:rPr lang="en-US" sz="2200" dirty="0" err="1">
                <a:latin typeface="Courier New"/>
                <a:cs typeface="Courier New"/>
              </a:rPr>
              <a:t>enqueue</a:t>
            </a:r>
            <a:r>
              <a:rPr lang="en-US" sz="2200" dirty="0">
                <a:latin typeface="Courier New"/>
                <a:cs typeface="Courier New"/>
              </a:rPr>
              <a:t>\n";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200" dirty="0">
                <a:latin typeface="Courier New"/>
                <a:cs typeface="Courier New"/>
              </a:rPr>
              <a:t>}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CD1-F218-0940-AD75-76371DED2A2B}" type="datetime1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2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 example: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desired types of storage after </a:t>
            </a:r>
            <a:r>
              <a:rPr lang="en-US" dirty="0" err="1" smtClean="0"/>
              <a:t>typename</a:t>
            </a:r>
            <a:endParaRPr lang="en-US" dirty="0" smtClean="0"/>
          </a:p>
          <a:p>
            <a:r>
              <a:rPr lang="en-US" dirty="0" smtClean="0"/>
              <a:t>Two different instances of </a:t>
            </a:r>
            <a:r>
              <a:rPr lang="en-US" dirty="0" err="1" smtClean="0"/>
              <a:t>AQueue</a:t>
            </a:r>
            <a:r>
              <a:rPr lang="en-US" dirty="0" smtClean="0"/>
              <a:t>:</a:t>
            </a:r>
          </a:p>
          <a:p>
            <a:pPr marL="327025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AQueue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intQ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327025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AQueue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&lt;double&gt;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doubleQ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457200" indent="-457200"/>
            <a:endParaRPr lang="en-US" dirty="0"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CD1-F218-0940-AD75-76371DED2A2B}" type="datetime1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Recursion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4 still to be posted; due date </a:t>
            </a:r>
            <a:r>
              <a:rPr lang="en-US" dirty="0" smtClean="0"/>
              <a:t>TBD</a:t>
            </a:r>
          </a:p>
          <a:p>
            <a:pPr lvl="1"/>
            <a:r>
              <a:rPr lang="en-US" dirty="0" smtClean="0"/>
              <a:t>Exam </a:t>
            </a:r>
            <a:r>
              <a:rPr lang="en-US" dirty="0"/>
              <a:t>2 in class Friday, 3/31</a:t>
            </a:r>
          </a:p>
          <a:p>
            <a:pPr lvl="2"/>
            <a:r>
              <a:rPr lang="en-US" dirty="0"/>
              <a:t>Will be allowed one 8.5” x 11” double-sided note sheet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B37E226-D639-8045-A31F-2843F4228DAC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Queue is first-in, first-out (FIFO) data structure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Ordered collection of data items</a:t>
            </a:r>
          </a:p>
          <a:p>
            <a:pPr lvl="1"/>
            <a:r>
              <a:rPr lang="en-US" dirty="0" smtClean="0"/>
              <a:t>Items only removed (or read) from the front</a:t>
            </a:r>
          </a:p>
          <a:p>
            <a:pPr lvl="1"/>
            <a:r>
              <a:rPr lang="en-US" dirty="0" smtClean="0"/>
              <a:t>Items only added to the back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/>
              <a:t>Construction (start with empty </a:t>
            </a:r>
            <a:r>
              <a:rPr lang="en-US" dirty="0" smtClean="0"/>
              <a:t>queue)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smtClean="0"/>
              <a:t>queue is </a:t>
            </a:r>
            <a:r>
              <a:rPr lang="en-US" dirty="0"/>
              <a:t>empty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Enqueue</a:t>
            </a:r>
            <a:r>
              <a:rPr lang="en-US" dirty="0" smtClean="0"/>
              <a:t>: </a:t>
            </a:r>
            <a:r>
              <a:rPr lang="en-US" dirty="0"/>
              <a:t>add data to the </a:t>
            </a:r>
            <a:r>
              <a:rPr lang="en-US" dirty="0" smtClean="0"/>
              <a:t>back of the queue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Dequeue</a:t>
            </a:r>
            <a:r>
              <a:rPr lang="en-US" dirty="0" smtClean="0"/>
              <a:t>: </a:t>
            </a:r>
            <a:r>
              <a:rPr lang="en-US" dirty="0"/>
              <a:t>remove data from the </a:t>
            </a:r>
            <a:r>
              <a:rPr lang="en-US" dirty="0" smtClean="0"/>
              <a:t>front of </a:t>
            </a:r>
            <a:r>
              <a:rPr lang="en-US" dirty="0"/>
              <a:t>the </a:t>
            </a:r>
            <a:r>
              <a:rPr lang="en-US" dirty="0" smtClean="0"/>
              <a:t>queue</a:t>
            </a:r>
            <a:endParaRPr lang="en-US" dirty="0"/>
          </a:p>
          <a:p>
            <a:pPr lvl="1"/>
            <a:r>
              <a:rPr lang="en-US" dirty="0"/>
              <a:t>Read item at </a:t>
            </a:r>
            <a:r>
              <a:rPr lang="en-US" dirty="0" smtClean="0"/>
              <a:t>front of queue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A193-6DDE-0F4D-95B4-8D69EE6FB4EB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Where should front, back of queue be in array?</a:t>
            </a:r>
          </a:p>
          <a:p>
            <a:pPr lvl="1"/>
            <a:r>
              <a:rPr lang="en-US" dirty="0" smtClean="0"/>
              <a:t>Consider where you add, remove items</a:t>
            </a:r>
          </a:p>
          <a:p>
            <a:pPr lvl="1"/>
            <a:r>
              <a:rPr lang="en-US" dirty="0" smtClean="0"/>
              <a:t>Add to back </a:t>
            </a:r>
            <a:r>
              <a:rPr lang="en-US" dirty="0" smtClean="0">
                <a:sym typeface="Wingdings"/>
              </a:rPr>
              <a:t> highest indexed element</a:t>
            </a:r>
          </a:p>
          <a:p>
            <a:pPr lvl="1"/>
            <a:r>
              <a:rPr lang="en-US" dirty="0" smtClean="0">
                <a:sym typeface="Wingdings"/>
              </a:rPr>
              <a:t>Remove from front  lowest indexed </a:t>
            </a:r>
            <a:r>
              <a:rPr lang="en-US" dirty="0" smtClean="0">
                <a:sym typeface="Wingdings"/>
              </a:rPr>
              <a:t>element</a:t>
            </a:r>
          </a:p>
          <a:p>
            <a:pPr lvl="1"/>
            <a:r>
              <a:rPr lang="en-US" dirty="0" smtClean="0">
                <a:sym typeface="Wingdings"/>
              </a:rPr>
              <a:t>Use modulo arithmetic to treat array as circular</a:t>
            </a:r>
          </a:p>
          <a:p>
            <a:r>
              <a:rPr lang="en-US" dirty="0"/>
              <a:t>Problem with previous lecture: how do we manage back &amp; front?</a:t>
            </a:r>
          </a:p>
          <a:p>
            <a:r>
              <a:rPr lang="en-US" dirty="0"/>
              <a:t>Two possible solutions</a:t>
            </a:r>
          </a:p>
          <a:p>
            <a:pPr lvl="1"/>
            <a:r>
              <a:rPr lang="en-US" dirty="0"/>
              <a:t>Initially, front == back</a:t>
            </a:r>
          </a:p>
          <a:p>
            <a:pPr lvl="1"/>
            <a:r>
              <a:rPr lang="en-US" dirty="0"/>
              <a:t>Initially, back is 1 slot behind </a:t>
            </a:r>
            <a:r>
              <a:rPr lang="en-US" dirty="0" smtClean="0"/>
              <a:t>front</a:t>
            </a:r>
          </a:p>
          <a:p>
            <a:pPr lvl="1"/>
            <a:r>
              <a:rPr lang="en-US" dirty="0" smtClean="0"/>
              <a:t>In both cases, back = position of last added item, so new items added at (back + 1) % CAPACITY</a:t>
            </a:r>
            <a:endParaRPr lang="en-US" dirty="0" smtClean="0"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EB44-643B-C34D-82F9-5F37C06F4C2C}" type="datetime1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queues (continued)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8246696"/>
              </p:ext>
            </p:extLst>
          </p:nvPr>
        </p:nvGraphicFramePr>
        <p:xfrm>
          <a:off x="457200" y="3352800"/>
          <a:ext cx="8229600" cy="274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79994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Empty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dirty="0" err="1" smtClean="0">
                          <a:solidFill>
                            <a:srgbClr val="0000FF"/>
                          </a:solidFill>
                        </a:rPr>
                        <a:t>Enqueue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</a:rPr>
                        <a:t> 7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94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back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999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179994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state 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baseline="0" dirty="0" err="1" smtClean="0">
                          <a:solidFill>
                            <a:srgbClr val="0000FF"/>
                          </a:solidFill>
                          <a:sym typeface="Wingdings"/>
                        </a:rPr>
                        <a:t>Enqueue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 13, 52, 31, 10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94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31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37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state 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baseline="0" dirty="0" err="1" smtClean="0">
                          <a:solidFill>
                            <a:srgbClr val="0000FF"/>
                          </a:solidFill>
                          <a:sym typeface="Wingdings"/>
                        </a:rPr>
                        <a:t>Dequeue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 5 times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3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3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front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/ back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8229600" cy="2286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Managing queue if front = back initially</a:t>
            </a:r>
          </a:p>
          <a:p>
            <a:pPr lvl="1"/>
            <a:r>
              <a:rPr lang="en-US" dirty="0" smtClean="0"/>
              <a:t>back </a:t>
            </a:r>
            <a:r>
              <a:rPr lang="en-US" dirty="0" smtClean="0">
                <a:sym typeface="Wingdings"/>
              </a:rPr>
              <a:t> position of last added item</a:t>
            </a:r>
          </a:p>
          <a:p>
            <a:pPr lvl="1"/>
            <a:r>
              <a:rPr lang="en-US" dirty="0" smtClean="0">
                <a:sym typeface="Wingdings"/>
              </a:rPr>
              <a:t>front  position </a:t>
            </a:r>
            <a:r>
              <a:rPr lang="en-US" u="sng" dirty="0" smtClean="0">
                <a:sym typeface="Wingdings"/>
              </a:rPr>
              <a:t>before</a:t>
            </a:r>
            <a:r>
              <a:rPr lang="en-US" dirty="0" smtClean="0">
                <a:sym typeface="Wingdings"/>
              </a:rPr>
              <a:t> first item</a:t>
            </a:r>
          </a:p>
          <a:p>
            <a:r>
              <a:rPr lang="en-US" dirty="0" smtClean="0"/>
              <a:t>Empty condition: front == back</a:t>
            </a:r>
          </a:p>
          <a:p>
            <a:r>
              <a:rPr lang="en-US" dirty="0" smtClean="0"/>
              <a:t>Full condition (tested when </a:t>
            </a:r>
            <a:r>
              <a:rPr lang="en-US" dirty="0" err="1" smtClean="0"/>
              <a:t>enqueueing</a:t>
            </a:r>
            <a:r>
              <a:rPr lang="en-US" dirty="0" smtClean="0"/>
              <a:t>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front == (back + 1) % CAPACITY</a:t>
            </a:r>
          </a:p>
          <a:p>
            <a:r>
              <a:rPr lang="en-US" dirty="0" smtClean="0"/>
              <a:t>What’s downside of this solution?</a:t>
            </a:r>
            <a:endParaRPr lang="en-US" dirty="0" smtClean="0"/>
          </a:p>
          <a:p>
            <a:pPr lvl="1"/>
            <a:r>
              <a:rPr lang="en-US" dirty="0" smtClean="0"/>
              <a:t>Queue capacity actually CAPACITY - 1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18B-B260-4840-819B-ECAF4BF89889}" type="datetime1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queues (continued)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7456922"/>
              </p:ext>
            </p:extLst>
          </p:nvPr>
        </p:nvGraphicFramePr>
        <p:xfrm>
          <a:off x="457200" y="3429000"/>
          <a:ext cx="8229600" cy="274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79994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Empty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dirty="0" err="1" smtClean="0">
                          <a:solidFill>
                            <a:srgbClr val="0000FF"/>
                          </a:solidFill>
                        </a:rPr>
                        <a:t>Enqueue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</a:rPr>
                        <a:t> 7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front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/ back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999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179994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state 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baseline="0" dirty="0" err="1" smtClean="0">
                          <a:solidFill>
                            <a:srgbClr val="0000FF"/>
                          </a:solidFill>
                          <a:sym typeface="Wingdings"/>
                        </a:rPr>
                        <a:t>Enqueue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 13, 52, 31, 10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31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back</a:t>
                      </a:r>
                      <a:endParaRPr lang="en-US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37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Prior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state 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200" b="1" baseline="0" dirty="0" err="1" smtClean="0">
                          <a:solidFill>
                            <a:srgbClr val="0000FF"/>
                          </a:solidFill>
                          <a:sym typeface="Wingdings"/>
                        </a:rPr>
                        <a:t>Dequeue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 5 times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3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43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back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front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822960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Managing queue if front = (back + 1) % CAPACITY initially</a:t>
            </a:r>
          </a:p>
          <a:p>
            <a:pPr lvl="1"/>
            <a:r>
              <a:rPr lang="en-US" dirty="0" smtClean="0"/>
              <a:t>back </a:t>
            </a:r>
            <a:r>
              <a:rPr lang="en-US" dirty="0" smtClean="0">
                <a:sym typeface="Wingdings"/>
              </a:rPr>
              <a:t> position of last added item</a:t>
            </a:r>
          </a:p>
          <a:p>
            <a:pPr lvl="1"/>
            <a:r>
              <a:rPr lang="en-US" dirty="0" smtClean="0">
                <a:sym typeface="Wingdings"/>
              </a:rPr>
              <a:t>front  position of first item</a:t>
            </a:r>
          </a:p>
          <a:p>
            <a:r>
              <a:rPr lang="en-US" dirty="0"/>
              <a:t>What’s downside of this solution?</a:t>
            </a:r>
          </a:p>
          <a:p>
            <a:pPr lvl="1"/>
            <a:r>
              <a:rPr lang="en-US" dirty="0" smtClean="0"/>
              <a:t>Can’t tell difference between full/empty queue without additional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bool</a:t>
            </a:r>
            <a:r>
              <a:rPr lang="en-US" dirty="0" smtClean="0"/>
              <a:t> empty</a:t>
            </a:r>
          </a:p>
          <a:p>
            <a:pPr lvl="2"/>
            <a:r>
              <a:rPr lang="en-US" dirty="0" smtClean="0"/>
              <a:t>Initially true</a:t>
            </a:r>
          </a:p>
          <a:p>
            <a:pPr lvl="2"/>
            <a:r>
              <a:rPr lang="en-US" dirty="0" smtClean="0"/>
              <a:t>Set to false when adding first item</a:t>
            </a:r>
          </a:p>
          <a:p>
            <a:pPr lvl="2"/>
            <a:r>
              <a:rPr lang="en-US" dirty="0" smtClean="0"/>
              <a:t>Set to true when removing last item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18B-B260-4840-819B-ECAF4BF89889}" type="datetime1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Describe, in code or pseudo-code, how to write the following queue member functions</a:t>
            </a:r>
          </a:p>
          <a:p>
            <a:pPr lvl="1"/>
            <a:r>
              <a:rPr lang="en-US" dirty="0" smtClean="0"/>
              <a:t>Default constructor: </a:t>
            </a:r>
            <a:r>
              <a:rPr lang="en-US" dirty="0" smtClean="0">
                <a:latin typeface="Courier New"/>
                <a:cs typeface="Courier New"/>
              </a:rPr>
              <a:t>Queue();</a:t>
            </a:r>
          </a:p>
          <a:p>
            <a:pPr lvl="1"/>
            <a:r>
              <a:rPr lang="en-US" dirty="0" smtClean="0"/>
              <a:t>Check if empty: </a:t>
            </a: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 smtClean="0"/>
              <a:t>Add new element: </a:t>
            </a:r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enqueue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&amp;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 smtClean="0"/>
              <a:t>Remove front element: </a:t>
            </a:r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dequeue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 smtClean="0"/>
              <a:t>Retrieve front element: </a:t>
            </a: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dequeue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r>
              <a:rPr lang="en-US" dirty="0" smtClean="0"/>
              <a:t>Assume “</a:t>
            </a: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/>
              <a:t>” defined using </a:t>
            </a: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/>
              <a:t> to represent data stored in queue</a:t>
            </a:r>
          </a:p>
          <a:p>
            <a:r>
              <a:rPr lang="en-US" dirty="0" smtClean="0"/>
              <a:t>Assume queue has following members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[CAPACITY]</a:t>
            </a:r>
          </a:p>
          <a:p>
            <a:pPr lvl="2"/>
            <a:r>
              <a:rPr lang="en-US" dirty="0" smtClean="0"/>
              <a:t>If array dynamically allocated, 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/>
              <a:t> is pointer and </a:t>
            </a:r>
            <a:r>
              <a:rPr lang="en-US" dirty="0" smtClean="0">
                <a:latin typeface="Courier New"/>
                <a:cs typeface="Courier New"/>
              </a:rPr>
              <a:t>CAPACITY</a:t>
            </a:r>
            <a:r>
              <a:rPr lang="en-US" dirty="0" smtClean="0"/>
              <a:t> is data member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Locations of front &amp; back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Examples therefore assumes 1</a:t>
            </a:r>
            <a:r>
              <a:rPr lang="en-US" baseline="30000" dirty="0" smtClean="0"/>
              <a:t>st</a:t>
            </a:r>
            <a:r>
              <a:rPr lang="en-US" dirty="0" smtClean="0"/>
              <a:t> solution (front == back initially)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888F-29A5-D54A-9FEB-C3012CE9A355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 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Queue::Queue() :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(0), 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(0)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	// if dynamic array, allocate array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Queue::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	return (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== 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void Queue::</a:t>
            </a:r>
            <a:r>
              <a:rPr lang="en-US" dirty="0" err="1" smtClean="0">
                <a:latin typeface="Courier New"/>
                <a:cs typeface="Courier New"/>
              </a:rPr>
              <a:t>enqueue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newBack</a:t>
            </a:r>
            <a:r>
              <a:rPr lang="en-US" dirty="0" smtClean="0">
                <a:latin typeface="Courier New"/>
                <a:cs typeface="Courier New"/>
              </a:rPr>
              <a:t> = (back + 1) % CAPACITY;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newBack</a:t>
            </a:r>
            <a:r>
              <a:rPr lang="en-US" dirty="0" smtClean="0">
                <a:latin typeface="Courier New"/>
                <a:cs typeface="Courier New"/>
              </a:rPr>
              <a:t> !=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) {	// Queue isn’t full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newBack</a:t>
            </a:r>
            <a:r>
              <a:rPr lang="en-US" dirty="0" smtClean="0">
                <a:latin typeface="Courier New"/>
                <a:cs typeface="Courier New"/>
              </a:rPr>
              <a:t>] = 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newBack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handle error appropriately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FD2D-EA56-A147-9CB1-C2DDB75C6DA8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 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void Queue::</a:t>
            </a:r>
            <a:r>
              <a:rPr lang="en-US" dirty="0" err="1" smtClean="0">
                <a:latin typeface="Courier New"/>
                <a:cs typeface="Courier New"/>
              </a:rPr>
              <a:t>dequeue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if (!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= (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+ 1) % CAPACITY;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handle error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Queue::front()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if (!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[(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+ 1) % CAPACITY</a:t>
            </a:r>
            <a:r>
              <a:rPr lang="en-US" dirty="0" smtClean="0">
                <a:latin typeface="Courier New"/>
                <a:cs typeface="Courier New"/>
              </a:rPr>
              <a:t>]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{		// return garbage value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cerr</a:t>
            </a:r>
            <a:r>
              <a:rPr lang="en-US" dirty="0" smtClean="0">
                <a:latin typeface="Courier New"/>
                <a:cs typeface="Courier New"/>
              </a:rPr>
              <a:t> &lt;&lt; "Can’t read from empty queue\n";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[CAPACITY-1];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999E-7ED3-0E42-8C93-82B092490046}" type="datetime1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15535</TotalTime>
  <Words>1282</Words>
  <Application>Microsoft Macintosh PowerPoint</Application>
  <PresentationFormat>On-screen Show (4:3)</PresentationFormat>
  <Paragraphs>350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EECE.3220 Data Structures</vt:lpstr>
      <vt:lpstr>Lecture outline</vt:lpstr>
      <vt:lpstr>Review: Queue</vt:lpstr>
      <vt:lpstr>Array-based queues</vt:lpstr>
      <vt:lpstr>Array-based queues (continued)</vt:lpstr>
      <vt:lpstr>Array-based queues (continued)</vt:lpstr>
      <vt:lpstr>Array-based queue examples</vt:lpstr>
      <vt:lpstr>Array-based queue example solutions</vt:lpstr>
      <vt:lpstr>Array-based queue example solutions</vt:lpstr>
      <vt:lpstr>Linked queues</vt:lpstr>
      <vt:lpstr>Linked queue examples</vt:lpstr>
      <vt:lpstr>Linked queue example solutions</vt:lpstr>
      <vt:lpstr>Linked queue example solutions</vt:lpstr>
      <vt:lpstr>Circular linked queue</vt:lpstr>
      <vt:lpstr>Justifying templates</vt:lpstr>
      <vt:lpstr>Justifying templates (continued)</vt:lpstr>
      <vt:lpstr>Templates</vt:lpstr>
      <vt:lpstr>Function template example</vt:lpstr>
      <vt:lpstr>Class templates</vt:lpstr>
      <vt:lpstr>Class template example: array-based queue</vt:lpstr>
      <vt:lpstr>Class template example: enqueue</vt:lpstr>
      <vt:lpstr>Class template example: objects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4143</cp:revision>
  <dcterms:created xsi:type="dcterms:W3CDTF">2006-04-03T05:03:01Z</dcterms:created>
  <dcterms:modified xsi:type="dcterms:W3CDTF">2017-03-24T15:09:39Z</dcterms:modified>
</cp:coreProperties>
</file>