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95" r:id="rId4"/>
    <p:sldId id="406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7" r:id="rId14"/>
    <p:sldId id="416" r:id="rId15"/>
    <p:sldId id="385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204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11A869-C5D7-4347-98A3-600DF72C67A4}" type="datetime1">
              <a:rPr lang="en-US" smtClean="0"/>
              <a:t>3/27/2017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3386C3-E89E-1042-BCF7-82BB2AB559F3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89C35-AC47-1547-A77A-BC7D46133C46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48431-087E-5E4D-8A24-A35A822018ED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A77F0-9CA6-F948-ACB0-F1C573E955DF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15D21-A1BB-ED4C-AC1B-853287FFB35B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96E325-EB7F-4D4C-91D7-B14655A86CDD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D677C-D21C-B647-BCEA-78B75E8B381F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6644C-67DF-D14C-8708-5EF3477CB7FA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09C0D-619E-9D45-9510-AA688112EA37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3E13A-95D0-974C-B6A5-DDC9A883DAEE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0E753-556A-B64B-B7D2-0298EDD4A554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AC288-4AB9-6E43-BAB5-9BBCE4E1AECB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663547B1-DCC1-4B42-8980-2A8227E2AB6C}" type="datetime1">
              <a:rPr lang="en-US" smtClean="0"/>
              <a:t>3/27/2017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24: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Function and class </a:t>
            </a:r>
            <a:r>
              <a:rPr lang="en-US" dirty="0" smtClean="0">
                <a:latin typeface="Arial" charset="0"/>
              </a:rPr>
              <a:t>templates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Recursion intro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 example: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desired types of storage after </a:t>
            </a:r>
            <a:r>
              <a:rPr lang="en-US" dirty="0" err="1" smtClean="0"/>
              <a:t>typename</a:t>
            </a:r>
            <a:endParaRPr lang="en-US" dirty="0" smtClean="0"/>
          </a:p>
          <a:p>
            <a:r>
              <a:rPr lang="en-US" dirty="0" smtClean="0"/>
              <a:t>Two different instances of </a:t>
            </a:r>
            <a:r>
              <a:rPr lang="en-US" dirty="0" err="1" smtClean="0"/>
              <a:t>AQueue</a:t>
            </a:r>
            <a:r>
              <a:rPr lang="en-US" dirty="0" smtClean="0"/>
              <a:t>:</a:t>
            </a:r>
          </a:p>
          <a:p>
            <a:pPr marL="327025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AQueue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intQ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327025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AQueue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&lt;double&gt;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doubleQ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457200" indent="-457200"/>
            <a:endParaRPr lang="en-US" dirty="0"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5B6E-280D-FF4F-8C6D-897CBFA32BEB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functions call other functions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Recursive</a:t>
            </a:r>
            <a:r>
              <a:rPr lang="en-US" dirty="0" smtClean="0"/>
              <a:t> functions call themselves</a:t>
            </a:r>
          </a:p>
          <a:p>
            <a:r>
              <a:rPr lang="en-US" dirty="0" smtClean="0"/>
              <a:t>A recursive function has two parts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Anchor / base case</a:t>
            </a:r>
            <a:r>
              <a:rPr lang="en-US" dirty="0" smtClean="0"/>
              <a:t>: function value is defined for one or more specific argument values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Inductive / recursive case</a:t>
            </a:r>
            <a:r>
              <a:rPr lang="en-US" dirty="0" smtClean="0"/>
              <a:t>: function value for current argument value defined in terms of previously defined function values and/or arguments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5D21-A1BB-ED4C-AC1B-853287FFB35B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double power(double x, unsigned n){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if (n == 0)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1.0;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x * power(x, n – 1);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5D21-A1BB-ED4C-AC1B-853287FFB35B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Space efficiency</a:t>
            </a:r>
          </a:p>
          <a:p>
            <a:pPr lvl="1"/>
            <a:r>
              <a:rPr lang="en-US" dirty="0" smtClean="0"/>
              <a:t>Every function needs a stack frame/activation record</a:t>
            </a:r>
          </a:p>
          <a:p>
            <a:r>
              <a:rPr lang="en-US" dirty="0" smtClean="0"/>
              <a:t>Computational efficiency</a:t>
            </a:r>
          </a:p>
          <a:p>
            <a:pPr lvl="1"/>
            <a:r>
              <a:rPr lang="en-US" dirty="0" smtClean="0"/>
              <a:t>Recursive solution may not be as efficient</a:t>
            </a:r>
          </a:p>
          <a:p>
            <a:pPr lvl="1"/>
            <a:r>
              <a:rPr lang="en-US" dirty="0" smtClean="0"/>
              <a:t>Example: Fibonacci sequence (1, 1, 2, 3, 5, 8 …)</a:t>
            </a:r>
          </a:p>
          <a:p>
            <a:pPr lvl="1"/>
            <a:r>
              <a:rPr lang="en-US" dirty="0" smtClean="0"/>
              <a:t>Recursive function to find nth Fibonacci number</a:t>
            </a:r>
          </a:p>
          <a:p>
            <a:pPr marL="344487" lvl="1" indent="0">
              <a:buNone/>
              <a:tabLst>
                <a:tab pos="863600" algn="l"/>
                <a:tab pos="1371600" algn="l"/>
              </a:tabLst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fib(unsigned n) {</a:t>
            </a:r>
          </a:p>
          <a:p>
            <a:pPr marL="344487" lvl="1" indent="0">
              <a:buNone/>
              <a:tabLst>
                <a:tab pos="8636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(n &lt;= 2) return 1;</a:t>
            </a:r>
          </a:p>
          <a:p>
            <a:pPr marL="344487" lvl="1" indent="0">
              <a:buNone/>
              <a:tabLst>
                <a:tab pos="8636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</a:t>
            </a:r>
          </a:p>
          <a:p>
            <a:pPr marL="344487" lvl="1" indent="0">
              <a:buNone/>
              <a:tabLst>
                <a:tab pos="8636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fib(n-1) + fib(n-2);</a:t>
            </a:r>
          </a:p>
          <a:p>
            <a:pPr marL="344487" lvl="1" indent="0">
              <a:buNone/>
              <a:tabLst>
                <a:tab pos="8636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5D21-A1BB-ED4C-AC1B-853287FFB35B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7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recursive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if, on each iteration, problem splits into 2 or more similar tasks</a:t>
            </a:r>
          </a:p>
          <a:p>
            <a:pPr lvl="1"/>
            <a:r>
              <a:rPr lang="en-US" dirty="0" smtClean="0"/>
              <a:t>Don’t want to repeat work</a:t>
            </a:r>
          </a:p>
          <a:p>
            <a:r>
              <a:rPr lang="en-US" dirty="0" smtClean="0"/>
              <a:t>Graph/tree traversal</a:t>
            </a:r>
          </a:p>
          <a:p>
            <a:pPr lvl="1"/>
            <a:r>
              <a:rPr lang="en-US" dirty="0" smtClean="0"/>
              <a:t>Will see this with binary trees</a:t>
            </a:r>
          </a:p>
          <a:p>
            <a:r>
              <a:rPr lang="en-US" dirty="0" smtClean="0"/>
              <a:t>Divide and conquer algorithms</a:t>
            </a:r>
          </a:p>
          <a:p>
            <a:pPr lvl="1"/>
            <a:r>
              <a:rPr lang="en-US" dirty="0" smtClean="0"/>
              <a:t>Search, sort algorithms very common examples</a:t>
            </a:r>
          </a:p>
          <a:p>
            <a:pPr lvl="1"/>
            <a:r>
              <a:rPr lang="en-US" dirty="0" smtClean="0"/>
              <a:t>Think about binary search</a:t>
            </a:r>
          </a:p>
          <a:p>
            <a:pPr lvl="2"/>
            <a:r>
              <a:rPr lang="en-US" dirty="0" smtClean="0"/>
              <a:t>Test value at midpoint of array</a:t>
            </a:r>
          </a:p>
          <a:p>
            <a:pPr lvl="2"/>
            <a:r>
              <a:rPr lang="en-US" dirty="0" smtClean="0"/>
              <a:t>If higher than value you’re searching for, test lower half</a:t>
            </a:r>
          </a:p>
          <a:p>
            <a:pPr lvl="2"/>
            <a:r>
              <a:rPr lang="en-US" dirty="0" smtClean="0"/>
              <a:t>If lower than value you’re searching for, test upper half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5D21-A1BB-ED4C-AC1B-853287FFB35B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Exam 2 Preview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4 still to be posted; due date </a:t>
            </a:r>
            <a:r>
              <a:rPr lang="en-US" dirty="0" smtClean="0"/>
              <a:t>TBD</a:t>
            </a:r>
          </a:p>
          <a:p>
            <a:pPr lvl="1"/>
            <a:r>
              <a:rPr lang="en-US" dirty="0" smtClean="0"/>
              <a:t>Exam </a:t>
            </a:r>
            <a:r>
              <a:rPr lang="en-US" dirty="0"/>
              <a:t>2 in class Friday, 3/31</a:t>
            </a:r>
          </a:p>
          <a:p>
            <a:pPr lvl="2"/>
            <a:r>
              <a:rPr lang="en-US" dirty="0"/>
              <a:t>Will be allowed one 8.5” x 11” double-sided note </a:t>
            </a:r>
            <a:r>
              <a:rPr lang="en-US" dirty="0" smtClean="0"/>
              <a:t>sheet</a:t>
            </a:r>
          </a:p>
          <a:p>
            <a:pPr lvl="2"/>
            <a:r>
              <a:rPr lang="en-US" dirty="0"/>
              <a:t>Today’s material will </a:t>
            </a:r>
            <a:r>
              <a:rPr lang="en-US" u="sng" dirty="0"/>
              <a:t>not</a:t>
            </a:r>
            <a:r>
              <a:rPr lang="en-US" dirty="0"/>
              <a:t> be on exam—exam coverage stops with queues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6FA9F99-30DE-6942-922C-D0B4F16470DF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Program 4 </a:t>
            </a:r>
            <a:r>
              <a:rPr lang="en-US" dirty="0" smtClean="0"/>
              <a:t>still to </a:t>
            </a:r>
            <a:r>
              <a:rPr lang="en-US" dirty="0"/>
              <a:t>be </a:t>
            </a:r>
            <a:r>
              <a:rPr lang="en-US" dirty="0" smtClean="0"/>
              <a:t>posted; </a:t>
            </a:r>
            <a:r>
              <a:rPr lang="en-US" dirty="0"/>
              <a:t>due </a:t>
            </a:r>
            <a:r>
              <a:rPr lang="en-US" dirty="0" smtClean="0"/>
              <a:t>at some point before 4/28</a:t>
            </a:r>
          </a:p>
          <a:p>
            <a:pPr lvl="1"/>
            <a:r>
              <a:rPr lang="en-US" dirty="0" smtClean="0"/>
              <a:t>Exam 2 in class Friday, 3/31</a:t>
            </a:r>
          </a:p>
          <a:p>
            <a:pPr lvl="2"/>
            <a:r>
              <a:rPr lang="en-US" dirty="0" smtClean="0"/>
              <a:t>Will be allowed one 8.5” x 11” double-sided note sheet</a:t>
            </a:r>
          </a:p>
          <a:p>
            <a:pPr lvl="2"/>
            <a:r>
              <a:rPr lang="en-US" dirty="0" smtClean="0"/>
              <a:t>Today’s material will </a:t>
            </a:r>
            <a:r>
              <a:rPr lang="en-US" u="sng" dirty="0" smtClean="0"/>
              <a:t>not</a:t>
            </a:r>
            <a:r>
              <a:rPr lang="en-US" dirty="0" smtClean="0"/>
              <a:t> be on exam—exam coverage stops with queues</a:t>
            </a:r>
            <a:endParaRPr lang="en-US" dirty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Queue implementations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smtClean="0"/>
              <a:t>and class </a:t>
            </a:r>
            <a:r>
              <a:rPr lang="en-US" dirty="0" smtClean="0"/>
              <a:t>templates</a:t>
            </a:r>
          </a:p>
          <a:p>
            <a:pPr lvl="1"/>
            <a:r>
              <a:rPr lang="en-US" smtClean="0"/>
              <a:t>Recursion intro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18F8495-EF10-114E-AEB5-682C78B423E4}" type="datetime1">
              <a:rPr lang="en-US" smtClean="0">
                <a:latin typeface="+mj-lt"/>
              </a:rPr>
              <a:t>3/27/2017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24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queue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Array-based queues</a:t>
            </a:r>
          </a:p>
          <a:p>
            <a:pPr lvl="1"/>
            <a:r>
              <a:rPr lang="en-US" dirty="0" smtClean="0">
                <a:sym typeface="Wingdings"/>
              </a:rPr>
              <a:t>Treat array as circular so you can add new items to lowest-indexed positions as original values in those positions are </a:t>
            </a:r>
            <a:r>
              <a:rPr lang="en-US" dirty="0" err="1" smtClean="0">
                <a:sym typeface="Wingdings"/>
              </a:rPr>
              <a:t>dequeued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Two possible solutions</a:t>
            </a:r>
          </a:p>
          <a:p>
            <a:pPr lvl="2"/>
            <a:r>
              <a:rPr lang="en-US" dirty="0" smtClean="0">
                <a:sym typeface="Wingdings"/>
              </a:rPr>
              <a:t>Only store front/back and leave 1 array slot empty</a:t>
            </a:r>
          </a:p>
          <a:p>
            <a:pPr lvl="2"/>
            <a:r>
              <a:rPr lang="en-US" dirty="0" smtClean="0">
                <a:sym typeface="Wingdings"/>
              </a:rPr>
              <a:t>Store front/back &amp; extra “empty” variable</a:t>
            </a:r>
          </a:p>
          <a:p>
            <a:r>
              <a:rPr lang="en-US" dirty="0" smtClean="0">
                <a:sym typeface="Wingdings"/>
              </a:rPr>
              <a:t>Linked queues</a:t>
            </a:r>
          </a:p>
          <a:p>
            <a:pPr lvl="1"/>
            <a:r>
              <a:rPr lang="en-US" dirty="0" smtClean="0">
                <a:sym typeface="Wingdings"/>
              </a:rPr>
              <a:t>Front pointer points to first node in queue</a:t>
            </a:r>
          </a:p>
          <a:p>
            <a:pPr lvl="1"/>
            <a:r>
              <a:rPr lang="en-US" dirty="0" smtClean="0">
                <a:sym typeface="Wingdings"/>
              </a:rPr>
              <a:t>Back pointer points to last node in queue</a:t>
            </a:r>
          </a:p>
          <a:p>
            <a:pPr lvl="1"/>
            <a:r>
              <a:rPr lang="en-US" dirty="0" smtClean="0">
                <a:sym typeface="Wingdings"/>
              </a:rPr>
              <a:t>Could use circular linked list with pointer only to last node (back = last node; front = (last node)-&gt;next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432C-C429-784E-A018-0CFEAF1C4340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Justifying templates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Want to write general code we can use in specific cases</a:t>
            </a:r>
          </a:p>
          <a:p>
            <a:pPr lvl="1"/>
            <a:r>
              <a:rPr lang="en-US" dirty="0" smtClean="0"/>
              <a:t>General functions that work for different data types</a:t>
            </a:r>
          </a:p>
          <a:p>
            <a:pPr lvl="1"/>
            <a:r>
              <a:rPr lang="en-US" dirty="0" smtClean="0"/>
              <a:t>General classes that can store different data types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0596-74AC-154A-AE8A-24DAAAB137A2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Templates</a:t>
            </a:r>
            <a:r>
              <a:rPr lang="en-US" dirty="0" smtClean="0"/>
              <a:t> allow us to write general functions/classes and specify the data type later</a:t>
            </a:r>
          </a:p>
          <a:p>
            <a:r>
              <a:rPr lang="en-US" dirty="0" smtClean="0">
                <a:latin typeface="Courier New"/>
                <a:cs typeface="Courier New"/>
              </a:rPr>
              <a:t>template</a:t>
            </a:r>
            <a:r>
              <a:rPr lang="en-US" dirty="0" smtClean="0"/>
              <a:t> keyword indicates that what follows is a pattern, not a full definition</a:t>
            </a:r>
          </a:p>
          <a:p>
            <a:r>
              <a:rPr lang="en-US" dirty="0" smtClean="0"/>
              <a:t>Generic </a:t>
            </a:r>
            <a:r>
              <a:rPr lang="en-US" dirty="0" err="1" smtClean="0"/>
              <a:t>typename</a:t>
            </a:r>
            <a:r>
              <a:rPr lang="en-US" dirty="0" smtClean="0"/>
              <a:t> specified in angle brackets with </a:t>
            </a:r>
            <a:r>
              <a:rPr lang="en-US" dirty="0" err="1" smtClean="0">
                <a:latin typeface="Courier New"/>
                <a:cs typeface="Courier New"/>
              </a:rPr>
              <a:t>typename</a:t>
            </a:r>
            <a:r>
              <a:rPr lang="en-US" dirty="0" smtClean="0"/>
              <a:t> (or </a:t>
            </a:r>
            <a:r>
              <a:rPr lang="en-US" dirty="0" smtClean="0">
                <a:latin typeface="Courier New"/>
                <a:cs typeface="Courier New"/>
              </a:rPr>
              <a:t>class</a:t>
            </a:r>
            <a:r>
              <a:rPr lang="en-US" dirty="0" smtClean="0"/>
              <a:t>) keyword</a:t>
            </a:r>
          </a:p>
          <a:p>
            <a:r>
              <a:rPr lang="en-US" dirty="0" smtClean="0"/>
              <a:t>At least one </a:t>
            </a:r>
            <a:r>
              <a:rPr lang="en-US" dirty="0" err="1" smtClean="0"/>
              <a:t>templated</a:t>
            </a:r>
            <a:r>
              <a:rPr lang="en-US" dirty="0" smtClean="0"/>
              <a:t> parameter must be used</a:t>
            </a:r>
          </a:p>
          <a:p>
            <a:r>
              <a:rPr lang="en-US" dirty="0" smtClean="0"/>
              <a:t>Desired type automatically bound if calling function</a:t>
            </a:r>
          </a:p>
          <a:p>
            <a:r>
              <a:rPr lang="en-US" dirty="0" smtClean="0"/>
              <a:t>Desired type must be specified if declaring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B458-CA4B-004C-BE3B-74C6288EC77C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0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General form: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template 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typename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i="1" dirty="0" smtClean="0">
                <a:latin typeface="Courier New"/>
                <a:cs typeface="Courier New"/>
              </a:rPr>
              <a:t>type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i="1" dirty="0" smtClean="0">
                <a:latin typeface="Courier New"/>
                <a:cs typeface="Courier New"/>
              </a:rPr>
              <a:t>	function definition</a:t>
            </a:r>
            <a:endParaRPr lang="en-US" dirty="0" smtClean="0"/>
          </a:p>
          <a:p>
            <a:r>
              <a:rPr lang="en-US" dirty="0" smtClean="0"/>
              <a:t>Rewriting </a:t>
            </a:r>
            <a:r>
              <a:rPr lang="en-US" dirty="0"/>
              <a:t>swap with templates: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template &lt;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typename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T&gt; 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void swap(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&amp;v1,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&amp;v2)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temp = v1;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v1 = v2;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v2 = temp;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 smtClean="0"/>
              <a:t>Calling swap: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 = 10;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y = 20;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swap(x, y);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B5FF-505C-F449-9865-665F714EB510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template outside of class definition</a:t>
            </a:r>
          </a:p>
          <a:p>
            <a:pPr lvl="1"/>
            <a:r>
              <a:rPr lang="en-US" dirty="0" smtClean="0"/>
              <a:t>Can then use </a:t>
            </a:r>
            <a:r>
              <a:rPr lang="en-US" dirty="0" err="1" smtClean="0"/>
              <a:t>templated</a:t>
            </a:r>
            <a:r>
              <a:rPr lang="en-US" dirty="0" smtClean="0"/>
              <a:t> type(s) inside definition</a:t>
            </a:r>
          </a:p>
          <a:p>
            <a:r>
              <a:rPr lang="en-US" dirty="0" smtClean="0"/>
              <a:t>All member functions must be declared as template functions</a:t>
            </a:r>
          </a:p>
          <a:p>
            <a:r>
              <a:rPr lang="en-US" dirty="0" smtClean="0"/>
              <a:t>Template specification and implementation </a:t>
            </a:r>
            <a:r>
              <a:rPr lang="en-US" u="sng" dirty="0" smtClean="0"/>
              <a:t>cannot</a:t>
            </a:r>
            <a:r>
              <a:rPr lang="en-US" dirty="0" smtClean="0"/>
              <a:t> be split</a:t>
            </a:r>
          </a:p>
          <a:p>
            <a:pPr lvl="1"/>
            <a:r>
              <a:rPr lang="en-US" dirty="0" smtClean="0"/>
              <a:t>Function definitions listed in .h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FA22-0333-314F-8F46-472FDD37468C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2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template example: array-based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template &lt;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typename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T&gt;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class </a:t>
            </a:r>
            <a:r>
              <a:rPr lang="en-US" dirty="0" err="1">
                <a:latin typeface="Courier New"/>
                <a:cs typeface="Courier New"/>
              </a:rPr>
              <a:t>AQueue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AQueue</a:t>
            </a:r>
            <a:r>
              <a:rPr lang="en-US" dirty="0">
                <a:latin typeface="Courier New"/>
                <a:cs typeface="Courier New"/>
              </a:rPr>
              <a:t>();		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isEmpty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enqueue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dequeue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front();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void display(</a:t>
            </a:r>
            <a:r>
              <a:rPr lang="en-US" dirty="0" err="1">
                <a:latin typeface="Courier New"/>
                <a:cs typeface="Courier New"/>
              </a:rPr>
              <a:t>ostream</a:t>
            </a:r>
            <a:r>
              <a:rPr lang="en-US" dirty="0">
                <a:latin typeface="Courier New"/>
                <a:cs typeface="Courier New"/>
              </a:rPr>
              <a:t> &amp;out);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private: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Qarr</a:t>
            </a:r>
            <a:r>
              <a:rPr lang="en-US" dirty="0">
                <a:latin typeface="Courier New"/>
                <a:cs typeface="Courier New"/>
              </a:rPr>
              <a:t>[CAPACITY];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Qfront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Qback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2CC2-5FBB-A64E-84FB-E764B23D8614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 example: </a:t>
            </a:r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template &lt;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typename</a:t>
            </a: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 T&gt;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void </a:t>
            </a:r>
            <a:r>
              <a:rPr lang="en-US" sz="2200" dirty="0" err="1">
                <a:latin typeface="Courier New"/>
                <a:cs typeface="Courier New"/>
              </a:rPr>
              <a:t>AQueue</a:t>
            </a: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&lt;T&gt;</a:t>
            </a:r>
            <a:r>
              <a:rPr lang="en-US" sz="2200" dirty="0">
                <a:latin typeface="Courier New"/>
                <a:cs typeface="Courier New"/>
              </a:rPr>
              <a:t>::</a:t>
            </a:r>
            <a:r>
              <a:rPr lang="en-US" sz="2200" dirty="0" err="1">
                <a:latin typeface="Courier New"/>
                <a:cs typeface="Courier New"/>
              </a:rPr>
              <a:t>enqueue</a:t>
            </a:r>
            <a:r>
              <a:rPr lang="en-US" sz="2200" dirty="0">
                <a:latin typeface="Courier New"/>
                <a:cs typeface="Courier New"/>
              </a:rPr>
              <a:t>(</a:t>
            </a: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>
                <a:latin typeface="Courier New"/>
                <a:cs typeface="Courier New"/>
              </a:rPr>
              <a:t>val</a:t>
            </a:r>
            <a:r>
              <a:rPr lang="en-US" sz="22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err="1">
                <a:latin typeface="Courier New"/>
                <a:cs typeface="Courier New"/>
              </a:rPr>
              <a:t>int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>
                <a:latin typeface="Courier New"/>
                <a:cs typeface="Courier New"/>
              </a:rPr>
              <a:t>newBack</a:t>
            </a:r>
            <a:r>
              <a:rPr lang="en-US" sz="2200" dirty="0">
                <a:latin typeface="Courier New"/>
                <a:cs typeface="Courier New"/>
              </a:rPr>
              <a:t> = (</a:t>
            </a:r>
            <a:r>
              <a:rPr lang="en-US" sz="2200" dirty="0" err="1">
                <a:latin typeface="Courier New"/>
                <a:cs typeface="Courier New"/>
              </a:rPr>
              <a:t>Qback</a:t>
            </a:r>
            <a:r>
              <a:rPr lang="en-US" sz="2200" dirty="0">
                <a:latin typeface="Courier New"/>
                <a:cs typeface="Courier New"/>
              </a:rPr>
              <a:t> + 1) % CAPACITY;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if (</a:t>
            </a:r>
            <a:r>
              <a:rPr lang="en-US" sz="2200" dirty="0" err="1">
                <a:latin typeface="Courier New"/>
                <a:cs typeface="Courier New"/>
              </a:rPr>
              <a:t>newBack</a:t>
            </a:r>
            <a:r>
              <a:rPr lang="en-US" sz="2200" dirty="0">
                <a:latin typeface="Courier New"/>
                <a:cs typeface="Courier New"/>
              </a:rPr>
              <a:t> != </a:t>
            </a:r>
            <a:r>
              <a:rPr lang="en-US" sz="2200" dirty="0" err="1">
                <a:latin typeface="Courier New"/>
                <a:cs typeface="Courier New"/>
              </a:rPr>
              <a:t>Qfront</a:t>
            </a:r>
            <a:r>
              <a:rPr lang="en-US" sz="2200" dirty="0">
                <a:latin typeface="Courier New"/>
                <a:cs typeface="Courier New"/>
              </a:rPr>
              <a:t>) {	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	</a:t>
            </a:r>
            <a:r>
              <a:rPr lang="en-US" sz="2200" dirty="0" err="1">
                <a:latin typeface="Courier New"/>
                <a:cs typeface="Courier New"/>
              </a:rPr>
              <a:t>Qarr</a:t>
            </a:r>
            <a:r>
              <a:rPr lang="en-US" sz="2200" dirty="0">
                <a:latin typeface="Courier New"/>
                <a:cs typeface="Courier New"/>
              </a:rPr>
              <a:t>[</a:t>
            </a:r>
            <a:r>
              <a:rPr lang="en-US" sz="2200" dirty="0" err="1">
                <a:latin typeface="Courier New"/>
                <a:cs typeface="Courier New"/>
              </a:rPr>
              <a:t>newBack</a:t>
            </a:r>
            <a:r>
              <a:rPr lang="en-US" sz="2200" dirty="0">
                <a:latin typeface="Courier New"/>
                <a:cs typeface="Courier New"/>
              </a:rPr>
              <a:t>] = </a:t>
            </a:r>
            <a:r>
              <a:rPr lang="en-US" sz="2200" dirty="0" err="1">
                <a:latin typeface="Courier New"/>
                <a:cs typeface="Courier New"/>
              </a:rPr>
              <a:t>val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	</a:t>
            </a:r>
            <a:r>
              <a:rPr lang="en-US" sz="2200" dirty="0" err="1">
                <a:latin typeface="Courier New"/>
                <a:cs typeface="Courier New"/>
              </a:rPr>
              <a:t>Qback</a:t>
            </a:r>
            <a:r>
              <a:rPr lang="en-US" sz="2200" dirty="0">
                <a:latin typeface="Courier New"/>
                <a:cs typeface="Courier New"/>
              </a:rPr>
              <a:t> = </a:t>
            </a:r>
            <a:r>
              <a:rPr lang="en-US" sz="2200" dirty="0" err="1">
                <a:latin typeface="Courier New"/>
                <a:cs typeface="Courier New"/>
              </a:rPr>
              <a:t>newBack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	</a:t>
            </a:r>
            <a:r>
              <a:rPr lang="en-US" sz="2200" dirty="0" err="1">
                <a:latin typeface="Courier New"/>
                <a:cs typeface="Courier New"/>
              </a:rPr>
              <a:t>cerr</a:t>
            </a:r>
            <a:r>
              <a:rPr lang="en-US" sz="2200" dirty="0">
                <a:latin typeface="Courier New"/>
                <a:cs typeface="Courier New"/>
              </a:rPr>
              <a:t> &lt;&lt; "Queue is full--can't </a:t>
            </a:r>
            <a:r>
              <a:rPr lang="en-US" sz="2200" dirty="0" err="1">
                <a:latin typeface="Courier New"/>
                <a:cs typeface="Courier New"/>
              </a:rPr>
              <a:t>enqueue</a:t>
            </a:r>
            <a:r>
              <a:rPr lang="en-US" sz="2200" dirty="0">
                <a:latin typeface="Courier New"/>
                <a:cs typeface="Courier New"/>
              </a:rPr>
              <a:t>\n";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275C-7631-B34B-B70A-C5EEFCD350F2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2563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16308</TotalTime>
  <Words>705</Words>
  <Application>Microsoft Office PowerPoint</Application>
  <PresentationFormat>On-screen Show (4:3)</PresentationFormat>
  <Paragraphs>178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EECE.3220 Data Structures</vt:lpstr>
      <vt:lpstr>Lecture outline</vt:lpstr>
      <vt:lpstr>Review: queue implementations</vt:lpstr>
      <vt:lpstr>Review: Justifying templates</vt:lpstr>
      <vt:lpstr>Templates</vt:lpstr>
      <vt:lpstr>Function template example</vt:lpstr>
      <vt:lpstr>Class templates</vt:lpstr>
      <vt:lpstr>Class template example: array-based queue</vt:lpstr>
      <vt:lpstr>Class template example: enqueue</vt:lpstr>
      <vt:lpstr>Class template example: objects</vt:lpstr>
      <vt:lpstr>Recursion</vt:lpstr>
      <vt:lpstr>Recursive example</vt:lpstr>
      <vt:lpstr>Recursion downsides</vt:lpstr>
      <vt:lpstr>Common recursive uses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4196</cp:revision>
  <dcterms:created xsi:type="dcterms:W3CDTF">2006-04-03T05:03:01Z</dcterms:created>
  <dcterms:modified xsi:type="dcterms:W3CDTF">2017-03-27T16:58:10Z</dcterms:modified>
</cp:coreProperties>
</file>