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18" r:id="rId4"/>
    <p:sldId id="419" r:id="rId5"/>
    <p:sldId id="420" r:id="rId6"/>
    <p:sldId id="421" r:id="rId7"/>
    <p:sldId id="424" r:id="rId8"/>
    <p:sldId id="425" r:id="rId9"/>
    <p:sldId id="426" r:id="rId10"/>
    <p:sldId id="427" r:id="rId11"/>
    <p:sldId id="428" r:id="rId12"/>
    <p:sldId id="430" r:id="rId13"/>
    <p:sldId id="431" r:id="rId14"/>
    <p:sldId id="432" r:id="rId15"/>
    <p:sldId id="395" r:id="rId16"/>
    <p:sldId id="385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CF62E3-BB81-DC4C-83B8-28D7F5D3A139}" type="datetime1">
              <a:rPr lang="en-US" smtClean="0"/>
              <a:t>3/28/17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058A8-9C92-AB43-B48D-2224234CCD46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9463C-BB9F-6F4E-9D3B-6D0E5AF619C5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6DCC4-961A-FF46-93D9-CAB606B4497C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0C938-BCCB-C24F-BBB5-51C104EA7991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1A808-5504-EB4F-BF8E-864A948798C9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3993B-8ACD-BE47-AE54-EC4B18B4798C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C6E7D-AB2C-084C-924D-D8DA3DB83676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27BF2-F801-EA41-AF87-6F2AEA18BF59}" type="datetime1">
              <a:rPr lang="en-US" smtClean="0"/>
              <a:t>3/28/17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6DF53-50C8-954D-A8A4-7FEABAC96A4A}" type="datetime1">
              <a:rPr lang="en-US" smtClean="0"/>
              <a:t>3/28/17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748E7-9E72-B547-8CF1-9AB67EA1D412}" type="datetime1">
              <a:rPr lang="en-US" smtClean="0"/>
              <a:t>3/28/17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38B5B-28A3-6840-AB9C-75E167FE6EF7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4EFA1-8524-D34A-9E97-50E3150DB533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5025427-149B-BA45-8058-CB8003EA7A28}" type="datetime1">
              <a:rPr lang="en-US" smtClean="0"/>
              <a:t>3/28/17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Default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Prototypes can specify default values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constructor in .h file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List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pPr lvl="1"/>
            <a:r>
              <a:rPr lang="en-US" dirty="0" smtClean="0"/>
              <a:t>If argument provided, </a:t>
            </a:r>
            <a:r>
              <a:rPr lang="en-US" dirty="0" err="1" smtClean="0">
                <a:latin typeface="Courier New"/>
                <a:cs typeface="Courier New"/>
              </a:rPr>
              <a:t>maxSize</a:t>
            </a:r>
            <a:r>
              <a:rPr lang="en-US" dirty="0" smtClean="0"/>
              <a:t> = argument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>
                <a:latin typeface="Courier New"/>
                <a:cs typeface="Courier New"/>
              </a:rPr>
              <a:t>maxSize</a:t>
            </a:r>
            <a:r>
              <a:rPr lang="en-US" dirty="0" smtClean="0"/>
              <a:t> = 1024</a:t>
            </a:r>
          </a:p>
          <a:p>
            <a:r>
              <a:rPr lang="en-US" dirty="0" smtClean="0"/>
              <a:t>This constructor: default &amp; parameterized!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 L1(256);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sym typeface="Wingdings"/>
              </a:rPr>
              <a:t> creates list w/max size 256</a:t>
            </a:r>
          </a:p>
          <a:p>
            <a:pPr lvl="1">
              <a:tabLst>
                <a:tab pos="3149600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List L2;</a:t>
            </a:r>
            <a:r>
              <a:rPr lang="en-US" dirty="0">
                <a:cs typeface="Courier New"/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creates list w/max size 1024</a:t>
            </a:r>
          </a:p>
          <a:p>
            <a:pPr>
              <a:tabLst>
                <a:tab pos="3319463" algn="l"/>
              </a:tabLst>
            </a:pPr>
            <a:r>
              <a:rPr lang="en-US" dirty="0" smtClean="0">
                <a:sym typeface="Wingdings"/>
              </a:rPr>
              <a:t>Can be generalized to any function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sym typeface="Wingdings"/>
              </a:rPr>
              <a:t>Given prototype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f(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a,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b=10);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x = f(5, 15);	 a = 5, b = 15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y = f(-1);	 a = -1, b = 10</a:t>
            </a:r>
          </a:p>
          <a:p>
            <a:pPr lvl="1">
              <a:tabLst>
                <a:tab pos="331946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4AA9-433B-D54D-AC26-7572D4DD74ED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Classes and </a:t>
            </a:r>
            <a:r>
              <a:rPr lang="en-US" dirty="0" err="1" smtClean="0"/>
              <a:t>dyn</a:t>
            </a:r>
            <a:r>
              <a:rPr lang="en-US" dirty="0" smtClean="0"/>
              <a:t>.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Constructor must account for </a:t>
            </a:r>
            <a:r>
              <a:rPr lang="en-US" dirty="0" err="1" smtClean="0"/>
              <a:t>dyn</a:t>
            </a:r>
            <a:r>
              <a:rPr lang="en-US" dirty="0" smtClean="0"/>
              <a:t>. </a:t>
            </a:r>
            <a:r>
              <a:rPr lang="en-US" dirty="0" err="1" smtClean="0"/>
              <a:t>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allocate memory or set pointer to </a:t>
            </a:r>
            <a:r>
              <a:rPr lang="en-US" dirty="0" smtClean="0"/>
              <a:t>0 / NULL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List::List(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maxSize</a:t>
            </a:r>
            <a:r>
              <a:rPr lang="en-US" sz="3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: </a:t>
            </a:r>
            <a:r>
              <a:rPr lang="en-US" sz="3200" dirty="0" err="1">
                <a:latin typeface="Courier New"/>
                <a:cs typeface="Courier New"/>
              </a:rPr>
              <a:t>mySize</a:t>
            </a:r>
            <a:r>
              <a:rPr lang="en-US" sz="3200" dirty="0">
                <a:latin typeface="Courier New"/>
                <a:cs typeface="Courier New"/>
              </a:rPr>
              <a:t>(0), </a:t>
            </a:r>
            <a:r>
              <a:rPr lang="en-US" sz="3200" dirty="0" err="1">
                <a:latin typeface="Courier New"/>
                <a:cs typeface="Courier New"/>
              </a:rPr>
              <a:t>myCapacity</a:t>
            </a:r>
            <a:r>
              <a:rPr lang="en-US" sz="3200" dirty="0">
                <a:latin typeface="Courier New"/>
                <a:cs typeface="Courier New"/>
              </a:rPr>
              <a:t>(</a:t>
            </a:r>
            <a:r>
              <a:rPr lang="en-US" sz="3200" dirty="0" err="1">
                <a:latin typeface="Courier New"/>
                <a:cs typeface="Courier New"/>
              </a:rPr>
              <a:t>maxSize</a:t>
            </a:r>
            <a:r>
              <a:rPr lang="en-US" sz="3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err="1">
                <a:latin typeface="Courier New"/>
                <a:cs typeface="Courier New"/>
              </a:rPr>
              <a:t>myArrayPtr</a:t>
            </a:r>
            <a:r>
              <a:rPr lang="en-US" sz="3200" dirty="0">
                <a:latin typeface="Courier New"/>
                <a:cs typeface="Courier New"/>
              </a:rPr>
              <a:t> = new(</a:t>
            </a:r>
            <a:r>
              <a:rPr lang="en-US" sz="3200" dirty="0" err="1">
                <a:latin typeface="Courier New"/>
                <a:cs typeface="Courier New"/>
              </a:rPr>
              <a:t>nothrow</a:t>
            </a:r>
            <a:r>
              <a:rPr lang="en-US" sz="3200" dirty="0">
                <a:latin typeface="Courier New"/>
                <a:cs typeface="Courier New"/>
              </a:rPr>
              <a:t>) </a:t>
            </a:r>
            <a:r>
              <a:rPr lang="en-US" sz="3200" dirty="0" smtClean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 err="1" smtClean="0">
                <a:latin typeface="Courier New"/>
                <a:cs typeface="Courier New"/>
              </a:rPr>
              <a:t>ElementType</a:t>
            </a:r>
            <a:r>
              <a:rPr lang="en-US" sz="3200" dirty="0" smtClean="0">
                <a:latin typeface="Courier New"/>
                <a:cs typeface="Courier New"/>
              </a:rPr>
              <a:t>[</a:t>
            </a:r>
            <a:r>
              <a:rPr lang="en-US" sz="3200" dirty="0" err="1" smtClean="0">
                <a:latin typeface="Courier New"/>
                <a:cs typeface="Courier New"/>
              </a:rPr>
              <a:t>maxSize</a:t>
            </a:r>
            <a:r>
              <a:rPr lang="en-US" sz="3200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assert(</a:t>
            </a:r>
            <a:r>
              <a:rPr lang="en-US" sz="3200" dirty="0" err="1">
                <a:latin typeface="Courier New"/>
                <a:cs typeface="Courier New"/>
              </a:rPr>
              <a:t>myArrayPtr</a:t>
            </a:r>
            <a:r>
              <a:rPr lang="en-US" sz="3200" dirty="0">
                <a:latin typeface="Courier New"/>
                <a:cs typeface="Courier New"/>
              </a:rPr>
              <a:t> != 0);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}</a:t>
            </a:r>
            <a:endParaRPr lang="en-US" dirty="0"/>
          </a:p>
          <a:p>
            <a:r>
              <a:rPr lang="en-US" sz="3200" dirty="0" smtClean="0">
                <a:latin typeface="Arial"/>
                <a:cs typeface="Arial"/>
              </a:rPr>
              <a:t>Destructor frees memory at object deletion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List::~List() {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delete [] </a:t>
            </a:r>
            <a:r>
              <a:rPr lang="en-US" sz="3200" dirty="0" err="1">
                <a:latin typeface="Courier New"/>
                <a:cs typeface="Courier New"/>
              </a:rPr>
              <a:t>myArrayPtr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376-0DA8-964F-B7C0-9073E89B8431}" type="datetime1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Copy </a:t>
            </a:r>
            <a:r>
              <a:rPr lang="en-US" dirty="0"/>
              <a:t>constructors and =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Compiler automatically generates default versions of these functions</a:t>
            </a:r>
          </a:p>
          <a:p>
            <a:pPr lvl="1"/>
            <a:r>
              <a:rPr lang="en-US" dirty="0" smtClean="0"/>
              <a:t>Performs member-by-member copy</a:t>
            </a:r>
          </a:p>
          <a:p>
            <a:r>
              <a:rPr lang="en-US" dirty="0" smtClean="0"/>
              <a:t>Doesn’t work if objects hold </a:t>
            </a:r>
            <a:r>
              <a:rPr lang="en-US" dirty="0" err="1" smtClean="0"/>
              <a:t>dyn</a:t>
            </a:r>
            <a:r>
              <a:rPr lang="en-US" dirty="0" smtClean="0"/>
              <a:t>. allocated data</a:t>
            </a:r>
            <a:endParaRPr lang="en-US" dirty="0" smtClean="0"/>
          </a:p>
          <a:p>
            <a:pPr lvl="1"/>
            <a:r>
              <a:rPr lang="en-US" dirty="0" smtClean="0"/>
              <a:t>Example: in dynamic array-based list, copying </a:t>
            </a:r>
            <a:r>
              <a:rPr lang="en-US" dirty="0" smtClean="0"/>
              <a:t>must </a:t>
            </a:r>
            <a:r>
              <a:rPr lang="en-US" dirty="0" smtClean="0"/>
              <a:t>allocate </a:t>
            </a:r>
            <a:r>
              <a:rPr lang="en-US" dirty="0" smtClean="0"/>
              <a:t>new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Example: in linked list, copying must allocate new nodes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Two copy functions required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Overloaded assignment operator = 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Used for assignment statements like: </a:t>
            </a:r>
            <a:r>
              <a:rPr lang="en-US" dirty="0" smtClean="0">
                <a:latin typeface="Courier New"/>
                <a:cs typeface="Courier New"/>
              </a:rPr>
              <a:t>L1 = L2;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Copy </a:t>
            </a:r>
            <a:r>
              <a:rPr lang="en-US" dirty="0" smtClean="0">
                <a:latin typeface="Arial"/>
                <a:cs typeface="Arial"/>
              </a:rPr>
              <a:t>constructor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Used when copy done at object declaration: </a:t>
            </a:r>
            <a:r>
              <a:rPr lang="en-US" dirty="0" smtClean="0">
                <a:latin typeface="Courier New"/>
                <a:cs typeface="Courier New"/>
              </a:rPr>
              <a:t>List L3 = L1;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BAFC-1DE6-9E48-A534-1597515230B5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is last-in, first-out (LIFO) data structure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Ordered collection of data items</a:t>
            </a:r>
          </a:p>
          <a:p>
            <a:pPr lvl="1"/>
            <a:r>
              <a:rPr lang="en-US" dirty="0" smtClean="0"/>
              <a:t>Can only be accessed at one end (top of stack)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Implementations similar to list ADT</a:t>
            </a:r>
          </a:p>
          <a:p>
            <a:pPr lvl="1"/>
            <a:r>
              <a:rPr lang="en-US" dirty="0" smtClean="0"/>
              <a:t>Need stack storage, location of top element</a:t>
            </a:r>
          </a:p>
          <a:p>
            <a:pPr lvl="1"/>
            <a:r>
              <a:rPr lang="en-US" dirty="0" smtClean="0"/>
              <a:t>Array-based: TOS = highest-indexed location</a:t>
            </a:r>
          </a:p>
          <a:p>
            <a:pPr lvl="1"/>
            <a:r>
              <a:rPr lang="en-US" dirty="0" smtClean="0"/>
              <a:t>Linked: TOS = first node in list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BC71-F076-BE48-83DE-70D52DCDCE67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is first-in, first-out (FIFO) data structure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Ordered collection of data items</a:t>
            </a:r>
          </a:p>
          <a:p>
            <a:pPr lvl="1"/>
            <a:r>
              <a:rPr lang="en-US" dirty="0" smtClean="0"/>
              <a:t>Items only removed (or read) from the front</a:t>
            </a:r>
          </a:p>
          <a:p>
            <a:pPr lvl="1"/>
            <a:r>
              <a:rPr lang="en-US" dirty="0" smtClean="0"/>
              <a:t>Items only added to the back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Construction (start with empty </a:t>
            </a:r>
            <a:r>
              <a:rPr lang="en-US" dirty="0" smtClean="0"/>
              <a:t>queue)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queue is </a:t>
            </a:r>
            <a:r>
              <a:rPr lang="en-US" dirty="0"/>
              <a:t>empty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Enqueue</a:t>
            </a:r>
            <a:r>
              <a:rPr lang="en-US" dirty="0" smtClean="0"/>
              <a:t>: </a:t>
            </a:r>
            <a:r>
              <a:rPr lang="en-US" dirty="0"/>
              <a:t>add data to the </a:t>
            </a:r>
            <a:r>
              <a:rPr lang="en-US" dirty="0" smtClean="0"/>
              <a:t>back of the queue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Dequeue</a:t>
            </a:r>
            <a:r>
              <a:rPr lang="en-US" dirty="0" smtClean="0"/>
              <a:t>: </a:t>
            </a:r>
            <a:r>
              <a:rPr lang="en-US" dirty="0"/>
              <a:t>remove data from the </a:t>
            </a:r>
            <a:r>
              <a:rPr lang="en-US" dirty="0" smtClean="0"/>
              <a:t>front of </a:t>
            </a:r>
            <a:r>
              <a:rPr lang="en-US" dirty="0"/>
              <a:t>the </a:t>
            </a:r>
            <a:r>
              <a:rPr lang="en-US" dirty="0" smtClean="0"/>
              <a:t>queue</a:t>
            </a:r>
            <a:endParaRPr lang="en-US" dirty="0"/>
          </a:p>
          <a:p>
            <a:pPr lvl="1"/>
            <a:r>
              <a:rPr lang="en-US" dirty="0"/>
              <a:t>Read item at </a:t>
            </a:r>
            <a:r>
              <a:rPr lang="en-US" dirty="0" smtClean="0"/>
              <a:t>front of </a:t>
            </a:r>
            <a:r>
              <a:rPr lang="en-US" dirty="0" smtClean="0"/>
              <a:t>queue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7EA3-7B90-1C4B-B7B7-E79C962129D4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queue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Array-based queues</a:t>
            </a:r>
          </a:p>
          <a:p>
            <a:pPr lvl="1"/>
            <a:r>
              <a:rPr lang="en-US" dirty="0" smtClean="0">
                <a:sym typeface="Wingdings"/>
              </a:rPr>
              <a:t>Treat array as circular so you can add new items to lowest-indexed positions as original values in those positions are </a:t>
            </a:r>
            <a:r>
              <a:rPr lang="en-US" dirty="0" err="1" smtClean="0">
                <a:sym typeface="Wingdings"/>
              </a:rPr>
              <a:t>dequeued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Two possible solutions</a:t>
            </a:r>
          </a:p>
          <a:p>
            <a:pPr lvl="2"/>
            <a:r>
              <a:rPr lang="en-US" dirty="0" smtClean="0">
                <a:sym typeface="Wingdings"/>
              </a:rPr>
              <a:t>Only store front/back and leave 1 array slot empty</a:t>
            </a:r>
          </a:p>
          <a:p>
            <a:pPr lvl="2"/>
            <a:r>
              <a:rPr lang="en-US" dirty="0" smtClean="0">
                <a:sym typeface="Wingdings"/>
              </a:rPr>
              <a:t>Store front/back &amp; extra “empty” variable</a:t>
            </a:r>
          </a:p>
          <a:p>
            <a:r>
              <a:rPr lang="en-US" dirty="0" smtClean="0">
                <a:sym typeface="Wingdings"/>
              </a:rPr>
              <a:t>Linked queues</a:t>
            </a:r>
          </a:p>
          <a:p>
            <a:pPr lvl="1"/>
            <a:r>
              <a:rPr lang="en-US" dirty="0" smtClean="0">
                <a:sym typeface="Wingdings"/>
              </a:rPr>
              <a:t>Front pointer points to first node in queue</a:t>
            </a:r>
          </a:p>
          <a:p>
            <a:pPr lvl="1"/>
            <a:r>
              <a:rPr lang="en-US" dirty="0" smtClean="0">
                <a:sym typeface="Wingdings"/>
              </a:rPr>
              <a:t>Back pointer points to last node in queue</a:t>
            </a:r>
          </a:p>
          <a:p>
            <a:pPr lvl="1"/>
            <a:r>
              <a:rPr lang="en-US" dirty="0" smtClean="0">
                <a:sym typeface="Wingdings"/>
              </a:rPr>
              <a:t>Could use circular linked list with pointer only to last node (back = last node; front = (last node)-&gt;</a:t>
            </a:r>
            <a:r>
              <a:rPr lang="en-US" dirty="0" smtClean="0">
                <a:sym typeface="Wingdings"/>
              </a:rPr>
              <a:t>next)</a:t>
            </a:r>
            <a:endParaRPr lang="en-US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5A4-C2B3-7A4A-B984-4ED67ED51EB9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Exam </a:t>
            </a:r>
            <a:r>
              <a:rPr lang="en-US" dirty="0" smtClean="0"/>
              <a:t>2—</a:t>
            </a:r>
            <a:r>
              <a:rPr lang="en-US" u="sng" dirty="0" smtClean="0"/>
              <a:t>please be on time!!</a:t>
            </a:r>
            <a:endParaRPr lang="en-US" dirty="0" smtClean="0"/>
          </a:p>
          <a:p>
            <a:r>
              <a:rPr lang="en-US" dirty="0" smtClean="0"/>
              <a:t>Reminders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Program 4 still to be posted; due date </a:t>
            </a:r>
            <a:r>
              <a:rPr lang="en-US" dirty="0" smtClean="0"/>
              <a:t>TBD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3E376AD-FFD1-7F43-B842-155C42AEABCB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4 </a:t>
            </a:r>
            <a:r>
              <a:rPr lang="en-US" dirty="0" smtClean="0"/>
              <a:t>still to </a:t>
            </a:r>
            <a:r>
              <a:rPr lang="en-US" dirty="0"/>
              <a:t>be </a:t>
            </a:r>
            <a:r>
              <a:rPr lang="en-US" dirty="0" smtClean="0"/>
              <a:t>posted; </a:t>
            </a:r>
            <a:r>
              <a:rPr lang="en-US" dirty="0"/>
              <a:t>due </a:t>
            </a:r>
            <a:r>
              <a:rPr lang="en-US" dirty="0" smtClean="0"/>
              <a:t>at some point before 4/28</a:t>
            </a:r>
          </a:p>
          <a:p>
            <a:pPr lvl="1"/>
            <a:r>
              <a:rPr lang="en-US" dirty="0" smtClean="0"/>
              <a:t>Exam 2 in class Friday, 3/31</a:t>
            </a:r>
          </a:p>
          <a:p>
            <a:pPr lvl="2"/>
            <a:r>
              <a:rPr lang="en-US" dirty="0" smtClean="0"/>
              <a:t>Will be allowed one 8.5” x 11” double-sided note sheet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Exam 2 Preview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36C7A77-4F6E-9849-AD8F-A7A7B8976D29}" type="datetime1">
              <a:rPr lang="en-US" smtClean="0">
                <a:latin typeface="+mj-lt"/>
              </a:rPr>
              <a:t>3/28/17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</a:t>
            </a:r>
            <a:r>
              <a:rPr lang="en-US" dirty="0" smtClean="0">
                <a:latin typeface="Garamond" charset="0"/>
              </a:rPr>
              <a:t>2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notes, electronic </a:t>
            </a:r>
            <a:r>
              <a:rPr lang="en-US" sz="2600" dirty="0">
                <a:latin typeface="Arial" charset="0"/>
              </a:rPr>
              <a:t>devices (calculator, </a:t>
            </a:r>
            <a:r>
              <a:rPr lang="en-US" sz="2600" dirty="0" smtClean="0">
                <a:latin typeface="Arial" charset="0"/>
              </a:rPr>
              <a:t>phone)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</a:t>
            </a:r>
            <a:r>
              <a:rPr lang="en-US" sz="2600" dirty="0" smtClean="0">
                <a:latin typeface="Arial" charset="0"/>
              </a:rPr>
              <a:t>after Exam 1 except Lecture 24 (Monday)</a:t>
            </a:r>
            <a:endParaRPr lang="en-US" sz="26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Question </a:t>
            </a:r>
            <a:r>
              <a:rPr lang="en-US" sz="2600" dirty="0" smtClean="0">
                <a:latin typeface="Arial" charset="0"/>
              </a:rPr>
              <a:t>types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</a:t>
            </a:r>
            <a:r>
              <a:rPr lang="en-US" sz="2200" dirty="0" smtClean="0">
                <a:latin typeface="Arial" charset="0"/>
              </a:rPr>
              <a:t>ultiple 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(everything that’s not in the other questions)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Code 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(stacks, queues)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Code </a:t>
            </a:r>
            <a:r>
              <a:rPr lang="en-US" sz="2200" dirty="0">
                <a:latin typeface="Arial" charset="0"/>
              </a:rPr>
              <a:t>writing (complete </a:t>
            </a:r>
            <a:r>
              <a:rPr lang="en-US" sz="2200" dirty="0">
                <a:latin typeface="Arial" charset="0"/>
              </a:rPr>
              <a:t>2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of </a:t>
            </a:r>
            <a:r>
              <a:rPr lang="en-US" sz="2200" dirty="0" smtClean="0">
                <a:latin typeface="Arial" charset="0"/>
              </a:rPr>
              <a:t>3 </a:t>
            </a:r>
            <a:r>
              <a:rPr lang="en-US" sz="2200" dirty="0" smtClean="0">
                <a:latin typeface="Arial" charset="0"/>
              </a:rPr>
              <a:t>parts</a:t>
            </a:r>
            <a:r>
              <a:rPr lang="en-US" sz="2200" dirty="0">
                <a:latin typeface="Arial" charset="0"/>
              </a:rPr>
              <a:t>; </a:t>
            </a:r>
            <a:r>
              <a:rPr lang="en-US" sz="2200" dirty="0" smtClean="0">
                <a:latin typeface="Arial" charset="0"/>
              </a:rPr>
              <a:t>all three for </a:t>
            </a:r>
            <a:r>
              <a:rPr lang="en-US" sz="2200" dirty="0">
                <a:latin typeface="Arial" charset="0"/>
              </a:rPr>
              <a:t>extra credit</a:t>
            </a:r>
            <a:r>
              <a:rPr lang="en-US" sz="2200" dirty="0" smtClean="0">
                <a:latin typeface="Arial" charset="0"/>
              </a:rPr>
              <a:t>)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(operator overloading with lists or list-like classes)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F6960F-51A8-1B46-89C8-AC1D8A8E658E}" type="datetime1">
              <a:rPr lang="en-US" smtClean="0">
                <a:latin typeface="Garamond" charset="0"/>
              </a:rPr>
              <a:t>3/28/17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Initialization </a:t>
            </a:r>
            <a:r>
              <a:rPr lang="en-US" dirty="0">
                <a:latin typeface="Garamond" charset="0"/>
              </a:rPr>
              <a:t>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charset="0"/>
              </a:rPr>
              <a:t>Constructor initializes data members when new object is created</a:t>
            </a:r>
          </a:p>
          <a:p>
            <a:r>
              <a:rPr lang="en-US" dirty="0" smtClean="0">
                <a:latin typeface="Arial" charset="0"/>
              </a:rPr>
              <a:t>With composition (object inside object), should call constructors for inner objects when parent object created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Use </a:t>
            </a:r>
            <a:r>
              <a:rPr lang="en-US" dirty="0">
                <a:latin typeface="Arial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2E0ECC-32C2-AE44-B2B0-E39AA488A0C5}" type="datetime1">
              <a:rPr lang="en-US" smtClean="0">
                <a:latin typeface="Garamond" charset="0"/>
              </a:rPr>
              <a:t>3/28/17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5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List </a:t>
            </a:r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sequence of a finite number of data items, all of the same type</a:t>
            </a:r>
          </a:p>
          <a:p>
            <a:r>
              <a:rPr lang="en-US" dirty="0" smtClean="0"/>
              <a:t>Basic operations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Construction</a:t>
            </a:r>
            <a:r>
              <a:rPr lang="en-US" dirty="0" smtClean="0"/>
              <a:t>: create empty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Empty</a:t>
            </a:r>
            <a:r>
              <a:rPr lang="en-US" dirty="0" smtClean="0"/>
              <a:t>: check if the list is empty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Insert</a:t>
            </a:r>
            <a:r>
              <a:rPr lang="en-US" dirty="0" smtClean="0"/>
              <a:t>: add an item to the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Delete</a:t>
            </a:r>
            <a:r>
              <a:rPr lang="en-US" dirty="0" smtClean="0"/>
              <a:t>: remove an item from the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Traverse</a:t>
            </a:r>
            <a:r>
              <a:rPr lang="en-US" dirty="0" smtClean="0"/>
              <a:t>: go through part or all of list, accessing and processing elements in order</a:t>
            </a:r>
          </a:p>
          <a:p>
            <a:pPr lvl="2"/>
            <a:r>
              <a:rPr lang="en-US" dirty="0" smtClean="0"/>
              <a:t>Types of traversal include </a:t>
            </a:r>
            <a:r>
              <a:rPr lang="en-US" dirty="0" smtClean="0">
                <a:solidFill>
                  <a:srgbClr val="0000FF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(to screen or file), </a:t>
            </a:r>
            <a:r>
              <a:rPr lang="en-US" dirty="0" smtClean="0">
                <a:solidFill>
                  <a:srgbClr val="0000FF"/>
                </a:solidFill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rearrange </a:t>
            </a:r>
            <a:r>
              <a:rPr lang="en-US" dirty="0" smtClean="0"/>
              <a:t>(usually sort)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List implementations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Array-based lists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 lists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2C-74DD-AC4E-B9A9-C75A2AA352E2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Operators </a:t>
            </a:r>
            <a:r>
              <a:rPr lang="en-US" dirty="0" smtClean="0"/>
              <a:t>treated as functions called on objects</a:t>
            </a:r>
          </a:p>
          <a:p>
            <a:r>
              <a:rPr lang="en-US" dirty="0" smtClean="0"/>
              <a:t>Can write most operators as member functions to define what they mean for that type</a:t>
            </a:r>
          </a:p>
          <a:p>
            <a:pPr lvl="1"/>
            <a:r>
              <a:rPr lang="en-US" dirty="0" smtClean="0"/>
              <a:t>Binary operators: fn. argument is RHS, calling object is LHS</a:t>
            </a:r>
          </a:p>
          <a:p>
            <a:pPr lvl="2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a = b;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 is “calling object”,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 is “argument”</a:t>
            </a:r>
            <a:endParaRPr lang="en-US" dirty="0" smtClean="0"/>
          </a:p>
          <a:p>
            <a:pPr lvl="1"/>
            <a:r>
              <a:rPr lang="en-US" dirty="0" smtClean="0"/>
              <a:t>Unary operators: no argument since only one object</a:t>
            </a:r>
          </a:p>
          <a:p>
            <a:pPr lvl="2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-a;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</a:t>
            </a:r>
            <a:r>
              <a:rPr lang="en-US" dirty="0" smtClean="0">
                <a:sym typeface="Wingdings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&lt;&lt;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&gt;&gt;</a:t>
            </a:r>
            <a:r>
              <a:rPr lang="en-US" dirty="0"/>
              <a:t> operators special cases</a:t>
            </a:r>
          </a:p>
          <a:p>
            <a:pPr lvl="1"/>
            <a:r>
              <a:rPr lang="en-US" dirty="0"/>
              <a:t>LHS </a:t>
            </a:r>
            <a:r>
              <a:rPr lang="en-US" dirty="0" smtClean="0"/>
              <a:t>is </a:t>
            </a:r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istream</a:t>
            </a:r>
            <a:r>
              <a:rPr lang="en-US" dirty="0" smtClean="0"/>
              <a:t>, not </a:t>
            </a:r>
            <a:r>
              <a:rPr lang="en-US" dirty="0"/>
              <a:t>object of type you’re printing/</a:t>
            </a:r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Defined outside class</a:t>
            </a:r>
          </a:p>
          <a:p>
            <a:pPr lvl="1"/>
            <a:r>
              <a:rPr lang="en-US" dirty="0" smtClean="0"/>
              <a:t>Must be friend function to access private members</a:t>
            </a:r>
          </a:p>
          <a:p>
            <a:pPr lvl="1"/>
            <a:r>
              <a:rPr lang="en-US" dirty="0" smtClean="0"/>
              <a:t>Otherwise, operator must call member function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456-F74F-CB41-8359-C2C18A3BE2E3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overloading ex.: List +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49879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List List::operator+(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List &amp;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List result;	// </a:t>
            </a:r>
            <a:r>
              <a:rPr lang="en-US" dirty="0" smtClean="0">
                <a:latin typeface="Courier New"/>
                <a:cs typeface="Courier New"/>
              </a:rPr>
              <a:t>Sum of lists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minSize</a:t>
            </a:r>
            <a:r>
              <a:rPr lang="en-US" dirty="0">
                <a:latin typeface="Courier New"/>
                <a:cs typeface="Courier New"/>
              </a:rPr>
              <a:t>;	// </a:t>
            </a:r>
            <a:r>
              <a:rPr lang="en-US" dirty="0" smtClean="0">
                <a:latin typeface="Courier New"/>
                <a:cs typeface="Courier New"/>
              </a:rPr>
              <a:t>Min list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flag = 0;	// </a:t>
            </a:r>
            <a:r>
              <a:rPr lang="en-US" dirty="0" smtClean="0">
                <a:latin typeface="Courier New"/>
                <a:cs typeface="Courier New"/>
              </a:rPr>
              <a:t>Track larger</a:t>
            </a: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	</a:t>
            </a:r>
            <a:r>
              <a:rPr lang="en-US" dirty="0" smtClean="0">
                <a:latin typeface="Courier New"/>
                <a:cs typeface="Courier New"/>
              </a:rPr>
              <a:t>	/</a:t>
            </a:r>
            <a:r>
              <a:rPr lang="en-US" dirty="0">
                <a:latin typeface="Courier New"/>
                <a:cs typeface="Courier New"/>
              </a:rPr>
              <a:t>/ Loop index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LHS larger</a:t>
            </a:r>
          </a:p>
          <a:p>
            <a:pPr marL="0" indent="0">
              <a:buNone/>
              <a:tabLst>
                <a:tab pos="236538" algn="l"/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>
                <a:latin typeface="Courier New"/>
                <a:cs typeface="Courier New"/>
              </a:rPr>
              <a:t>rhs.mySize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smtClean="0">
                <a:latin typeface="Courier New"/>
                <a:cs typeface="Courier New"/>
              </a:rPr>
              <a:t>{	</a:t>
            </a:r>
          </a:p>
          <a:p>
            <a:pPr marL="0" indent="0">
              <a:buNone/>
              <a:tabLst>
                <a:tab pos="236538" algn="l"/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result.mySize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minSize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rhs.mySize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else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/</a:t>
            </a:r>
            <a:r>
              <a:rPr lang="en-US" dirty="0">
                <a:latin typeface="Courier New"/>
                <a:cs typeface="Courier New"/>
              </a:rPr>
              <a:t>/ RHS larger or equal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result.mySize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rhs.mySize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minSize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flag = 1;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Add corresponding elements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for (i = 0; i &lt; </a:t>
            </a:r>
            <a:r>
              <a:rPr lang="da-DK" dirty="0" err="1">
                <a:latin typeface="Courier New"/>
                <a:cs typeface="Courier New"/>
              </a:rPr>
              <a:t>minSize</a:t>
            </a:r>
            <a:r>
              <a:rPr lang="da-DK" dirty="0">
                <a:latin typeface="Courier New"/>
                <a:cs typeface="Courier New"/>
              </a:rPr>
              <a:t>; i++)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result.myArray</a:t>
            </a:r>
            <a:r>
              <a:rPr lang="da-DK" dirty="0">
                <a:latin typeface="Courier New"/>
                <a:cs typeface="Courier New"/>
              </a:rPr>
              <a:t>[i] = 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	</a:t>
            </a:r>
            <a:r>
              <a:rPr lang="da-DK" dirty="0" err="1" smtClean="0">
                <a:latin typeface="Courier New"/>
                <a:cs typeface="Courier New"/>
              </a:rPr>
              <a:t>myArray</a:t>
            </a:r>
            <a:r>
              <a:rPr lang="da-DK" dirty="0">
                <a:latin typeface="Courier New"/>
                <a:cs typeface="Courier New"/>
              </a:rPr>
              <a:t>[i] + </a:t>
            </a:r>
            <a:r>
              <a:rPr lang="da-DK" dirty="0" err="1" smtClean="0">
                <a:latin typeface="Courier New"/>
                <a:cs typeface="Courier New"/>
              </a:rPr>
              <a:t>rhs.myArray</a:t>
            </a:r>
            <a:r>
              <a:rPr lang="da-DK" dirty="0">
                <a:latin typeface="Courier New"/>
                <a:cs typeface="Courier New"/>
              </a:rPr>
              <a:t>[i];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// For </a:t>
            </a:r>
            <a:r>
              <a:rPr lang="da-DK" dirty="0" err="1" smtClean="0">
                <a:latin typeface="Courier New"/>
                <a:cs typeface="Courier New"/>
              </a:rPr>
              <a:t>other</a:t>
            </a:r>
            <a:r>
              <a:rPr lang="da-DK" dirty="0" smtClean="0">
                <a:latin typeface="Courier New"/>
                <a:cs typeface="Courier New"/>
              </a:rPr>
              <a:t> elements</a:t>
            </a:r>
            <a:r>
              <a:rPr lang="da-DK" dirty="0">
                <a:latin typeface="Courier New"/>
                <a:cs typeface="Courier New"/>
              </a:rPr>
              <a:t>, </a:t>
            </a:r>
            <a:r>
              <a:rPr lang="da-DK" dirty="0" err="1" smtClean="0">
                <a:latin typeface="Courier New"/>
                <a:cs typeface="Courier New"/>
              </a:rPr>
              <a:t>copy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//   </a:t>
            </a:r>
            <a:r>
              <a:rPr lang="da-DK" dirty="0">
                <a:latin typeface="Courier New"/>
                <a:cs typeface="Courier New"/>
              </a:rPr>
              <a:t>from </a:t>
            </a:r>
            <a:r>
              <a:rPr lang="da-DK" dirty="0" err="1">
                <a:latin typeface="Courier New"/>
                <a:cs typeface="Courier New"/>
              </a:rPr>
              <a:t>larger</a:t>
            </a:r>
            <a:r>
              <a:rPr lang="da-DK" dirty="0">
                <a:latin typeface="Courier New"/>
                <a:cs typeface="Courier New"/>
              </a:rPr>
              <a:t> array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for (i = </a:t>
            </a:r>
            <a:r>
              <a:rPr lang="da-DK" dirty="0" err="1">
                <a:latin typeface="Courier New"/>
                <a:cs typeface="Courier New"/>
              </a:rPr>
              <a:t>minSize</a:t>
            </a:r>
            <a:r>
              <a:rPr lang="da-DK" dirty="0">
                <a:latin typeface="Courier New"/>
                <a:cs typeface="Courier New"/>
              </a:rPr>
              <a:t>; 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i </a:t>
            </a:r>
            <a:r>
              <a:rPr lang="da-DK" dirty="0">
                <a:latin typeface="Courier New"/>
                <a:cs typeface="Courier New"/>
              </a:rPr>
              <a:t>&lt; </a:t>
            </a:r>
            <a:r>
              <a:rPr lang="da-DK" dirty="0" err="1">
                <a:latin typeface="Courier New"/>
                <a:cs typeface="Courier New"/>
              </a:rPr>
              <a:t>result.mySize</a:t>
            </a:r>
            <a:r>
              <a:rPr lang="da-DK" dirty="0">
                <a:latin typeface="Courier New"/>
                <a:cs typeface="Courier New"/>
              </a:rPr>
              <a:t>; 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i++) {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if</a:t>
            </a:r>
            <a:r>
              <a:rPr lang="da-DK" dirty="0">
                <a:latin typeface="Courier New"/>
                <a:cs typeface="Courier New"/>
              </a:rPr>
              <a:t> (flag == 1)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	</a:t>
            </a:r>
            <a:r>
              <a:rPr lang="da-DK" dirty="0" err="1">
                <a:latin typeface="Courier New"/>
                <a:cs typeface="Courier New"/>
              </a:rPr>
              <a:t>result.myArray</a:t>
            </a:r>
            <a:r>
              <a:rPr lang="da-DK" dirty="0">
                <a:latin typeface="Courier New"/>
                <a:cs typeface="Courier New"/>
              </a:rPr>
              <a:t>[i] </a:t>
            </a:r>
            <a:r>
              <a:rPr lang="da-DK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			</a:t>
            </a:r>
            <a:r>
              <a:rPr lang="da-DK" dirty="0" err="1" smtClean="0">
                <a:latin typeface="Courier New"/>
                <a:cs typeface="Courier New"/>
              </a:rPr>
              <a:t>rhs.myArray</a:t>
            </a:r>
            <a:r>
              <a:rPr lang="da-DK" dirty="0">
                <a:latin typeface="Courier New"/>
                <a:cs typeface="Courier New"/>
              </a:rPr>
              <a:t>[i];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else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	</a:t>
            </a:r>
            <a:r>
              <a:rPr lang="da-DK" dirty="0" err="1">
                <a:latin typeface="Courier New"/>
                <a:cs typeface="Courier New"/>
              </a:rPr>
              <a:t>result.myArray</a:t>
            </a:r>
            <a:r>
              <a:rPr lang="da-DK" dirty="0">
                <a:latin typeface="Courier New"/>
                <a:cs typeface="Courier New"/>
              </a:rPr>
              <a:t>[i] = </a:t>
            </a:r>
            <a:r>
              <a:rPr lang="da-DK" dirty="0" err="1">
                <a:latin typeface="Courier New"/>
                <a:cs typeface="Courier New"/>
              </a:rPr>
              <a:t>myArray</a:t>
            </a:r>
            <a:r>
              <a:rPr lang="da-DK" dirty="0">
                <a:latin typeface="Courier New"/>
                <a:cs typeface="Courier New"/>
              </a:rPr>
              <a:t>[i];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err="1">
                <a:latin typeface="Courier New"/>
                <a:cs typeface="Courier New"/>
              </a:rPr>
              <a:t>return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result</a:t>
            </a:r>
            <a:r>
              <a:rPr lang="da-DK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344-4056-7840-8D8E-28A204D4BEFF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 overloading ex.: List &gt;</a:t>
            </a:r>
            <a:r>
              <a:rPr lang="en-US" dirty="0" smtClean="0"/>
              <a:t>&gt; operator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 err="1">
                <a:latin typeface="Courier New"/>
                <a:cs typeface="Courier New"/>
              </a:rPr>
              <a:t>istream</a:t>
            </a:r>
            <a:r>
              <a:rPr lang="en-US" dirty="0">
                <a:latin typeface="Courier New"/>
                <a:cs typeface="Courier New"/>
              </a:rPr>
              <a:t> &amp; operator&gt;&gt;(</a:t>
            </a:r>
            <a:r>
              <a:rPr lang="en-US" dirty="0" err="1">
                <a:latin typeface="Courier New"/>
                <a:cs typeface="Courier New"/>
              </a:rPr>
              <a:t>istream</a:t>
            </a:r>
            <a:r>
              <a:rPr lang="en-US" dirty="0">
                <a:latin typeface="Courier New"/>
                <a:cs typeface="Courier New"/>
              </a:rPr>
              <a:t> &amp;in, List &amp;</a:t>
            </a:r>
            <a:r>
              <a:rPr lang="en-US" dirty="0" err="1">
                <a:latin typeface="Courier New"/>
                <a:cs typeface="Courier New"/>
              </a:rPr>
              <a:t>aList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		// Array index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// </a:t>
            </a:r>
            <a:r>
              <a:rPr lang="en-US" dirty="0" smtClean="0">
                <a:latin typeface="Courier New"/>
                <a:cs typeface="Courier New"/>
              </a:rPr>
              <a:t>Read until </a:t>
            </a:r>
            <a:r>
              <a:rPr lang="en-US" dirty="0">
                <a:latin typeface="Courier New"/>
                <a:cs typeface="Courier New"/>
              </a:rPr>
              <a:t>next </a:t>
            </a:r>
            <a:r>
              <a:rPr lang="en-US" dirty="0" smtClean="0">
                <a:latin typeface="Courier New"/>
                <a:cs typeface="Courier New"/>
              </a:rPr>
              <a:t>char </a:t>
            </a:r>
            <a:r>
              <a:rPr lang="en-US" dirty="0">
                <a:latin typeface="Courier New"/>
                <a:cs typeface="Courier New"/>
              </a:rPr>
              <a:t>is </a:t>
            </a:r>
            <a:r>
              <a:rPr lang="en-US" dirty="0" smtClean="0">
                <a:latin typeface="Courier New"/>
                <a:cs typeface="Courier New"/>
              </a:rPr>
              <a:t>newline (last value entered)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while (</a:t>
            </a:r>
            <a:r>
              <a:rPr lang="en-US" dirty="0" err="1">
                <a:latin typeface="Courier New"/>
                <a:cs typeface="Courier New"/>
              </a:rPr>
              <a:t>in.peek</a:t>
            </a:r>
            <a:r>
              <a:rPr lang="en-US" dirty="0">
                <a:latin typeface="Courier New"/>
                <a:cs typeface="Courier New"/>
              </a:rPr>
              <a:t>() != '\n')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in &gt;&gt; </a:t>
            </a:r>
            <a:r>
              <a:rPr lang="en-US" dirty="0" err="1">
                <a:latin typeface="Courier New"/>
                <a:cs typeface="Courier New"/>
              </a:rPr>
              <a:t>aList.myArray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== CAPACITY)	// </a:t>
            </a:r>
            <a:r>
              <a:rPr lang="en-US" dirty="0" smtClean="0">
                <a:latin typeface="Courier New"/>
                <a:cs typeface="Courier New"/>
              </a:rPr>
              <a:t>If list full, exit loop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break;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aList.mySize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	// Size = # of values read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cin.ignore</a:t>
            </a:r>
            <a:r>
              <a:rPr lang="en-US" dirty="0">
                <a:latin typeface="Courier New"/>
                <a:cs typeface="Courier New"/>
              </a:rPr>
              <a:t>(1);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Remove newline at end of list </a:t>
            </a:r>
            <a:r>
              <a:rPr lang="en-US" dirty="0" smtClean="0">
                <a:latin typeface="Courier New"/>
                <a:cs typeface="Courier New"/>
              </a:rPr>
              <a:t>to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		//   </a:t>
            </a:r>
            <a:r>
              <a:rPr lang="en-US" dirty="0" smtClean="0">
                <a:latin typeface="Courier New"/>
                <a:cs typeface="Courier New"/>
              </a:rPr>
              <a:t>allow multiple </a:t>
            </a:r>
            <a:r>
              <a:rPr lang="en-US" dirty="0">
                <a:latin typeface="Courier New"/>
                <a:cs typeface="Courier New"/>
              </a:rPr>
              <a:t>lists to be </a:t>
            </a:r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		//   </a:t>
            </a:r>
            <a:r>
              <a:rPr lang="en-US" dirty="0" smtClean="0">
                <a:latin typeface="Courier New"/>
                <a:cs typeface="Courier New"/>
              </a:rPr>
              <a:t>e.g.,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&gt;&gt; L1 &gt;&gt; L2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return in;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80DF-D285-7E4C-9929-2330F8A958F8}" type="datetime1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Dyn</a:t>
            </a:r>
            <a:r>
              <a:rPr lang="en-US" dirty="0" smtClean="0"/>
              <a:t>. allocation;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 </a:t>
            </a:r>
            <a:r>
              <a:rPr lang="en-US" dirty="0" smtClean="0">
                <a:latin typeface="Arial"/>
                <a:cs typeface="Arial"/>
              </a:rPr>
              <a:t>used for dynamic allocation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Create single object: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*op =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/>
              </a:rPr>
              <a:t>Free single object: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op;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Create array: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oparr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[size]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Free array: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 []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oparr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On failure,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throws exception by default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nothrow</a:t>
            </a:r>
            <a:r>
              <a:rPr lang="en-US" dirty="0"/>
              <a:t> version of new</a:t>
            </a:r>
          </a:p>
          <a:p>
            <a:pPr lvl="2"/>
            <a:r>
              <a:rPr lang="en-US" dirty="0"/>
              <a:t>Ex: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new(</a:t>
            </a:r>
            <a:r>
              <a:rPr lang="en-US" dirty="0" err="1">
                <a:latin typeface="Courier New"/>
                <a:cs typeface="Courier New"/>
              </a:rPr>
              <a:t>nothrow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[100];</a:t>
            </a:r>
          </a:p>
          <a:p>
            <a:pPr lvl="2"/>
            <a:r>
              <a:rPr lang="en-US" dirty="0" smtClean="0"/>
              <a:t>Returns </a:t>
            </a:r>
            <a:r>
              <a:rPr lang="en-US" dirty="0"/>
              <a:t>null pointer (== 0</a:t>
            </a:r>
            <a:r>
              <a:rPr lang="en-US" dirty="0" smtClean="0"/>
              <a:t>) on failure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assert()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terminates </a:t>
            </a:r>
            <a:r>
              <a:rPr lang="en-US" dirty="0"/>
              <a:t>&amp; prints error if condition false</a:t>
            </a:r>
          </a:p>
          <a:p>
            <a:pPr lvl="3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assert(p != 0);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0248-CA54-5241-8D1A-5149F2417727}" type="datetime1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18405</TotalTime>
  <Words>1180</Words>
  <Application>Microsoft Macintosh PowerPoint</Application>
  <PresentationFormat>On-screen Show (4:3)</PresentationFormat>
  <Paragraphs>248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EECE.3220 Data Structures</vt:lpstr>
      <vt:lpstr>Lecture outline</vt:lpstr>
      <vt:lpstr>Exam 2 notes</vt:lpstr>
      <vt:lpstr>Review: Initialization lists</vt:lpstr>
      <vt:lpstr>Review: List ADT</vt:lpstr>
      <vt:lpstr>Review: Operator overloading</vt:lpstr>
      <vt:lpstr>Operator overloading ex.: List + operator</vt:lpstr>
      <vt:lpstr>Op overloading ex.: List &gt;&gt; operator</vt:lpstr>
      <vt:lpstr>Review: Dyn. allocation; assert</vt:lpstr>
      <vt:lpstr>Review: Default function arguments</vt:lpstr>
      <vt:lpstr>Review: Classes and dyn. allocation</vt:lpstr>
      <vt:lpstr>Review: Copy constructors and = operator</vt:lpstr>
      <vt:lpstr>Review: Stack</vt:lpstr>
      <vt:lpstr>Review: Queue</vt:lpstr>
      <vt:lpstr>Review: queue implementations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4268</cp:revision>
  <dcterms:created xsi:type="dcterms:W3CDTF">2006-04-03T05:03:01Z</dcterms:created>
  <dcterms:modified xsi:type="dcterms:W3CDTF">2017-03-29T13:13:55Z</dcterms:modified>
</cp:coreProperties>
</file>