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98" r:id="rId4"/>
    <p:sldId id="405" r:id="rId5"/>
    <p:sldId id="406" r:id="rId6"/>
    <p:sldId id="407" r:id="rId7"/>
    <p:sldId id="413" r:id="rId8"/>
    <p:sldId id="425" r:id="rId9"/>
    <p:sldId id="426" r:id="rId10"/>
    <p:sldId id="423" r:id="rId11"/>
    <p:sldId id="427" r:id="rId12"/>
    <p:sldId id="414" r:id="rId13"/>
    <p:sldId id="415" r:id="rId14"/>
    <p:sldId id="416" r:id="rId15"/>
    <p:sldId id="417" r:id="rId16"/>
    <p:sldId id="419" r:id="rId17"/>
    <p:sldId id="420" r:id="rId18"/>
    <p:sldId id="421" r:id="rId19"/>
    <p:sldId id="428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385" r:id="rId29"/>
    <p:sldId id="422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16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2BEF1-C5B3-4F49-9995-92565AF683A6}" type="datetime1">
              <a:rPr lang="en-US" smtClean="0"/>
              <a:t>4/10/17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7CFE5-F3BC-814A-B4F2-FAFE400D59EE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467F5-F53F-9447-9B06-0C25083DD385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05591-4BB0-0F41-A10A-25D78520089C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B5B23-3272-6744-97EC-0E167D0A168B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2F371-BFD9-794D-985A-1D383505BF67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BB08C-64E6-FF4D-83CC-DA6B81F58A56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757C8-7550-6341-9215-BAA3B531763D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A321B-BDEC-5A4E-818B-3DB9707402DC}" type="datetime1">
              <a:rPr lang="en-US" smtClean="0"/>
              <a:t>4/10/17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FBA0-CA4C-764A-80F2-5DF62876190E}" type="datetime1">
              <a:rPr lang="en-US" smtClean="0"/>
              <a:t>4/10/17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DF29-F82D-3342-AE67-33C1DE5E7804}" type="datetime1">
              <a:rPr lang="en-US" smtClean="0"/>
              <a:t>4/10/17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CB47C-1C87-0448-B5C5-99D35F542BA5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DE57A-036B-1941-8D22-B85CAD452E42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F18C7E0-71C5-6C46-BAA9-DE1CC4876D31}" type="datetime1">
              <a:rPr lang="en-US" smtClean="0"/>
              <a:t>4/10/17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Binary </a:t>
            </a:r>
            <a:r>
              <a:rPr lang="en-US" dirty="0" smtClean="0">
                <a:latin typeface="Arial" charset="0"/>
              </a:rPr>
              <a:t>trees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iterative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BST::search(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DataType</a:t>
            </a:r>
            <a:r>
              <a:rPr lang="en-US" sz="2400" dirty="0" smtClean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BNode</a:t>
            </a:r>
            <a:r>
              <a:rPr lang="en-US" sz="2400" dirty="0" smtClean="0">
                <a:latin typeface="Courier New"/>
                <a:cs typeface="Courier New"/>
              </a:rPr>
              <a:t> *p = root;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found = false;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while (!found &amp;&amp; p != NULL)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if (item &lt;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p-&gt;left;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 if (item &gt;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p-&gt;right;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found = true;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found;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2B86-437F-7E47-AA58-1DB0996BA28B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recursive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99AF-2F31-4A48-B5FE-A5D9C69D42E7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D65-8273-4243-8C65-7219C406CFDA}" type="slidenum">
              <a:rPr lang="en-US"/>
              <a:pPr/>
              <a:t>12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into a BST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6038" y="1600200"/>
            <a:ext cx="5287962" cy="4743450"/>
          </a:xfrm>
        </p:spPr>
        <p:txBody>
          <a:bodyPr/>
          <a:lstStyle/>
          <a:p>
            <a:r>
              <a:rPr lang="en-US" sz="2800" dirty="0"/>
              <a:t>Insert function</a:t>
            </a:r>
          </a:p>
          <a:p>
            <a:pPr lvl="1"/>
            <a:r>
              <a:rPr lang="en-US" sz="2400" dirty="0"/>
              <a:t>Uses modified version of search to locate insertion location or already existing item</a:t>
            </a:r>
          </a:p>
          <a:p>
            <a:pPr lvl="1"/>
            <a:r>
              <a:rPr lang="en-US" sz="2400" dirty="0"/>
              <a:t>Pointer </a:t>
            </a:r>
            <a:r>
              <a:rPr lang="en-US" b="1" dirty="0">
                <a:solidFill>
                  <a:srgbClr val="6666FF"/>
                </a:solidFill>
                <a:latin typeface="Courier New" charset="0"/>
              </a:rPr>
              <a:t>parent</a:t>
            </a:r>
            <a:r>
              <a:rPr lang="en-US" sz="2400" dirty="0"/>
              <a:t> trails search pointer </a:t>
            </a:r>
            <a:r>
              <a:rPr lang="en-US" b="1" dirty="0" err="1">
                <a:solidFill>
                  <a:srgbClr val="6666FF"/>
                </a:solidFill>
                <a:latin typeface="Courier New" charset="0"/>
              </a:rPr>
              <a:t>locptr</a:t>
            </a:r>
            <a:r>
              <a:rPr lang="en-US" sz="2400" dirty="0"/>
              <a:t>, keeps track of </a:t>
            </a:r>
            <a:r>
              <a:rPr lang="en-US" b="1" dirty="0">
                <a:solidFill>
                  <a:srgbClr val="6666FF"/>
                </a:solidFill>
                <a:latin typeface="Courier New" charset="0"/>
              </a:rPr>
              <a:t>parent</a:t>
            </a:r>
            <a:r>
              <a:rPr lang="en-US" sz="2400" dirty="0"/>
              <a:t> node</a:t>
            </a:r>
          </a:p>
          <a:p>
            <a:pPr lvl="1"/>
            <a:r>
              <a:rPr lang="en-US" sz="2400" dirty="0"/>
              <a:t>Thus new node can be attached to BST in proper </a:t>
            </a:r>
            <a:r>
              <a:rPr lang="en-US" sz="2400" dirty="0" smtClean="0"/>
              <a:t>place</a:t>
            </a:r>
            <a:endParaRPr lang="en-US" sz="2400" dirty="0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84163" y="2366963"/>
            <a:ext cx="5835650" cy="2336800"/>
            <a:chOff x="179" y="1491"/>
            <a:chExt cx="3676" cy="1472"/>
          </a:xfrm>
        </p:grpSpPr>
        <p:pic>
          <p:nvPicPr>
            <p:cNvPr id="778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" y="1491"/>
              <a:ext cx="2099" cy="147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0" name="Freeform 6"/>
            <p:cNvSpPr>
              <a:spLocks/>
            </p:cNvSpPr>
            <p:nvPr/>
          </p:nvSpPr>
          <p:spPr bwMode="auto">
            <a:xfrm>
              <a:off x="2186" y="1930"/>
              <a:ext cx="1669" cy="212"/>
            </a:xfrm>
            <a:custGeom>
              <a:avLst/>
              <a:gdLst>
                <a:gd name="T0" fmla="*/ 1669 w 1669"/>
                <a:gd name="T1" fmla="*/ 212 h 212"/>
                <a:gd name="T2" fmla="*/ 605 w 1669"/>
                <a:gd name="T3" fmla="*/ 20 h 212"/>
                <a:gd name="T4" fmla="*/ 0 w 1669"/>
                <a:gd name="T5" fmla="*/ 9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212">
                  <a:moveTo>
                    <a:pt x="1669" y="212"/>
                  </a:moveTo>
                  <a:cubicBezTo>
                    <a:pt x="1276" y="126"/>
                    <a:pt x="883" y="40"/>
                    <a:pt x="605" y="20"/>
                  </a:cubicBezTo>
                  <a:cubicBezTo>
                    <a:pt x="327" y="0"/>
                    <a:pt x="163" y="46"/>
                    <a:pt x="0" y="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" name="Freeform 7"/>
            <p:cNvSpPr>
              <a:spLocks/>
            </p:cNvSpPr>
            <p:nvPr/>
          </p:nvSpPr>
          <p:spPr bwMode="auto">
            <a:xfrm>
              <a:off x="1359" y="2555"/>
              <a:ext cx="2127" cy="335"/>
            </a:xfrm>
            <a:custGeom>
              <a:avLst/>
              <a:gdLst>
                <a:gd name="T0" fmla="*/ 2127 w 2127"/>
                <a:gd name="T1" fmla="*/ 0 h 335"/>
                <a:gd name="T2" fmla="*/ 1063 w 2127"/>
                <a:gd name="T3" fmla="*/ 310 h 335"/>
                <a:gd name="T4" fmla="*/ 0 w 2127"/>
                <a:gd name="T5" fmla="*/ 14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" h="335">
                  <a:moveTo>
                    <a:pt x="2127" y="0"/>
                  </a:moveTo>
                  <a:cubicBezTo>
                    <a:pt x="1772" y="142"/>
                    <a:pt x="1417" y="285"/>
                    <a:pt x="1063" y="310"/>
                  </a:cubicBezTo>
                  <a:cubicBezTo>
                    <a:pt x="709" y="335"/>
                    <a:pt x="354" y="241"/>
                    <a:pt x="0" y="1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338138" y="2295525"/>
            <a:ext cx="3171825" cy="2600325"/>
            <a:chOff x="213" y="1446"/>
            <a:chExt cx="1998" cy="1638"/>
          </a:xfrm>
        </p:grpSpPr>
        <p:pic>
          <p:nvPicPr>
            <p:cNvPr id="778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" y="1446"/>
              <a:ext cx="1998" cy="163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1560" y="2745"/>
              <a:ext cx="195" cy="186"/>
            </a:xfrm>
            <a:prstGeom prst="ellipse">
              <a:avLst/>
            </a:prstGeom>
            <a:solidFill>
              <a:srgbClr val="E1F2F3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1536" y="2742"/>
              <a:ext cx="2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charset="0"/>
                </a:rPr>
                <a:t>R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F8D4-F05D-CF4B-905E-D9DE5AD23EB8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F0FE-65A1-014E-BB7B-C69CE60D5606}" type="slidenum">
              <a:rPr lang="en-US"/>
              <a:pPr/>
              <a:t>13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Three possible cases to delete a node, </a:t>
            </a:r>
            <a:r>
              <a:rPr lang="en-US" i="1"/>
              <a:t>x</a:t>
            </a:r>
            <a:r>
              <a:rPr lang="en-US"/>
              <a:t>,  from a BST</a:t>
            </a:r>
          </a:p>
          <a:p>
            <a:pPr>
              <a:buFontTx/>
              <a:buNone/>
            </a:pPr>
            <a:r>
              <a:rPr lang="en-US"/>
              <a:t>1. The node, </a:t>
            </a:r>
            <a:br>
              <a:rPr lang="en-US"/>
            </a:br>
            <a:r>
              <a:rPr lang="en-US" i="1"/>
              <a:t>x,</a:t>
            </a:r>
            <a:r>
              <a:rPr lang="en-US"/>
              <a:t> is a leaf</a:t>
            </a:r>
          </a:p>
          <a:p>
            <a:endParaRPr lang="en-US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2489200"/>
            <a:ext cx="4176713" cy="32845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06713" y="3587750"/>
            <a:ext cx="13843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0AE-8F63-F14F-A7F1-B79B55B4640A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493E-1613-AA41-987B-E280C818579E}" type="slidenum">
              <a:rPr lang="en-US"/>
              <a:pPr/>
              <a:t>14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2. The node, </a:t>
            </a:r>
            <a:r>
              <a:rPr lang="en-US" i="1"/>
              <a:t>x</a:t>
            </a:r>
            <a:r>
              <a:rPr lang="en-US"/>
              <a:t> has one child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2220913"/>
            <a:ext cx="5021262" cy="36369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Freeform 5"/>
          <p:cNvSpPr>
            <a:spLocks/>
          </p:cNvSpPr>
          <p:nvPr/>
        </p:nvSpPr>
        <p:spPr bwMode="auto">
          <a:xfrm flipH="1">
            <a:off x="1017588" y="2133600"/>
            <a:ext cx="1936750" cy="2203450"/>
          </a:xfrm>
          <a:custGeom>
            <a:avLst/>
            <a:gdLst>
              <a:gd name="T0" fmla="*/ 739 w 1512"/>
              <a:gd name="T1" fmla="*/ 0 h 1772"/>
              <a:gd name="T2" fmla="*/ 1389 w 1512"/>
              <a:gd name="T3" fmla="*/ 812 h 1772"/>
              <a:gd name="T4" fmla="*/ 0 w 1512"/>
              <a:gd name="T5" fmla="*/ 1772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2" h="1772">
                <a:moveTo>
                  <a:pt x="739" y="0"/>
                </a:moveTo>
                <a:cubicBezTo>
                  <a:pt x="1125" y="258"/>
                  <a:pt x="1512" y="517"/>
                  <a:pt x="1389" y="812"/>
                </a:cubicBezTo>
                <a:cubicBezTo>
                  <a:pt x="1266" y="1107"/>
                  <a:pt x="633" y="1439"/>
                  <a:pt x="0" y="1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D8B-615E-F142-86F7-2E9D031BB459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8993-9469-814B-9A43-BB5ADEE6F212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Deletion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x</a:t>
            </a:r>
            <a:r>
              <a:rPr lang="en-US"/>
              <a:t> has two children</a:t>
            </a:r>
          </a:p>
        </p:txBody>
      </p: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234950" y="2463800"/>
            <a:ext cx="6746875" cy="3249613"/>
            <a:chOff x="148" y="1552"/>
            <a:chExt cx="4250" cy="2047"/>
          </a:xfrm>
        </p:grpSpPr>
        <p:pic>
          <p:nvPicPr>
            <p:cNvPr id="809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" y="1552"/>
              <a:ext cx="2727" cy="204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148" y="2186"/>
              <a:ext cx="2525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/>
                <a:t>Replace contents of x with </a:t>
              </a:r>
              <a:r>
                <a:rPr lang="en-US" sz="2400" dirty="0" err="1"/>
                <a:t>inorder</a:t>
              </a:r>
              <a:r>
                <a:rPr lang="en-US" sz="2400" dirty="0"/>
                <a:t> successor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2688" y="2570"/>
              <a:ext cx="6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5540375" y="4691063"/>
            <a:ext cx="357188" cy="274637"/>
            <a:chOff x="3564" y="1995"/>
            <a:chExt cx="225" cy="173"/>
          </a:xfrm>
        </p:grpSpPr>
        <p:sp>
          <p:nvSpPr>
            <p:cNvPr id="80904" name="Oval 8"/>
            <p:cNvSpPr>
              <a:spLocks noChangeArrowheads="1"/>
            </p:cNvSpPr>
            <p:nvPr/>
          </p:nvSpPr>
          <p:spPr bwMode="auto">
            <a:xfrm>
              <a:off x="3576" y="1998"/>
              <a:ext cx="165" cy="1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3564" y="1995"/>
              <a:ext cx="2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Times New Roman" charset="0"/>
                </a:rPr>
                <a:t>K</a:t>
              </a:r>
            </a:p>
          </p:txBody>
        </p:sp>
      </p:grpSp>
      <p:grpSp>
        <p:nvGrpSpPr>
          <p:cNvPr id="80912" name="Group 16"/>
          <p:cNvGrpSpPr>
            <a:grpSpLocks/>
          </p:cNvGrpSpPr>
          <p:nvPr/>
        </p:nvGrpSpPr>
        <p:grpSpPr bwMode="auto">
          <a:xfrm>
            <a:off x="866775" y="2390775"/>
            <a:ext cx="6124575" cy="3419475"/>
            <a:chOff x="546" y="1506"/>
            <a:chExt cx="3858" cy="2154"/>
          </a:xfrm>
        </p:grpSpPr>
        <p:pic>
          <p:nvPicPr>
            <p:cNvPr id="8090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" y="1540"/>
              <a:ext cx="2723" cy="212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546" y="1506"/>
              <a:ext cx="2510" cy="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Delete node pointed to by xSucc as described for cases 1 and 2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2481" y="2245"/>
              <a:ext cx="931" cy="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FDB9-2922-3F42-AF6C-43F11E49C592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0347 L 0.01163 -0.220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08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Lopsidedness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can be balanced</a:t>
            </a:r>
          </a:p>
          <a:p>
            <a:pPr lvl="1"/>
            <a:r>
              <a:rPr lang="en-US"/>
              <a:t>each node except leaves has exactly 2 child nodes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733675" y="3175000"/>
            <a:ext cx="4216400" cy="27749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18D3-06B7-BD43-A1DC-51A4F7248A3B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D914-C4DA-B645-8C68-35F30E1A9C6F}" type="slidenum">
              <a:rPr lang="en-US"/>
              <a:pPr/>
              <a:t>17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unbalanced</a:t>
            </a:r>
          </a:p>
          <a:p>
            <a:pPr lvl="1"/>
            <a:r>
              <a:rPr lang="en-US"/>
              <a:t>not all nodes have exactly 2 child nodes</a:t>
            </a:r>
          </a:p>
          <a:p>
            <a:endParaRPr lang="en-US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906713"/>
            <a:ext cx="2428875" cy="335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F0D6-12B4-AB4F-8ADE-BF6854651546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9B1A-8595-7345-BB66-966632AB138A}" type="slidenum">
              <a:rPr lang="en-US"/>
              <a:pPr/>
              <a:t>18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totally lopsided</a:t>
            </a:r>
          </a:p>
          <a:p>
            <a:pPr lvl="1"/>
            <a:r>
              <a:rPr lang="en-US"/>
              <a:t>Suppose each node has a right child only</a:t>
            </a:r>
          </a:p>
          <a:p>
            <a:pPr lvl="1"/>
            <a:r>
              <a:rPr lang="en-US"/>
              <a:t>Degenerates into a linked list</a:t>
            </a:r>
          </a:p>
          <a:p>
            <a:endParaRPr lang="en-US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271838"/>
            <a:ext cx="3408363" cy="29749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68925" y="3821113"/>
            <a:ext cx="265112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Processing time affected by "shape" of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8AAD-2E6A-BF48-BACC-B09D32B1EC68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to lopsidedness problem: balance tree as you insert/remove data</a:t>
            </a:r>
          </a:p>
          <a:p>
            <a:pPr lvl="1"/>
            <a:r>
              <a:rPr lang="en-US" dirty="0" smtClean="0"/>
              <a:t>AVL trees</a:t>
            </a:r>
          </a:p>
          <a:p>
            <a:pPr lvl="1"/>
            <a:r>
              <a:rPr lang="en-US" dirty="0" smtClean="0"/>
              <a:t>Red/black trees</a:t>
            </a:r>
          </a:p>
          <a:p>
            <a:r>
              <a:rPr lang="en-US" dirty="0" smtClean="0"/>
              <a:t>May cover later in term (time permitting)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CC09-6BF3-0347-A29B-4860928134ED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4 due 4/14</a:t>
            </a:r>
          </a:p>
          <a:p>
            <a:pPr lvl="1"/>
            <a:r>
              <a:rPr lang="en-US" dirty="0" smtClean="0"/>
              <a:t>Program 5 to be posted; due 4/21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</a:t>
            </a:r>
            <a:r>
              <a:rPr lang="en-US" dirty="0" smtClean="0"/>
              <a:t>Binary trees</a:t>
            </a:r>
            <a:endParaRPr lang="en-US" dirty="0" smtClean="0"/>
          </a:p>
          <a:p>
            <a:pPr lvl="1"/>
            <a:r>
              <a:rPr lang="en-US" dirty="0" smtClean="0"/>
              <a:t>Sorting algorithms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3D5B2F-45E8-4F49-9BC6-51DA8299575F}" type="datetime1">
              <a:rPr lang="en-US" smtClean="0">
                <a:latin typeface="+mj-lt"/>
              </a:rPr>
              <a:t>4/10/17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5D08-A961-6C47-AAF1-668EEC5D05FC}" type="slidenum">
              <a:rPr lang="en-US"/>
              <a:pPr/>
              <a:t>20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list</a:t>
            </a:r>
            <a:br>
              <a:rPr lang="en-US"/>
            </a:br>
            <a:r>
              <a:rPr lang="en-US"/>
              <a:t>		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 … x</a:t>
            </a:r>
            <a:r>
              <a:rPr lang="en-US" baseline="-25000"/>
              <a:t>n</a:t>
            </a:r>
            <a:endParaRPr lang="en-US"/>
          </a:p>
          <a:p>
            <a:r>
              <a:rPr lang="en-US"/>
              <a:t>We seek to arrange the elements of the list in order	</a:t>
            </a:r>
          </a:p>
          <a:p>
            <a:pPr lvl="1"/>
            <a:r>
              <a:rPr lang="en-US"/>
              <a:t>Ascending or descending</a:t>
            </a:r>
          </a:p>
          <a:p>
            <a:r>
              <a:rPr lang="en-US"/>
              <a:t>Some O(n</a:t>
            </a:r>
            <a:r>
              <a:rPr lang="en-US" baseline="30000"/>
              <a:t>2</a:t>
            </a:r>
            <a:r>
              <a:rPr lang="en-US"/>
              <a:t>) schemes</a:t>
            </a:r>
          </a:p>
          <a:p>
            <a:pPr lvl="1"/>
            <a:r>
              <a:rPr lang="en-US"/>
              <a:t>easy to understand and implement</a:t>
            </a:r>
          </a:p>
          <a:p>
            <a:pPr lvl="1"/>
            <a:r>
              <a:rPr lang="en-US"/>
              <a:t>inefficient for large data sets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CD0A-E1CC-2643-8691-23931FA14AD1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4AC-FAF6-444D-BB50-1C9BFA5668FE}" type="slidenum">
              <a:rPr lang="en-US"/>
              <a:pPr/>
              <a:t>21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  <a:p>
            <a:pPr lvl="1"/>
            <a:r>
              <a:rPr lang="en-US"/>
              <a:t>Make passes through a list</a:t>
            </a:r>
          </a:p>
          <a:p>
            <a:pPr lvl="1"/>
            <a:r>
              <a:rPr lang="en-US"/>
              <a:t>On each pass reposition correctly some element</a:t>
            </a:r>
          </a:p>
          <a:p>
            <a:endParaRPr lang="en-US"/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457575"/>
            <a:ext cx="3249612" cy="857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675188"/>
            <a:ext cx="3225800" cy="11287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987C-985A-6F49-9ABA-2806CCCD782E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C9E4-E745-B54E-AAF6-7BA2FDA82FEC}" type="slidenum">
              <a:rPr lang="en-US"/>
              <a:pPr/>
              <a:t>22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Exchange sort</a:t>
            </a:r>
          </a:p>
          <a:p>
            <a:pPr lvl="1"/>
            <a:r>
              <a:rPr lang="en-US"/>
              <a:t>Systematically interchange pairs of elements which are out of order</a:t>
            </a:r>
          </a:p>
          <a:p>
            <a:pPr lvl="1"/>
            <a:r>
              <a:rPr lang="en-US"/>
              <a:t>Bubble sort does this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4057650"/>
            <a:ext cx="2801938" cy="1468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060825"/>
            <a:ext cx="2703512" cy="1468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95438" y="56816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 of order, exchange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35550" y="5775325"/>
            <a:ext cx="336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order, do not exchange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2E5-A4CC-DD45-B8AA-D0AD0BC7C43E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77B0-60D3-C642-9C9C-92385FB75B0A}" type="slidenum">
              <a:rPr lang="en-US"/>
              <a:pPr/>
              <a:t>23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1. Initialize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</a:t>
            </a:r>
            <a:r>
              <a:rPr lang="en-US" sz="2400"/>
              <a:t>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 - 1</a:t>
            </a:r>
          </a:p>
          <a:p>
            <a:pPr>
              <a:buFontTx/>
              <a:buNone/>
            </a:pPr>
            <a:r>
              <a:rPr lang="en-US" sz="2400"/>
              <a:t>2. While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 != 0</a:t>
            </a:r>
            <a:r>
              <a:rPr lang="en-US" sz="2400"/>
              <a:t>, do following</a:t>
            </a:r>
          </a:p>
          <a:p>
            <a:pPr>
              <a:buFontTx/>
              <a:buNone/>
            </a:pPr>
            <a:r>
              <a:rPr lang="en-US" sz="2400"/>
              <a:t>	a.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last = 1</a:t>
            </a:r>
            <a:r>
              <a:rPr lang="en-US" sz="2400"/>
              <a:t>	// location of last element in a swap</a:t>
            </a:r>
          </a:p>
          <a:p>
            <a:pPr>
              <a:buFontTx/>
              <a:buNone/>
            </a:pPr>
            <a:r>
              <a:rPr lang="en-US" sz="2400"/>
              <a:t>	b.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For i = 1 to numPairs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400"/>
              <a:t>	if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&gt; 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 + 1</a:t>
            </a:r>
            <a:br>
              <a:rPr lang="en-US" sz="2800" b="1" baseline="-25000">
                <a:solidFill>
                  <a:srgbClr val="6666FF"/>
                </a:solidFill>
                <a:latin typeface="Courier New" charset="0"/>
              </a:rPr>
            </a:br>
            <a:r>
              <a:rPr lang="en-US" sz="2400"/>
              <a:t>		Swap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</a:t>
            </a:r>
            <a:r>
              <a:rPr lang="en-US" sz="2400"/>
              <a:t>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+ 1</a:t>
            </a:r>
            <a:r>
              <a:rPr lang="en-US" sz="2400"/>
              <a:t> and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last = i</a:t>
            </a:r>
          </a:p>
          <a:p>
            <a:pPr>
              <a:buFontTx/>
              <a:buNone/>
            </a:pPr>
            <a:r>
              <a:rPr lang="en-US" sz="2400"/>
              <a:t>	c.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</a:t>
            </a:r>
            <a:r>
              <a:rPr lang="en-US" sz="2400"/>
              <a:t>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= last – 1</a:t>
            </a:r>
          </a:p>
          <a:p>
            <a:pPr>
              <a:buFontTx/>
              <a:buNone/>
            </a:pPr>
            <a:r>
              <a:rPr lang="en-US" sz="2400"/>
              <a:t>	End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2D59-C7DA-5E47-ACEC-9F714824E409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45B7-4F9F-F14E-B122-35CFB753D243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  <a:p>
            <a:pPr lvl="1"/>
            <a:r>
              <a:rPr lang="en-US"/>
              <a:t>Repeatedly insert a new element into an already sorted list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Note this works well with a linked list implementation</a:t>
            </a:r>
          </a:p>
          <a:p>
            <a:endParaRPr lang="en-US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3257550" cy="12715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7CD3-3C30-F14C-A281-6DAD38B50CCE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E791-2A9E-6B4A-868A-06C1F4B4D383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for Linear Insertion Sort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For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= 2</a:t>
            </a:r>
            <a:r>
              <a:rPr lang="en-US" sz="2400" dirty="0"/>
              <a:t> to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n</a:t>
            </a:r>
            <a:r>
              <a:rPr lang="en-US" sz="2400" dirty="0"/>
              <a:t> do the following</a:t>
            </a:r>
          </a:p>
          <a:p>
            <a:pPr>
              <a:buFontTx/>
              <a:buNone/>
            </a:pPr>
            <a:r>
              <a:rPr lang="en-US" sz="2400" dirty="0"/>
              <a:t>	a. set </a:t>
            </a:r>
            <a:r>
              <a:rPr lang="en-US" sz="2800" b="1" dirty="0" err="1" smtClean="0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400" dirty="0" smtClean="0"/>
              <a:t>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= x[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 sz="2400" dirty="0"/>
              <a:t> and</a:t>
            </a:r>
            <a:br>
              <a:rPr lang="en-US" sz="2400" dirty="0"/>
            </a:br>
            <a:r>
              <a:rPr lang="en-US" sz="2400" dirty="0"/>
              <a:t>	  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x[0] =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j =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c. While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&lt; x[j – 1]</a:t>
            </a:r>
            <a:r>
              <a:rPr lang="en-US" sz="2400" dirty="0"/>
              <a:t> do following</a:t>
            </a:r>
            <a:br>
              <a:rPr lang="en-US" sz="2400" dirty="0"/>
            </a:br>
            <a:r>
              <a:rPr lang="en-US" sz="2400" dirty="0"/>
              <a:t>	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x[j]</a:t>
            </a:r>
            <a:r>
              <a:rPr lang="en-US" sz="2400" dirty="0"/>
              <a:t> equal to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x[j – 1]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400" dirty="0"/>
              <a:t>	increment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j</a:t>
            </a:r>
            <a:r>
              <a:rPr lang="en-US" sz="2400" dirty="0"/>
              <a:t> by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End </a:t>
            </a:r>
            <a:r>
              <a:rPr lang="en-US" sz="2400" dirty="0" smtClean="0"/>
              <a:t>while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d.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set x[j]</a:t>
            </a:r>
            <a:r>
              <a:rPr lang="en-US" sz="2400" dirty="0"/>
              <a:t> equal to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endParaRPr lang="en-US" sz="2800" b="1" dirty="0">
              <a:solidFill>
                <a:srgbClr val="6666FF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dirty="0"/>
              <a:t>End for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2934-B661-844D-A5BA-39EDCF253207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300B-D784-844E-8AAA-1BEE24EFD76D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list to be sorted </a:t>
            </a:r>
            <a:br>
              <a:rPr lang="en-US"/>
            </a:br>
            <a:r>
              <a:rPr lang="en-US" sz="2400"/>
              <a:t>67, 33, 21, 84, 49, 50, 75</a:t>
            </a:r>
          </a:p>
          <a:p>
            <a:pPr lvl="1"/>
            <a:r>
              <a:rPr lang="en-US"/>
              <a:t>Note sequence of steps carried out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743200"/>
            <a:ext cx="6948488" cy="31480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1C36-02B6-A24A-BC64-D62A9846B848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822-9526-124E-A9B0-9084820CC27B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Schemes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seek improved computing times for sorts of large data sets</a:t>
            </a:r>
          </a:p>
          <a:p>
            <a:r>
              <a:rPr lang="en-US" sz="2800" dirty="0" smtClean="0"/>
              <a:t>Will continue next time with schemes </a:t>
            </a:r>
            <a:r>
              <a:rPr lang="en-US" sz="2800" dirty="0"/>
              <a:t>which can be proven to have average computing time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O( </a:t>
            </a:r>
            <a:r>
              <a:rPr lang="en-US" sz="2800" i="1" dirty="0"/>
              <a:t>n</a:t>
            </a:r>
            <a:r>
              <a:rPr lang="en-US" sz="2800" dirty="0"/>
              <a:t> log</a:t>
            </a:r>
            <a:r>
              <a:rPr lang="en-US" sz="2800" baseline="-25000" dirty="0"/>
              <a:t>2</a:t>
            </a:r>
            <a:r>
              <a:rPr lang="en-US" sz="2800" i="1" dirty="0"/>
              <a:t>n 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Must be said, no such thing as a universally good sorting scheme</a:t>
            </a:r>
          </a:p>
          <a:p>
            <a:pPr lvl="1"/>
            <a:r>
              <a:rPr lang="en-US" sz="2400" dirty="0"/>
              <a:t>Results may depend just how out of order list 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4E31-B984-ED41-AB80-05AC44836BFD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Heaps &amp; </a:t>
            </a:r>
            <a:r>
              <a:rPr lang="en-US" dirty="0" err="1" smtClean="0"/>
              <a:t>heapsort</a:t>
            </a:r>
            <a:endParaRPr lang="en-US" dirty="0" smtClean="0"/>
          </a:p>
          <a:p>
            <a:pPr lvl="1"/>
            <a:r>
              <a:rPr lang="en-US" dirty="0" smtClean="0"/>
              <a:t>Priority queues</a:t>
            </a:r>
          </a:p>
          <a:p>
            <a:pPr lvl="1"/>
            <a:r>
              <a:rPr lang="en-US" dirty="0" smtClean="0"/>
              <a:t>Quicksort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Radix sort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Will likely post Program 4 (stacks) and Program 5 (queues) together</a:t>
            </a:r>
          </a:p>
          <a:p>
            <a:pPr lvl="2"/>
            <a:r>
              <a:rPr lang="en-US" dirty="0"/>
              <a:t>P4 to be due next Friday </a:t>
            </a:r>
            <a:r>
              <a:rPr lang="en-US" dirty="0" smtClean="0"/>
              <a:t>(4/14), </a:t>
            </a:r>
            <a:r>
              <a:rPr lang="en-US" dirty="0"/>
              <a:t>P5 due 4</a:t>
            </a:r>
            <a:r>
              <a:rPr lang="en-US" dirty="0" smtClean="0"/>
              <a:t>/21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0FE438-0605-814D-A600-B51F28256E38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6827-F303-1A4B-9DCE-DCDEB44E8E4A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02DA-7ECC-AB4F-81D9-55AFBDFFFBE3}" type="slidenum">
              <a:rPr lang="en-US"/>
              <a:pPr/>
              <a:t>3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Trees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data structure which consists of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finite set of elements called </a:t>
            </a:r>
            <a:r>
              <a:rPr lang="en-US" u="sng" dirty="0"/>
              <a:t>nodes</a:t>
            </a:r>
            <a:r>
              <a:rPr lang="en-US" dirty="0"/>
              <a:t> or vertices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finite set of </a:t>
            </a:r>
            <a:r>
              <a:rPr lang="en-US" u="sng" dirty="0"/>
              <a:t>directed arcs</a:t>
            </a:r>
            <a:r>
              <a:rPr lang="en-US" dirty="0"/>
              <a:t> which connect the nodes</a:t>
            </a:r>
          </a:p>
          <a:p>
            <a:pPr>
              <a:lnSpc>
                <a:spcPct val="90000"/>
              </a:lnSpc>
            </a:pPr>
            <a:r>
              <a:rPr lang="en-US" dirty="0"/>
              <a:t>If the tree is nonempty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of the nodes (the </a:t>
            </a:r>
            <a:r>
              <a:rPr lang="en-US" u="sng" dirty="0"/>
              <a:t>root</a:t>
            </a:r>
            <a:r>
              <a:rPr lang="en-US" dirty="0"/>
              <a:t>) has no incoming arc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other node can be reached by following a unique sequence of consecutive </a:t>
            </a:r>
            <a:r>
              <a:rPr lang="en-US" dirty="0" smtClean="0"/>
              <a:t>arcs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Binary tree: tree in which each node has at most two children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 smtClean="0"/>
              <a:t>       </a:t>
            </a:r>
            <a:r>
              <a:rPr lang="en-US" sz="1900" dirty="0" smtClean="0">
                <a:latin typeface="Arial"/>
                <a:cs typeface="Arial"/>
              </a:rPr>
              <a:t>value </a:t>
            </a:r>
            <a:r>
              <a:rPr lang="en-US" sz="1900" dirty="0">
                <a:latin typeface="Arial"/>
                <a:cs typeface="Arial"/>
              </a:rPr>
              <a:t>in left child of </a:t>
            </a:r>
            <a:r>
              <a:rPr lang="en-US" sz="1900" dirty="0" smtClean="0">
                <a:latin typeface="Arial"/>
                <a:cs typeface="Arial"/>
              </a:rPr>
              <a:t>node </a:t>
            </a:r>
            <a:r>
              <a:rPr lang="en-US" sz="1900" dirty="0">
                <a:latin typeface="Arial"/>
                <a:cs typeface="Arial"/>
              </a:rPr>
              <a:t>≤ value in </a:t>
            </a:r>
            <a:r>
              <a:rPr lang="en-US" sz="1900" dirty="0" smtClean="0">
                <a:latin typeface="Arial"/>
                <a:cs typeface="Arial"/>
              </a:rPr>
              <a:t>node ≤ value </a:t>
            </a:r>
            <a:r>
              <a:rPr lang="en-US" sz="1900" dirty="0">
                <a:latin typeface="Arial"/>
                <a:cs typeface="Arial"/>
              </a:rPr>
              <a:t>in right child of </a:t>
            </a:r>
            <a:r>
              <a:rPr lang="en-US" sz="1900" dirty="0" smtClean="0">
                <a:latin typeface="Arial"/>
                <a:cs typeface="Arial"/>
              </a:rPr>
              <a:t>node</a:t>
            </a:r>
            <a:endParaRPr lang="en-US" sz="19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1BF8-D4BE-EB48-83A6-972260E62496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Review: Binary </a:t>
            </a:r>
            <a:r>
              <a:rPr lang="en-US" sz="3600" dirty="0"/>
              <a:t>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E9D7-1950-B949-ABDB-1A04B723FD81}" type="datetime1">
              <a:rPr lang="en-US" smtClean="0"/>
              <a:t>4/10/17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4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91659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7E9-2FCA-FB42-97D3-06C1E18801AA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Tree </a:t>
            </a:r>
            <a:r>
              <a:rPr lang="en-US" dirty="0"/>
              <a:t>Traversal is Recursive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If the binary tree is empty then</a:t>
            </a:r>
            <a:br>
              <a:rPr lang="en-US"/>
            </a:br>
            <a:r>
              <a:rPr lang="en-US"/>
              <a:t>do nothing</a:t>
            </a:r>
          </a:p>
          <a:p>
            <a:pPr>
              <a:buFontTx/>
              <a:buNone/>
            </a:pPr>
            <a:r>
              <a:rPr lang="en-US"/>
              <a:t>Else </a:t>
            </a:r>
            <a:br>
              <a:rPr lang="en-US"/>
            </a:br>
            <a:r>
              <a:rPr lang="en-US"/>
              <a:t>N: Visit the root, process data</a:t>
            </a:r>
            <a:br>
              <a:rPr lang="en-US"/>
            </a:br>
            <a:r>
              <a:rPr lang="en-US"/>
              <a:t>L: Traverse the left subtree</a:t>
            </a:r>
            <a:br>
              <a:rPr lang="en-US"/>
            </a:br>
            <a:r>
              <a:rPr lang="en-US"/>
              <a:t>R: Traverse the right subtree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0" y="685800"/>
            <a:ext cx="9144000" cy="2057400"/>
            <a:chOff x="0" y="720"/>
            <a:chExt cx="5760" cy="1296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4416" y="1728"/>
              <a:ext cx="13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"anchor"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0" y="720"/>
              <a:ext cx="427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953000" y="2590800"/>
            <a:ext cx="2743200" cy="2819400"/>
            <a:chOff x="3408" y="2064"/>
            <a:chExt cx="1728" cy="1776"/>
          </a:xfrm>
        </p:grpSpPr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4080" y="2064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3408" y="3552"/>
              <a:ext cx="17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inductive step</a:t>
              </a:r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4416" y="2496"/>
              <a:ext cx="456" cy="960"/>
            </a:xfrm>
            <a:custGeom>
              <a:avLst/>
              <a:gdLst>
                <a:gd name="T0" fmla="*/ 0 w 456"/>
                <a:gd name="T1" fmla="*/ 96 h 960"/>
                <a:gd name="T2" fmla="*/ 432 w 456"/>
                <a:gd name="T3" fmla="*/ 144 h 960"/>
                <a:gd name="T4" fmla="*/ 144 w 456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960">
                  <a:moveTo>
                    <a:pt x="0" y="96"/>
                  </a:moveTo>
                  <a:cubicBezTo>
                    <a:pt x="204" y="48"/>
                    <a:pt x="408" y="0"/>
                    <a:pt x="432" y="144"/>
                  </a:cubicBezTo>
                  <a:cubicBezTo>
                    <a:pt x="456" y="288"/>
                    <a:pt x="300" y="624"/>
                    <a:pt x="144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2AFD-0B38-1B45-8F67-9E0ED01AE9FD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Traversal </a:t>
            </a:r>
            <a:r>
              <a:rPr lang="en-US" dirty="0"/>
              <a:t>Order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Three possibilities for inductive step …</a:t>
            </a:r>
          </a:p>
          <a:p>
            <a:r>
              <a:rPr lang="en-US"/>
              <a:t>Left subtree, Node, Right subtree</a:t>
            </a:r>
            <a:br>
              <a:rPr lang="en-US"/>
            </a:br>
            <a:r>
              <a:rPr lang="en-US"/>
              <a:t>the </a:t>
            </a:r>
            <a:r>
              <a:rPr lang="en-US" u="sng"/>
              <a:t>inorder</a:t>
            </a:r>
            <a:r>
              <a:rPr lang="en-US"/>
              <a:t> traversal</a:t>
            </a:r>
          </a:p>
          <a:p>
            <a:endParaRPr lang="en-US"/>
          </a:p>
          <a:p>
            <a:r>
              <a:rPr lang="en-US"/>
              <a:t>Node, Left subtree, Right subtree</a:t>
            </a:r>
            <a:br>
              <a:rPr lang="en-US"/>
            </a:br>
            <a:r>
              <a:rPr lang="en-US"/>
              <a:t>the </a:t>
            </a:r>
            <a:r>
              <a:rPr lang="en-US" u="sng"/>
              <a:t>preorder</a:t>
            </a:r>
            <a:r>
              <a:rPr lang="en-US"/>
              <a:t> traversal</a:t>
            </a:r>
          </a:p>
          <a:p>
            <a:endParaRPr lang="en-US"/>
          </a:p>
          <a:p>
            <a:r>
              <a:rPr lang="en-US"/>
              <a:t>Left subtree, Right subtree, Node</a:t>
            </a:r>
            <a:br>
              <a:rPr lang="en-US"/>
            </a:br>
            <a:r>
              <a:rPr lang="en-US"/>
              <a:t>the </a:t>
            </a:r>
            <a:r>
              <a:rPr lang="en-US" u="sng"/>
              <a:t>postorder</a:t>
            </a:r>
            <a:r>
              <a:rPr lang="en-US"/>
              <a:t> traversal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F920-ADDE-5741-B86A-84C2D7E5286D}" type="datetime1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CAD02-C572-2E44-A55E-E13FDAB42C2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29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361A-E728-2349-BD34-E9DB89D79D8E}" type="slidenum">
              <a:rPr lang="en-US"/>
              <a:pPr/>
              <a:t>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Searches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Search begins at root</a:t>
            </a:r>
          </a:p>
          <a:p>
            <a:pPr lvl="1"/>
            <a:r>
              <a:rPr lang="en-US" sz="2400" dirty="0"/>
              <a:t>If that is desired item, done</a:t>
            </a:r>
          </a:p>
          <a:p>
            <a:r>
              <a:rPr lang="en-US" sz="2800" dirty="0"/>
              <a:t>If item is </a:t>
            </a:r>
            <a:r>
              <a:rPr lang="en-US" sz="2800" u="sng" dirty="0"/>
              <a:t>less</a:t>
            </a:r>
            <a:r>
              <a:rPr lang="en-US" sz="2800" dirty="0"/>
              <a:t>, move down</a:t>
            </a:r>
            <a:br>
              <a:rPr lang="en-US" sz="2800" dirty="0"/>
            </a:br>
            <a:r>
              <a:rPr lang="en-US" sz="2800" u="sng" dirty="0"/>
              <a:t>left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r>
              <a:rPr lang="en-US" sz="2800" dirty="0"/>
              <a:t>If item searched for is </a:t>
            </a:r>
            <a:r>
              <a:rPr lang="en-US" sz="2800" u="sng" dirty="0"/>
              <a:t>greater</a:t>
            </a:r>
            <a:r>
              <a:rPr lang="en-US" sz="2800" dirty="0"/>
              <a:t>, move down </a:t>
            </a:r>
            <a:r>
              <a:rPr lang="en-US" sz="2800" u="sng" dirty="0"/>
              <a:t>right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r>
              <a:rPr lang="en-US" sz="2800" dirty="0"/>
              <a:t>If item is not found, we </a:t>
            </a:r>
            <a:br>
              <a:rPr lang="en-US" sz="2800" dirty="0"/>
            </a:br>
            <a:r>
              <a:rPr lang="en-US" sz="2800" dirty="0"/>
              <a:t>will run into an empty </a:t>
            </a:r>
            <a:r>
              <a:rPr lang="en-US" sz="2800" dirty="0" err="1" smtClean="0"/>
              <a:t>subtree</a:t>
            </a:r>
            <a:endParaRPr lang="en-US" sz="2800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681037"/>
            <a:ext cx="3235325" cy="2162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900613" y="1273175"/>
            <a:ext cx="203993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76462" cy="13716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2978150" y="1577975"/>
            <a:ext cx="4243388" cy="1470025"/>
            <a:chOff x="1876" y="1285"/>
            <a:chExt cx="2673" cy="926"/>
          </a:xfrm>
        </p:grpSpPr>
        <p:sp>
          <p:nvSpPr>
            <p:cNvPr id="76805" name="AutoShape 5"/>
            <p:cNvSpPr>
              <a:spLocks noChangeArrowheads="1"/>
            </p:cNvSpPr>
            <p:nvPr/>
          </p:nvSpPr>
          <p:spPr bwMode="auto">
            <a:xfrm>
              <a:off x="3668" y="1285"/>
              <a:ext cx="881" cy="65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13"/>
            <p:cNvSpPr>
              <a:spLocks/>
            </p:cNvSpPr>
            <p:nvPr/>
          </p:nvSpPr>
          <p:spPr bwMode="auto">
            <a:xfrm>
              <a:off x="1876" y="1890"/>
              <a:ext cx="1949" cy="321"/>
            </a:xfrm>
            <a:custGeom>
              <a:avLst/>
              <a:gdLst>
                <a:gd name="T0" fmla="*/ 0 w 1949"/>
                <a:gd name="T1" fmla="*/ 148 h 321"/>
                <a:gd name="T2" fmla="*/ 1550 w 1949"/>
                <a:gd name="T3" fmla="*/ 296 h 321"/>
                <a:gd name="T4" fmla="*/ 1949 w 1949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9" h="321">
                  <a:moveTo>
                    <a:pt x="0" y="148"/>
                  </a:moveTo>
                  <a:cubicBezTo>
                    <a:pt x="612" y="234"/>
                    <a:pt x="1225" y="321"/>
                    <a:pt x="1550" y="296"/>
                  </a:cubicBezTo>
                  <a:cubicBezTo>
                    <a:pt x="1875" y="271"/>
                    <a:pt x="1912" y="135"/>
                    <a:pt x="194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6" name="Group 16"/>
          <p:cNvGrpSpPr>
            <a:grpSpLocks/>
          </p:cNvGrpSpPr>
          <p:nvPr/>
        </p:nvGrpSpPr>
        <p:grpSpPr bwMode="auto">
          <a:xfrm>
            <a:off x="6330950" y="1541462"/>
            <a:ext cx="2425700" cy="1489075"/>
            <a:chOff x="3988" y="1292"/>
            <a:chExt cx="1528" cy="938"/>
          </a:xfrm>
        </p:grpSpPr>
        <p:sp>
          <p:nvSpPr>
            <p:cNvPr id="76807" name="AutoShape 7"/>
            <p:cNvSpPr>
              <a:spLocks noChangeArrowheads="1"/>
            </p:cNvSpPr>
            <p:nvPr/>
          </p:nvSpPr>
          <p:spPr bwMode="auto">
            <a:xfrm>
              <a:off x="4645" y="1292"/>
              <a:ext cx="871" cy="69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3988" y="1905"/>
              <a:ext cx="753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0D1A-BDBF-6348-BEC6-94AFFB2C28C9}" type="datetime1">
              <a:rPr lang="en-US" smtClean="0"/>
              <a:t>4/10/17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You have a </a:t>
            </a:r>
            <a:r>
              <a:rPr lang="en-US" dirty="0" smtClean="0">
                <a:latin typeface="Courier New"/>
                <a:cs typeface="Courier New"/>
              </a:rPr>
              <a:t>BST</a:t>
            </a:r>
            <a:r>
              <a:rPr lang="en-US" dirty="0" smtClean="0"/>
              <a:t> class template as follows</a:t>
            </a:r>
          </a:p>
          <a:p>
            <a:pPr lvl="1"/>
            <a:r>
              <a:rPr lang="en-US" dirty="0" smtClean="0"/>
              <a:t>Data stored in the tree uses type 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BST</a:t>
            </a:r>
            <a:r>
              <a:rPr lang="en-US" dirty="0" smtClean="0"/>
              <a:t> class contains this node definition: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public: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 smtClean="0">
                <a:latin typeface="Courier New"/>
                <a:cs typeface="Courier New"/>
              </a:rPr>
              <a:t> data;	// Actual data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 *left;	// Left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 *right;	// Right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Default constructor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() : left(NULL), right(NULL) {}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614363" lvl="1" indent="-287338"/>
            <a:r>
              <a:rPr lang="en-US" dirty="0" smtClean="0">
                <a:latin typeface="Arial"/>
                <a:cs typeface="Arial"/>
              </a:rPr>
              <a:t>The BST class contains a single pointer, 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 *root</a:t>
            </a:r>
            <a:r>
              <a:rPr lang="en-US" dirty="0" smtClean="0">
                <a:latin typeface="Arial"/>
                <a:cs typeface="Arial"/>
              </a:rPr>
              <a:t>, which is NULL if the tree is empty</a:t>
            </a:r>
          </a:p>
          <a:p>
            <a:pPr marL="287338" indent="-287338"/>
            <a:r>
              <a:rPr lang="en-US" dirty="0" smtClean="0">
                <a:latin typeface="Arial"/>
                <a:cs typeface="Arial"/>
              </a:rPr>
              <a:t>Write 2 versions—iterative &amp; recursive—of search function shown below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template &lt;</a:t>
            </a:r>
            <a:r>
              <a:rPr lang="en-US" dirty="0" err="1" smtClean="0">
                <a:latin typeface="Courier New"/>
                <a:cs typeface="Courier New"/>
              </a:rPr>
              <a:t>typename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BST&lt;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 smtClean="0">
                <a:latin typeface="Courier New"/>
                <a:cs typeface="Courier New"/>
              </a:rPr>
              <a:t>&gt;::search(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&amp;item)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insert definition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EB42-1393-964B-80CF-E3864894E80A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search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7338" indent="-287338"/>
            <a:r>
              <a:rPr lang="en-US" dirty="0" smtClean="0">
                <a:latin typeface="Arial"/>
                <a:cs typeface="Arial"/>
              </a:rPr>
              <a:t>For the iterative version, you will have to write a </a:t>
            </a:r>
            <a:r>
              <a:rPr lang="en-US" dirty="0" err="1" smtClean="0">
                <a:latin typeface="Arial"/>
                <a:cs typeface="Arial"/>
              </a:rPr>
              <a:t>subtree</a:t>
            </a:r>
            <a:r>
              <a:rPr lang="en-US" dirty="0" smtClean="0">
                <a:latin typeface="Arial"/>
                <a:cs typeface="Arial"/>
              </a:rPr>
              <a:t>-by-</a:t>
            </a:r>
            <a:r>
              <a:rPr lang="en-US" dirty="0" err="1" smtClean="0">
                <a:latin typeface="Arial"/>
                <a:cs typeface="Arial"/>
              </a:rPr>
              <a:t>subtree</a:t>
            </a:r>
            <a:r>
              <a:rPr lang="en-US" dirty="0" smtClean="0">
                <a:latin typeface="Arial"/>
                <a:cs typeface="Arial"/>
              </a:rPr>
              <a:t> search function: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template 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BST&lt;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&gt;::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BNode</a:t>
            </a:r>
            <a:r>
              <a:rPr lang="en-US" dirty="0" smtClean="0">
                <a:latin typeface="Courier New"/>
                <a:cs typeface="Courier New"/>
              </a:rPr>
              <a:t> *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, 				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// insert definition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top-level search function will simply call the </a:t>
            </a:r>
            <a:r>
              <a:rPr lang="en-US" dirty="0" err="1" smtClean="0">
                <a:latin typeface="Arial"/>
                <a:cs typeface="Arial"/>
              </a:rPr>
              <a:t>subtree</a:t>
            </a:r>
            <a:r>
              <a:rPr lang="en-US" dirty="0" smtClean="0">
                <a:latin typeface="Arial"/>
                <a:cs typeface="Arial"/>
              </a:rPr>
              <a:t> function: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template &lt;</a:t>
            </a:r>
            <a:r>
              <a:rPr lang="en-US" dirty="0" err="1" smtClean="0">
                <a:latin typeface="Courier New"/>
                <a:cs typeface="Courier New"/>
              </a:rPr>
              <a:t>typename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BST&lt;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 smtClean="0">
                <a:latin typeface="Courier New"/>
                <a:cs typeface="Courier New"/>
              </a:rPr>
              <a:t>&gt;::search(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&amp;item)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(root, item);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9311-3E2D-0246-9490-83B401FE3914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64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19322</TotalTime>
  <Words>974</Words>
  <Application>Microsoft Macintosh PowerPoint</Application>
  <PresentationFormat>On-screen Show (4:3)</PresentationFormat>
  <Paragraphs>273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EECE.3220 Data Structures</vt:lpstr>
      <vt:lpstr>Lecture outline</vt:lpstr>
      <vt:lpstr>Review: Trees</vt:lpstr>
      <vt:lpstr>Review: Binary Trees as Recursive Data Structures</vt:lpstr>
      <vt:lpstr>Review: Tree Traversal is Recursive</vt:lpstr>
      <vt:lpstr>Review: Traversal Order</vt:lpstr>
      <vt:lpstr>BST Searches</vt:lpstr>
      <vt:lpstr>BST search</vt:lpstr>
      <vt:lpstr>BST search (continued)</vt:lpstr>
      <vt:lpstr>BST iterative search</vt:lpstr>
      <vt:lpstr>BST recursive search</vt:lpstr>
      <vt:lpstr>Inserting into a BST</vt:lpstr>
      <vt:lpstr>Recursive Deletion</vt:lpstr>
      <vt:lpstr>Recursive Deletion</vt:lpstr>
      <vt:lpstr>Recursive Deletion</vt:lpstr>
      <vt:lpstr>Problem of Lopsidedness</vt:lpstr>
      <vt:lpstr>Problem of Lopsidedness</vt:lpstr>
      <vt:lpstr>Problem of Lopsidedness</vt:lpstr>
      <vt:lpstr>Balanced trees</vt:lpstr>
      <vt:lpstr>Sorting</vt:lpstr>
      <vt:lpstr>Categories of Sorting Algorithms</vt:lpstr>
      <vt:lpstr>Categories of Sorting Algorithms</vt:lpstr>
      <vt:lpstr>Bubble Sort Algorithm</vt:lpstr>
      <vt:lpstr>Categories of Sorting Algorithms</vt:lpstr>
      <vt:lpstr>Algorithm for Linear Insertion Sort</vt:lpstr>
      <vt:lpstr>Example of Insertion Sort</vt:lpstr>
      <vt:lpstr>Improved Schemes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4407</cp:revision>
  <dcterms:created xsi:type="dcterms:W3CDTF">2006-04-03T05:03:01Z</dcterms:created>
  <dcterms:modified xsi:type="dcterms:W3CDTF">2017-04-10T15:44:45Z</dcterms:modified>
</cp:coreProperties>
</file>