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399" r:id="rId4"/>
    <p:sldId id="400" r:id="rId5"/>
    <p:sldId id="409" r:id="rId6"/>
    <p:sldId id="401" r:id="rId7"/>
    <p:sldId id="402" r:id="rId8"/>
    <p:sldId id="404" r:id="rId9"/>
    <p:sldId id="405" r:id="rId10"/>
    <p:sldId id="407" r:id="rId11"/>
    <p:sldId id="408" r:id="rId12"/>
    <p:sldId id="410" r:id="rId13"/>
    <p:sldId id="412" r:id="rId14"/>
    <p:sldId id="413" r:id="rId15"/>
    <p:sldId id="414" r:id="rId16"/>
    <p:sldId id="415" r:id="rId17"/>
    <p:sldId id="416" r:id="rId18"/>
    <p:sldId id="417" r:id="rId19"/>
    <p:sldId id="385" r:id="rId20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47" autoAdjust="0"/>
    <p:restoredTop sz="89537" autoAdjust="0"/>
  </p:normalViewPr>
  <p:slideViewPr>
    <p:cSldViewPr>
      <p:cViewPr>
        <p:scale>
          <a:sx n="66" d="100"/>
          <a:sy n="66" d="100"/>
        </p:scale>
        <p:origin x="-2520" y="-15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ABA2F21-F15B-E342-9114-50BEDBE050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965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0D8D728-0E1B-5948-9614-5C28E8BA37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018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71192DB-C40F-5747-9547-ACED72E03579}" type="slidenum">
              <a:rPr lang="en-US"/>
              <a:pPr/>
              <a:t>2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A185E98-0A6F-724C-973E-3BF08FDED840}" type="slidenum">
              <a:rPr lang="en-US"/>
              <a:pPr eaLnBrk="1" hangingPunct="1"/>
              <a:t>3</a:t>
            </a:fld>
            <a:endParaRPr lang="en-US"/>
          </a:p>
        </p:txBody>
      </p:sp>
      <p:sp>
        <p:nvSpPr>
          <p:cNvPr id="3891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71B0B38-A217-D848-B1D0-F6EE32B15495}" type="slidenum">
              <a:rPr lang="en-US"/>
              <a:pPr eaLnBrk="1" hangingPunct="1"/>
              <a:t>8</a:t>
            </a:fld>
            <a:endParaRPr lang="en-US"/>
          </a:p>
        </p:txBody>
      </p:sp>
      <p:sp>
        <p:nvSpPr>
          <p:cNvPr id="4096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CAE31D7-212F-884D-95C2-235025FE008A}" type="slidenum">
              <a:rPr lang="en-US"/>
              <a:pPr eaLnBrk="1" hangingPunct="1"/>
              <a:t>9</a:t>
            </a:fld>
            <a:endParaRPr lang="en-US"/>
          </a:p>
        </p:txBody>
      </p:sp>
      <p:sp>
        <p:nvSpPr>
          <p:cNvPr id="4198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B029E35-7BE4-CA46-97F2-6DB0DAE93F5F}" type="slidenum">
              <a:rPr lang="en-US"/>
              <a:pPr eaLnBrk="1" hangingPunct="1"/>
              <a:t>11</a:t>
            </a:fld>
            <a:endParaRPr lang="en-US"/>
          </a:p>
        </p:txBody>
      </p:sp>
      <p:sp>
        <p:nvSpPr>
          <p:cNvPr id="4403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88274E4-9967-854F-8029-C55630947BAA}" type="datetime1">
              <a:rPr lang="en-US" smtClean="0"/>
              <a:t>1/18/17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2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EB30DB-1162-9C49-B8C5-04F23F6D33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21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079E78-0A36-914F-9E77-053A110D716E}" type="datetime1">
              <a:rPr lang="en-US" smtClean="0"/>
              <a:t>1/18/17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2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E88C0B-2D3D-8F4F-8D58-E142EF8FCA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62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998DAF-7C17-1C4B-9351-05F661DC38C2}" type="datetime1">
              <a:rPr lang="en-US" smtClean="0"/>
              <a:t>1/18/17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2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077AC6-D456-C645-9D18-CB10EBB2F8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19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4C639F-0A87-C142-A574-8ACEC429400B}" type="datetime1">
              <a:rPr lang="en-US" smtClean="0"/>
              <a:t>1/18/17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2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BE0F1F-2016-AB47-89E8-85EB545AF7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42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A9EEDC-564A-3F45-A457-63B2F68D27D0}" type="datetime1">
              <a:rPr lang="en-US" smtClean="0"/>
              <a:t>1/18/17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2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F41C28-608F-1744-BA7B-883A698450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3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4CBFB9-3ECE-AA44-8D38-8C699B50B2C5}" type="datetime1">
              <a:rPr lang="en-US" smtClean="0"/>
              <a:t>1/18/17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2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07D84A-D9E1-964C-B1EF-5C5C24A64F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81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059473-8C1F-0D40-9422-28AE2E1BB71E}" type="datetime1">
              <a:rPr lang="en-US" smtClean="0"/>
              <a:t>1/18/17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2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5128F6-75BF-EB48-B5DF-6B7193C549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1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E5B09D-4F3C-E74F-920B-61652C805097}" type="datetime1">
              <a:rPr lang="en-US" smtClean="0"/>
              <a:t>1/18/17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2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5766FD-8371-0D43-B157-ACE940524E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81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92B22C-6750-9E4E-9FCE-1B3A584F5515}" type="datetime1">
              <a:rPr lang="en-US" smtClean="0"/>
              <a:t>1/18/17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2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C9DFB4-BB63-2E4C-98DC-E7560E7AE7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73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971708-98AA-094A-96E5-0D72B639DBB1}" type="datetime1">
              <a:rPr lang="en-US" smtClean="0"/>
              <a:t>1/18/17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2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28733E-2813-BD40-9E9A-9C3DDCF59C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61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554BA3-65A5-4144-B934-64141910D3AE}" type="datetime1">
              <a:rPr lang="en-US" smtClean="0"/>
              <a:t>1/18/17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2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A1AEF5-A6D0-8343-8DB9-986E296C34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78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AB2EA1-6026-5D46-8EC8-3107C1E3CDD5}" type="datetime1">
              <a:rPr lang="en-US" smtClean="0"/>
              <a:t>1/18/17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2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CED29A-583A-E14B-925A-0EBF63183D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75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312724-6154-5143-9E49-C7E27CD51929}" type="datetime1">
              <a:rPr lang="en-US" smtClean="0"/>
              <a:t>1/18/17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2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792EE8-07C5-384F-B825-8DA5A1E4B6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96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9FF6F4E4-400A-FE43-9320-991DED8AB6CE}" type="datetime1">
              <a:rPr lang="en-US" smtClean="0"/>
              <a:t>1/18/17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Data Structures: Lecture 2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FEFDC01F-0D3D-ED42-A821-F35DC9695E9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3" r:id="rId1"/>
    <p:sldLayoutId id="2147484381" r:id="rId2"/>
    <p:sldLayoutId id="2147484382" r:id="rId3"/>
    <p:sldLayoutId id="2147484383" r:id="rId4"/>
    <p:sldLayoutId id="2147484384" r:id="rId5"/>
    <p:sldLayoutId id="2147484385" r:id="rId6"/>
    <p:sldLayoutId id="2147484386" r:id="rId7"/>
    <p:sldLayoutId id="2147484387" r:id="rId8"/>
    <p:sldLayoutId id="2147484388" r:id="rId9"/>
    <p:sldLayoutId id="2147484389" r:id="rId10"/>
    <p:sldLayoutId id="2147484390" r:id="rId11"/>
    <p:sldLayoutId id="2147484391" r:id="rId12"/>
    <p:sldLayoutId id="2147484392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EECE.3220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 smtClean="0">
                <a:latin typeface="Garamond" charset="0"/>
              </a:rPr>
              <a:t>Data Structures</a:t>
            </a:r>
            <a:endParaRPr lang="en-US" sz="4600" dirty="0">
              <a:latin typeface="Garamond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 lnSpcReduction="10000"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Spring 2017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1: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Course </a:t>
            </a:r>
            <a:r>
              <a:rPr lang="en-US" dirty="0" smtClean="0">
                <a:latin typeface="Arial" charset="0"/>
              </a:rPr>
              <a:t>overview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Going from C to C++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</a:rPr>
              <a:t>C++ I/O basics: standard input</a:t>
            </a:r>
            <a:endParaRPr lang="en-US" dirty="0">
              <a:latin typeface="Garamond" charset="0"/>
            </a:endParaRP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  <a:latin typeface="Arial" charset="0"/>
              </a:rPr>
              <a:t>Extraction operator </a:t>
            </a:r>
            <a:r>
              <a:rPr lang="en-US" dirty="0">
                <a:solidFill>
                  <a:srgbClr val="0000FF"/>
                </a:solidFill>
                <a:latin typeface="Arial" charset="0"/>
              </a:rPr>
              <a:t>&gt;&gt;</a:t>
            </a:r>
            <a:r>
              <a:rPr lang="en-US" dirty="0">
                <a:latin typeface="Arial" charset="0"/>
              </a:rPr>
              <a:t> to direct keyboard input to variables</a:t>
            </a:r>
          </a:p>
          <a:p>
            <a:pPr>
              <a:spcBef>
                <a:spcPct val="50000"/>
              </a:spcBef>
            </a:pPr>
            <a:r>
              <a:rPr lang="en-US" dirty="0">
                <a:latin typeface="Arial" charset="0"/>
              </a:rPr>
              <a:t>General Form:		                                        </a:t>
            </a:r>
            <a:r>
              <a:rPr lang="en-US" dirty="0" smtClean="0">
                <a:latin typeface="Arial" charset="0"/>
              </a:rPr>
              <a:t>  </a:t>
            </a:r>
            <a:r>
              <a:rPr lang="en-US" dirty="0" err="1" smtClean="0">
                <a:latin typeface="Courier New" charset="0"/>
                <a:cs typeface="Courier New" charset="0"/>
              </a:rPr>
              <a:t>cin</a:t>
            </a:r>
            <a:r>
              <a:rPr lang="en-US" dirty="0" smtClean="0">
                <a:latin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cs typeface="Courier New" charset="0"/>
              </a:rPr>
              <a:t>&gt;&gt; </a:t>
            </a:r>
            <a:r>
              <a:rPr lang="en-US" i="1" dirty="0">
                <a:latin typeface="Arial" charset="0"/>
              </a:rPr>
              <a:t>identifier</a:t>
            </a:r>
            <a:r>
              <a:rPr lang="en-US" dirty="0">
                <a:latin typeface="Arial" charset="0"/>
              </a:rPr>
              <a:t> </a:t>
            </a:r>
            <a:r>
              <a:rPr lang="en-US" dirty="0">
                <a:latin typeface="Courier New" charset="0"/>
                <a:cs typeface="Courier New" charset="0"/>
              </a:rPr>
              <a:t>&gt;&gt;</a:t>
            </a:r>
            <a:r>
              <a:rPr lang="en-US" dirty="0">
                <a:latin typeface="Arial" charset="0"/>
              </a:rPr>
              <a:t> </a:t>
            </a:r>
            <a:r>
              <a:rPr lang="en-US" i="1" dirty="0">
                <a:latin typeface="Arial" charset="0"/>
              </a:rPr>
              <a:t>identifier</a:t>
            </a:r>
            <a:r>
              <a:rPr lang="en-US" b="1" dirty="0">
                <a:latin typeface="Arial" charset="0"/>
              </a:rPr>
              <a:t>;</a:t>
            </a:r>
          </a:p>
          <a:p>
            <a:pPr lvl="1">
              <a:spcBef>
                <a:spcPct val="50000"/>
              </a:spcBef>
            </a:pPr>
            <a:r>
              <a:rPr lang="en-US" dirty="0">
                <a:latin typeface="Arial" charset="0"/>
              </a:rPr>
              <a:t>Input value must be compatible with identifier </a:t>
            </a:r>
            <a:r>
              <a:rPr lang="en-US" dirty="0" smtClean="0">
                <a:latin typeface="Arial" charset="0"/>
              </a:rPr>
              <a:t>type</a:t>
            </a:r>
          </a:p>
          <a:p>
            <a:pPr lvl="1">
              <a:spcBef>
                <a:spcPct val="50000"/>
              </a:spcBef>
            </a:pPr>
            <a:r>
              <a:rPr lang="en-US" dirty="0" smtClean="0">
                <a:latin typeface="Arial" charset="0"/>
              </a:rPr>
              <a:t>Extraction operator always ignores leading whitespace</a:t>
            </a:r>
            <a:endParaRPr lang="en-US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B09A928-7158-2B45-935E-135B9876FD40}" type="datetime1">
              <a:rPr lang="en-US" smtClean="0">
                <a:latin typeface="Garamond" charset="0"/>
              </a:rPr>
              <a:t>1/18/17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114755D-E492-2B41-8E3C-FFD96A7BF103}" type="slidenum">
              <a:rPr lang="en-US">
                <a:latin typeface="Garamond" charset="0"/>
              </a:rPr>
              <a:pPr eaLnBrk="1" hangingPunct="1"/>
              <a:t>10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9667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</a:rPr>
              <a:t>C++ input/output example</a:t>
            </a:r>
            <a:endParaRPr lang="en-US" dirty="0">
              <a:latin typeface="Garamond" charset="0"/>
            </a:endParaRPr>
          </a:p>
        </p:txBody>
      </p:sp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40325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#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include </a:t>
            </a:r>
            <a:r>
              <a:rPr lang="en-US" sz="12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&lt;</a:t>
            </a:r>
            <a:r>
              <a:rPr lang="en-US" sz="1200" b="1" dirty="0" err="1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iostream</a:t>
            </a:r>
            <a:r>
              <a:rPr lang="en-US" sz="12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  <a:endParaRPr lang="en-US" sz="1200" b="1" dirty="0" smtClean="0">
              <a:solidFill>
                <a:srgbClr val="008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using </a:t>
            </a:r>
            <a:r>
              <a:rPr lang="en-US" sz="1200" b="1" dirty="0" smtClean="0">
                <a:latin typeface="Courier New" pitchFamily="49" charset="0"/>
                <a:ea typeface="+mn-ea"/>
                <a:cs typeface="Courier New" pitchFamily="49" charset="0"/>
              </a:rPr>
              <a:t>std::</a:t>
            </a:r>
            <a:r>
              <a:rPr lang="en-US" sz="12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cout</a:t>
            </a:r>
            <a:r>
              <a:rPr lang="en-US" sz="1200" b="1" dirty="0" smtClean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using </a:t>
            </a:r>
            <a:r>
              <a:rPr lang="en-US" sz="1200" b="1" dirty="0" smtClean="0">
                <a:latin typeface="Courier New" pitchFamily="49" charset="0"/>
                <a:ea typeface="+mn-ea"/>
                <a:cs typeface="Courier New" pitchFamily="49" charset="0"/>
              </a:rPr>
              <a:t>std::</a:t>
            </a:r>
            <a:r>
              <a:rPr lang="en-US" sz="12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cin</a:t>
            </a:r>
            <a:r>
              <a:rPr lang="en-US" sz="1200" b="1" dirty="0" smtClean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using </a:t>
            </a:r>
            <a:r>
              <a:rPr lang="en-US" sz="1200" b="1" dirty="0" smtClean="0">
                <a:latin typeface="Courier New" pitchFamily="49" charset="0"/>
                <a:ea typeface="+mn-ea"/>
                <a:cs typeface="Courier New" pitchFamily="49" charset="0"/>
              </a:rPr>
              <a:t>std::</a:t>
            </a:r>
            <a:r>
              <a:rPr lang="en-US" sz="12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endl</a:t>
            </a:r>
            <a:r>
              <a:rPr lang="en-US" sz="1200" b="1" dirty="0" smtClean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endParaRPr lang="en-US" sz="1200" b="1" dirty="0" smtClean="0">
              <a:solidFill>
                <a:srgbClr val="008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1200" b="1" dirty="0" err="1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1200" b="1" dirty="0" smtClean="0">
                <a:latin typeface="Courier New" pitchFamily="49" charset="0"/>
                <a:ea typeface="+mn-ea"/>
                <a:cs typeface="Courier New" pitchFamily="49" charset="0"/>
              </a:rPr>
              <a:t>main() </a:t>
            </a:r>
            <a:r>
              <a:rPr lang="en-US" sz="1200" b="1" dirty="0" smtClean="0">
                <a:latin typeface="Courier New" pitchFamily="49" charset="0"/>
                <a:ea typeface="+mn-ea"/>
                <a:cs typeface="Courier New" pitchFamily="49" charset="0"/>
              </a:rPr>
              <a:t>{</a:t>
            </a:r>
            <a:endParaRPr lang="en-US" sz="1200" b="1" dirty="0" smtClean="0">
              <a:solidFill>
                <a:srgbClr val="008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1200" b="1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lang="en-US" sz="1200" b="1" dirty="0" err="1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1200" b="1" dirty="0" smtClean="0">
                <a:latin typeface="Courier New" pitchFamily="49" charset="0"/>
                <a:ea typeface="+mn-ea"/>
                <a:cs typeface="Courier New" pitchFamily="49" charset="0"/>
              </a:rPr>
              <a:t>number1, number2;</a:t>
            </a:r>
            <a:r>
              <a:rPr lang="en-US" sz="12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1200" b="1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// Input variables</a:t>
            </a:r>
          </a:p>
          <a:p>
            <a:pPr>
              <a:buFont typeface="Wingdings" pitchFamily="2" charset="2"/>
              <a:buNone/>
              <a:defRPr/>
            </a:pPr>
            <a:endParaRPr lang="en-US" sz="1200" b="1" dirty="0" smtClean="0">
              <a:solidFill>
                <a:srgbClr val="008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1200" b="1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1200" b="1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// prompt user for data and read into appropriate variables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200" b="1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	</a:t>
            </a:r>
            <a:r>
              <a:rPr lang="en-US" sz="12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cout</a:t>
            </a:r>
            <a:r>
              <a:rPr lang="en-US" sz="1200" b="1" dirty="0" smtClean="0">
                <a:latin typeface="Courier New" pitchFamily="49" charset="0"/>
                <a:ea typeface="+mn-ea"/>
                <a:cs typeface="Courier New" pitchFamily="49" charset="0"/>
              </a:rPr>
              <a:t> &lt;&lt; </a:t>
            </a:r>
            <a:r>
              <a:rPr lang="en-US" sz="12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"Enter first integer: "</a:t>
            </a:r>
            <a:r>
              <a:rPr lang="en-US" sz="1200" b="1" dirty="0" smtClean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  <a:r>
              <a:rPr lang="en-US" sz="12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2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12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cin</a:t>
            </a:r>
            <a:r>
              <a:rPr lang="en-US" sz="1200" b="1" dirty="0" smtClean="0">
                <a:latin typeface="Courier New" pitchFamily="49" charset="0"/>
                <a:ea typeface="+mn-ea"/>
                <a:cs typeface="Courier New" pitchFamily="49" charset="0"/>
              </a:rPr>
              <a:t> &gt;&gt; number1;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200" b="1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12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cout</a:t>
            </a:r>
            <a:r>
              <a:rPr lang="en-US" sz="1200" b="1" dirty="0" smtClean="0">
                <a:latin typeface="Courier New" pitchFamily="49" charset="0"/>
                <a:ea typeface="+mn-ea"/>
                <a:cs typeface="Courier New" pitchFamily="49" charset="0"/>
              </a:rPr>
              <a:t> &lt;&lt; </a:t>
            </a:r>
            <a:r>
              <a:rPr lang="en-US" sz="12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"Enter second integer: </a:t>
            </a:r>
            <a:r>
              <a:rPr lang="en-US" sz="1200" b="1" dirty="0" smtClean="0">
                <a:latin typeface="Courier New" pitchFamily="49" charset="0"/>
                <a:ea typeface="+mn-ea"/>
                <a:cs typeface="Courier New" pitchFamily="49" charset="0"/>
              </a:rPr>
              <a:t>";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200" b="1" dirty="0" smtClean="0">
                <a:latin typeface="Courier New" pitchFamily="49" charset="0"/>
                <a:ea typeface="+mn-ea"/>
                <a:cs typeface="Courier New" pitchFamily="49" charset="0"/>
              </a:rPr>
              <a:t>   	</a:t>
            </a:r>
            <a:r>
              <a:rPr lang="en-US" sz="12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cin</a:t>
            </a:r>
            <a:r>
              <a:rPr lang="en-US" sz="1200" b="1" dirty="0" smtClean="0">
                <a:latin typeface="Courier New" pitchFamily="49" charset="0"/>
                <a:ea typeface="+mn-ea"/>
                <a:cs typeface="Courier New" pitchFamily="49" charset="0"/>
              </a:rPr>
              <a:t> &gt;&gt; number2</a:t>
            </a:r>
            <a:r>
              <a:rPr lang="en-US" sz="1200" b="1" dirty="0" smtClean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endParaRPr lang="en-US" sz="1200" b="1" dirty="0" smtClean="0">
              <a:solidFill>
                <a:srgbClr val="008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1200" b="1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lang="en-US" sz="1200" b="1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12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cout</a:t>
            </a:r>
            <a:r>
              <a:rPr lang="en-US" sz="1200" b="1" dirty="0" smtClean="0">
                <a:latin typeface="Courier New" pitchFamily="49" charset="0"/>
                <a:ea typeface="+mn-ea"/>
                <a:cs typeface="Courier New" pitchFamily="49" charset="0"/>
              </a:rPr>
              <a:t> &lt;&lt; </a:t>
            </a:r>
            <a:r>
              <a:rPr lang="en-US" sz="12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"Sum is " </a:t>
            </a:r>
            <a:r>
              <a:rPr lang="en-US" sz="1200" b="1" dirty="0" smtClean="0">
                <a:latin typeface="Courier New" pitchFamily="49" charset="0"/>
                <a:ea typeface="+mn-ea"/>
                <a:cs typeface="Courier New" pitchFamily="49" charset="0"/>
              </a:rPr>
              <a:t>&lt;&lt; </a:t>
            </a:r>
            <a:r>
              <a:rPr lang="en-US" sz="1200" b="1" dirty="0" smtClean="0">
                <a:latin typeface="Courier New" pitchFamily="49" charset="0"/>
                <a:ea typeface="+mn-ea"/>
                <a:cs typeface="Courier New" pitchFamily="49" charset="0"/>
              </a:rPr>
              <a:t>number1 + number2 &lt;</a:t>
            </a:r>
            <a:r>
              <a:rPr lang="en-US" sz="1200" b="1" dirty="0" smtClean="0">
                <a:latin typeface="Courier New" pitchFamily="49" charset="0"/>
                <a:ea typeface="+mn-ea"/>
                <a:cs typeface="Courier New" pitchFamily="49" charset="0"/>
              </a:rPr>
              <a:t>&lt; </a:t>
            </a:r>
            <a:r>
              <a:rPr lang="en-US" sz="12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endl</a:t>
            </a:r>
            <a:r>
              <a:rPr lang="en-US" sz="1200" b="1" dirty="0" smtClean="0">
                <a:latin typeface="Courier New" pitchFamily="49" charset="0"/>
                <a:ea typeface="+mn-ea"/>
                <a:cs typeface="Courier New" pitchFamily="49" charset="0"/>
              </a:rPr>
              <a:t>; </a:t>
            </a:r>
            <a:r>
              <a:rPr lang="en-US" sz="1200" b="1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// display sum; end line</a:t>
            </a:r>
          </a:p>
          <a:p>
            <a:pPr>
              <a:buFont typeface="Wingdings" pitchFamily="2" charset="2"/>
              <a:buNone/>
              <a:defRPr/>
            </a:pPr>
            <a:endParaRPr lang="en-US" sz="1200" b="1" dirty="0" smtClean="0">
              <a:solidFill>
                <a:srgbClr val="008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1200" b="1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  	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return </a:t>
            </a:r>
            <a:r>
              <a:rPr lang="en-US" sz="1200" b="1" dirty="0" smtClean="0">
                <a:latin typeface="Courier New" pitchFamily="49" charset="0"/>
                <a:ea typeface="+mn-ea"/>
                <a:cs typeface="Courier New" pitchFamily="49" charset="0"/>
              </a:rPr>
              <a:t>0</a:t>
            </a:r>
            <a:r>
              <a:rPr lang="en-US" sz="1200" b="1" dirty="0" smtClean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  <a:endParaRPr lang="en-US" sz="1200" b="1" dirty="0" smtClean="0">
              <a:solidFill>
                <a:srgbClr val="008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1200" b="1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lang="en-US" sz="1200" b="1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18" name="Date Placeholder 17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36BB4C0-2E01-DA41-8C38-CEA7D3BA7454}" type="datetime1">
              <a:rPr lang="en-US" smtClean="0">
                <a:latin typeface="Garamond" charset="0"/>
              </a:rPr>
              <a:t>1/19/17</a:t>
            </a:fld>
            <a:endParaRPr lang="en-US">
              <a:latin typeface="Garamond" charset="0"/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2</a:t>
            </a:r>
            <a:endParaRPr lang="en-US" altLang="en-US" smtClean="0"/>
          </a:p>
        </p:txBody>
      </p:sp>
      <p:sp>
        <p:nvSpPr>
          <p:cNvPr id="512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0B0CD3F-5223-CE43-AE5A-9748404699DB}" type="slidenum">
              <a:rPr lang="en-US">
                <a:latin typeface="Garamond" charset="0"/>
              </a:rPr>
              <a:pPr eaLnBrk="1" hangingPunct="1"/>
              <a:t>11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00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1: find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 eaLnBrk="1" hangingPunct="1">
              <a:buNone/>
            </a:pPr>
            <a:r>
              <a:rPr lang="en-US" sz="3200" b="1" dirty="0" smtClean="0">
                <a:solidFill>
                  <a:srgbClr val="0000FF"/>
                </a:solidFill>
                <a:latin typeface="Courier New" charset="0"/>
                <a:cs typeface="Courier New" charset="0"/>
              </a:rPr>
              <a:t>#</a:t>
            </a:r>
            <a:r>
              <a:rPr lang="en-US" sz="32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include </a:t>
            </a:r>
            <a:r>
              <a:rPr lang="en-US" sz="32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&lt;</a:t>
            </a:r>
            <a:r>
              <a:rPr lang="en-US" sz="3200" b="1" dirty="0" err="1">
                <a:solidFill>
                  <a:srgbClr val="A31515"/>
                </a:solidFill>
                <a:latin typeface="Courier New" charset="0"/>
                <a:cs typeface="Courier New" charset="0"/>
              </a:rPr>
              <a:t>iostream</a:t>
            </a:r>
            <a:r>
              <a:rPr lang="en-US" sz="32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&gt;</a:t>
            </a:r>
          </a:p>
          <a:p>
            <a:pPr marL="0" indent="0" eaLnBrk="1" hangingPunct="1">
              <a:buNone/>
            </a:pPr>
            <a:r>
              <a:rPr lang="en-US" sz="32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using </a:t>
            </a:r>
            <a:r>
              <a:rPr lang="en-US" sz="3200" b="1" dirty="0" err="1">
                <a:latin typeface="Courier New" charset="0"/>
                <a:cs typeface="Courier New" charset="0"/>
              </a:rPr>
              <a:t>std</a:t>
            </a:r>
            <a:r>
              <a:rPr lang="en-US" sz="3200" b="1" dirty="0">
                <a:latin typeface="Courier New" charset="0"/>
                <a:cs typeface="Courier New" charset="0"/>
              </a:rPr>
              <a:t>::</a:t>
            </a:r>
            <a:r>
              <a:rPr lang="en-US" sz="3200" b="1" dirty="0" err="1">
                <a:latin typeface="Courier New" charset="0"/>
                <a:cs typeface="Courier New" charset="0"/>
              </a:rPr>
              <a:t>cout</a:t>
            </a:r>
            <a:r>
              <a:rPr lang="en-US" sz="3200" b="1" dirty="0">
                <a:latin typeface="Courier New" charset="0"/>
                <a:cs typeface="Courier New" charset="0"/>
              </a:rPr>
              <a:t>;</a:t>
            </a:r>
          </a:p>
          <a:p>
            <a:pPr marL="0" indent="0" eaLnBrk="1" hangingPunct="1">
              <a:buNone/>
            </a:pPr>
            <a:r>
              <a:rPr lang="en-US" sz="32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using </a:t>
            </a:r>
            <a:r>
              <a:rPr lang="en-US" sz="3200" b="1" dirty="0" err="1">
                <a:latin typeface="Courier New" charset="0"/>
                <a:cs typeface="Courier New" charset="0"/>
              </a:rPr>
              <a:t>std</a:t>
            </a:r>
            <a:r>
              <a:rPr lang="en-US" sz="3200" b="1" dirty="0">
                <a:latin typeface="Courier New" charset="0"/>
                <a:cs typeface="Courier New" charset="0"/>
              </a:rPr>
              <a:t>::</a:t>
            </a:r>
            <a:r>
              <a:rPr lang="en-US" sz="3200" b="1" dirty="0" err="1">
                <a:latin typeface="Courier New" charset="0"/>
                <a:cs typeface="Courier New" charset="0"/>
              </a:rPr>
              <a:t>cin</a:t>
            </a:r>
            <a:r>
              <a:rPr lang="en-US" sz="3200" b="1" dirty="0">
                <a:latin typeface="Courier New" charset="0"/>
                <a:cs typeface="Courier New" charset="0"/>
              </a:rPr>
              <a:t>;</a:t>
            </a:r>
          </a:p>
          <a:p>
            <a:pPr marL="0" indent="0" eaLnBrk="1" hangingPunct="1">
              <a:buNone/>
            </a:pPr>
            <a:r>
              <a:rPr lang="en-US" sz="32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using </a:t>
            </a:r>
            <a:r>
              <a:rPr lang="en-US" sz="3200" b="1" dirty="0" err="1">
                <a:latin typeface="Courier New" charset="0"/>
                <a:cs typeface="Courier New" charset="0"/>
              </a:rPr>
              <a:t>std</a:t>
            </a:r>
            <a:r>
              <a:rPr lang="en-US" sz="3200" b="1" dirty="0">
                <a:latin typeface="Courier New" charset="0"/>
                <a:cs typeface="Courier New" charset="0"/>
              </a:rPr>
              <a:t>::</a:t>
            </a:r>
            <a:r>
              <a:rPr lang="en-US" sz="3200" b="1" dirty="0" err="1">
                <a:latin typeface="Courier New" charset="0"/>
                <a:cs typeface="Courier New" charset="0"/>
              </a:rPr>
              <a:t>endl</a:t>
            </a:r>
            <a:r>
              <a:rPr lang="en-US" sz="3200" b="1" dirty="0" smtClean="0">
                <a:latin typeface="Courier New" charset="0"/>
                <a:cs typeface="Courier New" charset="0"/>
              </a:rPr>
              <a:t>;</a:t>
            </a:r>
            <a:endParaRPr lang="en-US" sz="3200" b="1" dirty="0">
              <a:latin typeface="Courier New" charset="0"/>
              <a:cs typeface="Courier New" charset="0"/>
            </a:endParaRPr>
          </a:p>
          <a:p>
            <a:pPr marL="0" indent="0" eaLnBrk="1" hangingPunct="1">
              <a:buNone/>
            </a:pPr>
            <a:endParaRPr lang="en-US" sz="3200" b="1" dirty="0">
              <a:solidFill>
                <a:srgbClr val="0000FF"/>
              </a:solidFill>
              <a:latin typeface="Courier New" charset="0"/>
              <a:cs typeface="Courier New" charset="0"/>
            </a:endParaRPr>
          </a:p>
          <a:p>
            <a:pPr marL="0" indent="0" eaLnBrk="1" hangingPunct="1">
              <a:buNone/>
            </a:pPr>
            <a:endParaRPr lang="en-US" sz="3200" b="1" dirty="0">
              <a:solidFill>
                <a:srgbClr val="0000FF"/>
              </a:solidFill>
              <a:latin typeface="Courier New" charset="0"/>
              <a:cs typeface="Courier New" charset="0"/>
            </a:endParaRPr>
          </a:p>
          <a:p>
            <a:pPr marL="0" indent="0" eaLnBrk="1" hangingPunct="1">
              <a:buNone/>
              <a:tabLst>
                <a:tab pos="461963" algn="l"/>
              </a:tabLst>
            </a:pPr>
            <a:r>
              <a:rPr lang="en-US" sz="3200" b="1" dirty="0" err="1">
                <a:solidFill>
                  <a:srgbClr val="0000FF"/>
                </a:solidFill>
                <a:latin typeface="Courier New" charset="0"/>
                <a:cs typeface="Courier New" charset="0"/>
              </a:rPr>
              <a:t>int</a:t>
            </a:r>
            <a:r>
              <a:rPr lang="en-US" sz="32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 </a:t>
            </a:r>
            <a:r>
              <a:rPr lang="en-US" sz="3200" b="1" dirty="0">
                <a:latin typeface="Courier New" charset="0"/>
                <a:cs typeface="Courier New" charset="0"/>
              </a:rPr>
              <a:t>main() {</a:t>
            </a:r>
          </a:p>
          <a:p>
            <a:pPr marL="0" indent="0" eaLnBrk="1" hangingPunct="1">
              <a:buNone/>
              <a:tabLst>
                <a:tab pos="461963" algn="l"/>
              </a:tabLst>
            </a:pPr>
            <a:r>
              <a:rPr lang="en-US" sz="32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	</a:t>
            </a:r>
            <a:r>
              <a:rPr lang="en-US" sz="3200" b="1" dirty="0" err="1">
                <a:solidFill>
                  <a:srgbClr val="0000FF"/>
                </a:solidFill>
                <a:latin typeface="Courier New" charset="0"/>
                <a:cs typeface="Courier New" charset="0"/>
              </a:rPr>
              <a:t>int</a:t>
            </a:r>
            <a:r>
              <a:rPr lang="en-US" sz="32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 </a:t>
            </a:r>
            <a:r>
              <a:rPr lang="en-US" sz="3200" b="1" dirty="0" err="1">
                <a:latin typeface="Courier New" charset="0"/>
                <a:cs typeface="Courier New" charset="0"/>
              </a:rPr>
              <a:t>i</a:t>
            </a:r>
            <a:r>
              <a:rPr lang="en-US" sz="3200" b="1" dirty="0">
                <a:latin typeface="Courier New" charset="0"/>
                <a:cs typeface="Courier New" charset="0"/>
              </a:rPr>
              <a:t>, j;</a:t>
            </a:r>
          </a:p>
          <a:p>
            <a:pPr marL="0" indent="0" eaLnBrk="1" hangingPunct="1">
              <a:buNone/>
              <a:tabLst>
                <a:tab pos="461963" algn="l"/>
              </a:tabLst>
            </a:pPr>
            <a:r>
              <a:rPr lang="en-US" sz="32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	double </a:t>
            </a:r>
            <a:r>
              <a:rPr lang="en-US" sz="3200" b="1" dirty="0">
                <a:latin typeface="Courier New" charset="0"/>
                <a:cs typeface="Courier New" charset="0"/>
              </a:rPr>
              <a:t>x;</a:t>
            </a:r>
          </a:p>
          <a:p>
            <a:pPr marL="0" indent="0" eaLnBrk="1" hangingPunct="1">
              <a:buNone/>
              <a:tabLst>
                <a:tab pos="461963" algn="l"/>
              </a:tabLst>
            </a:pPr>
            <a:r>
              <a:rPr lang="en-US" sz="3200" b="1" dirty="0">
                <a:latin typeface="Courier New" charset="0"/>
                <a:cs typeface="Courier New" charset="0"/>
              </a:rPr>
              <a:t>	</a:t>
            </a:r>
            <a:r>
              <a:rPr lang="en-US" sz="3200" b="1" dirty="0" err="1" smtClean="0">
                <a:latin typeface="Courier New" charset="0"/>
                <a:cs typeface="Courier New" charset="0"/>
              </a:rPr>
              <a:t>cin</a:t>
            </a:r>
            <a:r>
              <a:rPr lang="en-US" sz="3200" b="1" dirty="0" smtClean="0">
                <a:latin typeface="Courier New" charset="0"/>
                <a:cs typeface="Courier New" charset="0"/>
              </a:rPr>
              <a:t> </a:t>
            </a:r>
            <a:r>
              <a:rPr lang="en-US" sz="3200" b="1" dirty="0">
                <a:latin typeface="Courier New" charset="0"/>
                <a:cs typeface="Courier New" charset="0"/>
              </a:rPr>
              <a:t>&gt;&gt; </a:t>
            </a:r>
            <a:r>
              <a:rPr lang="en-US" sz="3200" b="1" dirty="0" err="1">
                <a:latin typeface="Courier New" charset="0"/>
                <a:cs typeface="Courier New" charset="0"/>
              </a:rPr>
              <a:t>i</a:t>
            </a:r>
            <a:r>
              <a:rPr lang="en-US" sz="3200" b="1" dirty="0">
                <a:latin typeface="Courier New" charset="0"/>
                <a:cs typeface="Courier New" charset="0"/>
              </a:rPr>
              <a:t> &gt;&gt; j;</a:t>
            </a:r>
          </a:p>
          <a:p>
            <a:pPr marL="0" indent="0" eaLnBrk="1" hangingPunct="1">
              <a:buNone/>
              <a:tabLst>
                <a:tab pos="461963" algn="l"/>
              </a:tabLst>
            </a:pPr>
            <a:r>
              <a:rPr lang="en-US" sz="3200" b="1" dirty="0">
                <a:latin typeface="Courier New" charset="0"/>
                <a:cs typeface="Courier New" charset="0"/>
              </a:rPr>
              <a:t>	</a:t>
            </a:r>
            <a:r>
              <a:rPr lang="en-US" sz="3200" b="1" dirty="0" err="1">
                <a:latin typeface="Courier New" charset="0"/>
                <a:cs typeface="Courier New" charset="0"/>
              </a:rPr>
              <a:t>cin</a:t>
            </a:r>
            <a:r>
              <a:rPr lang="en-US" sz="3200" b="1" dirty="0">
                <a:latin typeface="Courier New" charset="0"/>
                <a:cs typeface="Courier New" charset="0"/>
              </a:rPr>
              <a:t> &gt;&gt; x;</a:t>
            </a:r>
          </a:p>
          <a:p>
            <a:pPr marL="0" indent="0" eaLnBrk="1" hangingPunct="1">
              <a:buNone/>
              <a:tabLst>
                <a:tab pos="461963" algn="l"/>
              </a:tabLst>
            </a:pPr>
            <a:r>
              <a:rPr lang="en-US" sz="3200" b="1" dirty="0">
                <a:latin typeface="Courier New" charset="0"/>
                <a:cs typeface="Courier New" charset="0"/>
              </a:rPr>
              <a:t>	</a:t>
            </a:r>
            <a:r>
              <a:rPr lang="en-US" sz="3200" b="1" dirty="0" err="1">
                <a:latin typeface="Courier New" charset="0"/>
                <a:cs typeface="Courier New" charset="0"/>
              </a:rPr>
              <a:t>cout</a:t>
            </a:r>
            <a:r>
              <a:rPr lang="en-US" sz="3200" b="1" dirty="0">
                <a:latin typeface="Courier New" charset="0"/>
                <a:cs typeface="Courier New" charset="0"/>
              </a:rPr>
              <a:t> &lt;&lt; </a:t>
            </a:r>
            <a:r>
              <a:rPr lang="en-US" sz="32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"output \</a:t>
            </a:r>
            <a:r>
              <a:rPr lang="en-US" sz="3200" b="1" dirty="0" smtClean="0">
                <a:solidFill>
                  <a:srgbClr val="A31515"/>
                </a:solidFill>
                <a:latin typeface="Courier New" charset="0"/>
                <a:cs typeface="Courier New" charset="0"/>
              </a:rPr>
              <a:t>n"</a:t>
            </a:r>
            <a:r>
              <a:rPr lang="en-US" sz="3200" b="1" dirty="0" smtClean="0">
                <a:latin typeface="Courier New" charset="0"/>
                <a:cs typeface="Courier New" charset="0"/>
              </a:rPr>
              <a:t>;</a:t>
            </a:r>
            <a:endParaRPr lang="en-US" sz="3200" b="1" dirty="0">
              <a:latin typeface="Courier New" charset="0"/>
              <a:cs typeface="Courier New" charset="0"/>
            </a:endParaRPr>
          </a:p>
          <a:p>
            <a:pPr marL="0" indent="0" eaLnBrk="1" hangingPunct="1">
              <a:buNone/>
              <a:tabLst>
                <a:tab pos="461963" algn="l"/>
              </a:tabLst>
            </a:pPr>
            <a:r>
              <a:rPr lang="en-US" sz="3200" b="1" dirty="0">
                <a:latin typeface="Courier New" charset="0"/>
                <a:cs typeface="Courier New" charset="0"/>
              </a:rPr>
              <a:t>	</a:t>
            </a:r>
            <a:r>
              <a:rPr lang="en-US" sz="3200" b="1" dirty="0" err="1">
                <a:latin typeface="Courier New" charset="0"/>
                <a:cs typeface="Courier New" charset="0"/>
              </a:rPr>
              <a:t>cout</a:t>
            </a:r>
            <a:r>
              <a:rPr lang="en-US" sz="3200" b="1" dirty="0">
                <a:latin typeface="Courier New" charset="0"/>
                <a:cs typeface="Courier New" charset="0"/>
              </a:rPr>
              <a:t> &lt;&lt; </a:t>
            </a:r>
            <a:r>
              <a:rPr lang="en-US" sz="3200" b="1" dirty="0" err="1">
                <a:latin typeface="Courier New" charset="0"/>
                <a:cs typeface="Courier New" charset="0"/>
              </a:rPr>
              <a:t>i</a:t>
            </a:r>
            <a:r>
              <a:rPr lang="en-US" sz="3200" b="1" dirty="0">
                <a:latin typeface="Courier New" charset="0"/>
                <a:cs typeface="Courier New" charset="0"/>
              </a:rPr>
              <a:t> &lt;&lt; </a:t>
            </a:r>
            <a:r>
              <a:rPr lang="en-US" sz="32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',' </a:t>
            </a:r>
            <a:r>
              <a:rPr lang="en-US" sz="3200" b="1" dirty="0">
                <a:latin typeface="Courier New" charset="0"/>
                <a:cs typeface="Courier New" charset="0"/>
              </a:rPr>
              <a:t>&lt;&lt; j &lt;&lt; </a:t>
            </a:r>
            <a:r>
              <a:rPr lang="en-US" sz="3200" b="1" dirty="0" err="1">
                <a:latin typeface="Courier New" charset="0"/>
                <a:cs typeface="Courier New" charset="0"/>
              </a:rPr>
              <a:t>endl</a:t>
            </a:r>
            <a:r>
              <a:rPr lang="en-US" sz="3200" b="1" dirty="0">
                <a:latin typeface="Courier New" charset="0"/>
                <a:cs typeface="Courier New" charset="0"/>
              </a:rPr>
              <a:t> </a:t>
            </a:r>
          </a:p>
          <a:p>
            <a:pPr marL="0" indent="0" eaLnBrk="1" hangingPunct="1">
              <a:buNone/>
              <a:tabLst>
                <a:tab pos="461963" algn="l"/>
              </a:tabLst>
            </a:pPr>
            <a:r>
              <a:rPr lang="en-US" sz="3200" b="1" dirty="0">
                <a:latin typeface="Courier New" charset="0"/>
                <a:cs typeface="Courier New" charset="0"/>
              </a:rPr>
              <a:t>		 &lt;&lt; x &lt;&lt; </a:t>
            </a:r>
            <a:r>
              <a:rPr lang="en-US" sz="3200" b="1" dirty="0" smtClean="0">
                <a:solidFill>
                  <a:srgbClr val="A31515"/>
                </a:solidFill>
                <a:latin typeface="Courier New" charset="0"/>
                <a:cs typeface="Courier New" charset="0"/>
              </a:rPr>
              <a:t>"cm" </a:t>
            </a:r>
            <a:r>
              <a:rPr lang="en-US" sz="3200" b="1" dirty="0" smtClean="0">
                <a:latin typeface="Courier New" charset="0"/>
                <a:cs typeface="Courier New" charset="0"/>
              </a:rPr>
              <a:t>&lt;</a:t>
            </a:r>
            <a:r>
              <a:rPr lang="en-US" sz="3200" b="1" dirty="0">
                <a:latin typeface="Courier New" charset="0"/>
                <a:cs typeface="Courier New" charset="0"/>
              </a:rPr>
              <a:t>&lt; </a:t>
            </a:r>
            <a:r>
              <a:rPr lang="en-US" sz="3200" b="1" dirty="0" err="1">
                <a:latin typeface="Courier New" charset="0"/>
                <a:cs typeface="Courier New" charset="0"/>
              </a:rPr>
              <a:t>endl</a:t>
            </a:r>
            <a:r>
              <a:rPr lang="en-US" sz="3200" b="1" dirty="0">
                <a:latin typeface="Courier New" charset="0"/>
                <a:cs typeface="Courier New" charset="0"/>
              </a:rPr>
              <a:t>;</a:t>
            </a:r>
          </a:p>
          <a:p>
            <a:pPr marL="0" indent="0" eaLnBrk="1" hangingPunct="1">
              <a:buNone/>
              <a:tabLst>
                <a:tab pos="461963" algn="l"/>
              </a:tabLst>
            </a:pPr>
            <a:r>
              <a:rPr lang="en-US" sz="32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	</a:t>
            </a:r>
            <a:r>
              <a:rPr lang="en-US" sz="32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return </a:t>
            </a:r>
            <a:r>
              <a:rPr lang="en-US" sz="3200" b="1" dirty="0">
                <a:latin typeface="Courier New" charset="0"/>
                <a:cs typeface="Courier New" charset="0"/>
              </a:rPr>
              <a:t>0;</a:t>
            </a:r>
          </a:p>
          <a:p>
            <a:pPr marL="0" indent="0" eaLnBrk="1" hangingPunct="1">
              <a:buNone/>
              <a:tabLst>
                <a:tab pos="461963" algn="l"/>
              </a:tabLst>
            </a:pPr>
            <a:r>
              <a:rPr lang="en-US" sz="3200" b="1" dirty="0">
                <a:latin typeface="Courier New" charset="0"/>
                <a:cs typeface="Courier New" charset="0"/>
              </a:rPr>
              <a:t>}  </a:t>
            </a:r>
          </a:p>
          <a:p>
            <a:pPr marL="0" indent="0" eaLnBrk="1" hangingPunct="1">
              <a:buNone/>
            </a:pPr>
            <a:endParaRPr lang="en-US" sz="3200" b="1" dirty="0">
              <a:latin typeface="Courier New" charset="0"/>
              <a:cs typeface="Courier New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0482" name="Date Placeholder 1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56EE4F7-DFAD-3142-AC72-57D9F78F1995}" type="datetime1">
              <a:rPr lang="en-US">
                <a:latin typeface="Times New Roman" charset="0"/>
              </a:rPr>
              <a:pPr eaLnBrk="1" hangingPunct="1"/>
              <a:t>1/19/17</a:t>
            </a:fld>
            <a:endParaRPr lang="en-US">
              <a:latin typeface="Times New Roman" charset="0"/>
            </a:endParaRPr>
          </a:p>
        </p:txBody>
      </p:sp>
      <p:sp>
        <p:nvSpPr>
          <p:cNvPr id="20483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Times New Roman" charset="0"/>
              </a:rPr>
              <a:t>ECE 264: Lecture 4</a:t>
            </a: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AE86FEF-671B-3444-9D2F-6E4A754D778C}" type="slidenum">
              <a:rPr lang="en-US">
                <a:latin typeface="Times New Roman" charset="0"/>
              </a:rPr>
              <a:pPr eaLnBrk="1" hangingPunct="1"/>
              <a:t>12</a:t>
            </a:fld>
            <a:endParaRPr lang="en-US">
              <a:latin typeface="Times New Roman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29200" y="1447800"/>
            <a:ext cx="28956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Assume following input: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1 2 4.5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343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2: find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 eaLnBrk="1" hangingPunct="1">
              <a:buNone/>
              <a:tabLst>
                <a:tab pos="461963" algn="l"/>
              </a:tabLst>
            </a:pPr>
            <a:r>
              <a:rPr lang="en-US" sz="32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#include </a:t>
            </a:r>
            <a:r>
              <a:rPr lang="en-US" sz="32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&lt;</a:t>
            </a:r>
            <a:r>
              <a:rPr lang="en-US" sz="3200" b="1" dirty="0" err="1">
                <a:solidFill>
                  <a:srgbClr val="A31515"/>
                </a:solidFill>
                <a:latin typeface="Courier New" charset="0"/>
                <a:cs typeface="Courier New" charset="0"/>
              </a:rPr>
              <a:t>iostream</a:t>
            </a:r>
            <a:r>
              <a:rPr lang="en-US" sz="32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&gt;</a:t>
            </a:r>
          </a:p>
          <a:p>
            <a:pPr marL="0" indent="0" eaLnBrk="1" hangingPunct="1">
              <a:buNone/>
              <a:tabLst>
                <a:tab pos="461963" algn="l"/>
              </a:tabLst>
            </a:pPr>
            <a:r>
              <a:rPr lang="en-US" sz="3200" b="1" dirty="0" smtClean="0">
                <a:solidFill>
                  <a:srgbClr val="0000FF"/>
                </a:solidFill>
                <a:latin typeface="Courier New" charset="0"/>
                <a:cs typeface="Courier New" charset="0"/>
              </a:rPr>
              <a:t>using </a:t>
            </a:r>
            <a:r>
              <a:rPr lang="en-US" sz="3200" b="1" dirty="0" err="1" smtClean="0">
                <a:latin typeface="Courier New" charset="0"/>
                <a:cs typeface="Courier New" charset="0"/>
              </a:rPr>
              <a:t>std</a:t>
            </a:r>
            <a:r>
              <a:rPr lang="en-US" sz="3200" b="1" dirty="0" smtClean="0">
                <a:latin typeface="Courier New" charset="0"/>
                <a:cs typeface="Courier New" charset="0"/>
              </a:rPr>
              <a:t>::</a:t>
            </a:r>
            <a:r>
              <a:rPr lang="en-US" sz="3200" b="1" dirty="0" err="1" smtClean="0">
                <a:latin typeface="Courier New" charset="0"/>
                <a:cs typeface="Courier New" charset="0"/>
              </a:rPr>
              <a:t>cout</a:t>
            </a:r>
            <a:r>
              <a:rPr lang="en-US" sz="3200" b="1" dirty="0" smtClean="0">
                <a:latin typeface="Courier New" charset="0"/>
                <a:cs typeface="Courier New" charset="0"/>
              </a:rPr>
              <a:t>;</a:t>
            </a:r>
          </a:p>
          <a:p>
            <a:pPr marL="0" indent="0" eaLnBrk="1" hangingPunct="1">
              <a:buNone/>
              <a:tabLst>
                <a:tab pos="461963" algn="l"/>
              </a:tabLst>
            </a:pPr>
            <a:r>
              <a:rPr lang="en-US" sz="3200" b="1" dirty="0" smtClean="0">
                <a:solidFill>
                  <a:srgbClr val="0000FF"/>
                </a:solidFill>
                <a:latin typeface="Courier New" charset="0"/>
                <a:cs typeface="Courier New" charset="0"/>
              </a:rPr>
              <a:t>using </a:t>
            </a:r>
            <a:r>
              <a:rPr lang="en-US" sz="3200" b="1" dirty="0" err="1" smtClean="0">
                <a:latin typeface="Courier New" charset="0"/>
                <a:cs typeface="Courier New" charset="0"/>
              </a:rPr>
              <a:t>std</a:t>
            </a:r>
            <a:r>
              <a:rPr lang="en-US" sz="3200" b="1" dirty="0" smtClean="0">
                <a:latin typeface="Courier New" charset="0"/>
                <a:cs typeface="Courier New" charset="0"/>
              </a:rPr>
              <a:t>::</a:t>
            </a:r>
            <a:r>
              <a:rPr lang="en-US" sz="3200" b="1" dirty="0" err="1" smtClean="0">
                <a:latin typeface="Courier New" charset="0"/>
                <a:cs typeface="Courier New" charset="0"/>
              </a:rPr>
              <a:t>cin</a:t>
            </a:r>
            <a:r>
              <a:rPr lang="en-US" sz="3200" b="1" dirty="0" smtClean="0">
                <a:latin typeface="Courier New" charset="0"/>
                <a:cs typeface="Courier New" charset="0"/>
              </a:rPr>
              <a:t>;</a:t>
            </a:r>
          </a:p>
          <a:p>
            <a:pPr marL="0" indent="0" eaLnBrk="1" hangingPunct="1">
              <a:buNone/>
              <a:tabLst>
                <a:tab pos="461963" algn="l"/>
              </a:tabLst>
            </a:pPr>
            <a:r>
              <a:rPr lang="en-US" sz="3200" b="1" dirty="0" smtClean="0">
                <a:solidFill>
                  <a:srgbClr val="0000FF"/>
                </a:solidFill>
                <a:latin typeface="Courier New" charset="0"/>
                <a:cs typeface="Courier New" charset="0"/>
              </a:rPr>
              <a:t>using </a:t>
            </a:r>
            <a:r>
              <a:rPr lang="en-US" sz="3200" b="1" dirty="0" err="1" smtClean="0">
                <a:latin typeface="Courier New" charset="0"/>
                <a:cs typeface="Courier New" charset="0"/>
              </a:rPr>
              <a:t>std</a:t>
            </a:r>
            <a:r>
              <a:rPr lang="en-US" sz="3200" b="1" dirty="0" smtClean="0">
                <a:latin typeface="Courier New" charset="0"/>
                <a:cs typeface="Courier New" charset="0"/>
              </a:rPr>
              <a:t>::</a:t>
            </a:r>
            <a:r>
              <a:rPr lang="en-US" sz="3200" b="1" dirty="0" err="1" smtClean="0">
                <a:latin typeface="Courier New" charset="0"/>
                <a:cs typeface="Courier New" charset="0"/>
              </a:rPr>
              <a:t>endl</a:t>
            </a:r>
            <a:r>
              <a:rPr lang="en-US" sz="3200" b="1" dirty="0" smtClean="0">
                <a:latin typeface="Courier New" charset="0"/>
                <a:cs typeface="Courier New" charset="0"/>
              </a:rPr>
              <a:t>;</a:t>
            </a:r>
          </a:p>
          <a:p>
            <a:pPr marL="0" indent="0" eaLnBrk="1" hangingPunct="1">
              <a:buNone/>
              <a:tabLst>
                <a:tab pos="461963" algn="l"/>
              </a:tabLst>
            </a:pPr>
            <a:endParaRPr lang="en-US" sz="3200" b="1" dirty="0" smtClean="0">
              <a:solidFill>
                <a:srgbClr val="0000FF"/>
              </a:solidFill>
              <a:latin typeface="Courier New" charset="0"/>
              <a:cs typeface="Courier New" charset="0"/>
            </a:endParaRPr>
          </a:p>
          <a:p>
            <a:pPr marL="0" indent="0" eaLnBrk="1" hangingPunct="1">
              <a:buNone/>
              <a:tabLst>
                <a:tab pos="461963" algn="l"/>
              </a:tabLst>
            </a:pPr>
            <a:r>
              <a:rPr lang="en-US" sz="3200" b="1" dirty="0" err="1" smtClean="0">
                <a:solidFill>
                  <a:srgbClr val="0000FF"/>
                </a:solidFill>
                <a:latin typeface="Courier New" charset="0"/>
                <a:cs typeface="Courier New" charset="0"/>
              </a:rPr>
              <a:t>int</a:t>
            </a:r>
            <a:r>
              <a:rPr lang="en-US" sz="3200" b="1" dirty="0" smtClean="0">
                <a:solidFill>
                  <a:srgbClr val="0000FF"/>
                </a:solidFill>
                <a:latin typeface="Courier New" charset="0"/>
                <a:cs typeface="Courier New" charset="0"/>
              </a:rPr>
              <a:t> </a:t>
            </a:r>
            <a:r>
              <a:rPr lang="en-US" sz="3200" b="1" dirty="0" smtClean="0">
                <a:latin typeface="Courier New" charset="0"/>
                <a:cs typeface="Courier New" charset="0"/>
              </a:rPr>
              <a:t>main() {</a:t>
            </a:r>
          </a:p>
          <a:p>
            <a:pPr marL="0" indent="0" eaLnBrk="1" hangingPunct="1">
              <a:buNone/>
              <a:tabLst>
                <a:tab pos="461963" algn="l"/>
              </a:tabLst>
            </a:pPr>
            <a:r>
              <a:rPr lang="en-US" sz="3200" b="1" dirty="0" smtClean="0">
                <a:solidFill>
                  <a:srgbClr val="0000FF"/>
                </a:solidFill>
                <a:latin typeface="Courier New" charset="0"/>
                <a:cs typeface="Courier New" charset="0"/>
              </a:rPr>
              <a:t>	</a:t>
            </a:r>
            <a:r>
              <a:rPr lang="en-US" sz="3200" b="1" dirty="0" err="1" smtClean="0">
                <a:solidFill>
                  <a:srgbClr val="0000FF"/>
                </a:solidFill>
                <a:latin typeface="Courier New" charset="0"/>
                <a:cs typeface="Courier New" charset="0"/>
              </a:rPr>
              <a:t>int</a:t>
            </a:r>
            <a:r>
              <a:rPr lang="en-US" sz="3200" b="1" dirty="0" smtClean="0">
                <a:solidFill>
                  <a:srgbClr val="0000FF"/>
                </a:solidFill>
                <a:latin typeface="Courier New" charset="0"/>
                <a:cs typeface="Courier New" charset="0"/>
              </a:rPr>
              <a:t> </a:t>
            </a:r>
            <a:r>
              <a:rPr lang="en-US" sz="3200" b="1" dirty="0" err="1" smtClean="0">
                <a:latin typeface="Courier New" charset="0"/>
                <a:cs typeface="Courier New" charset="0"/>
              </a:rPr>
              <a:t>i</a:t>
            </a:r>
            <a:r>
              <a:rPr lang="en-US" sz="3200" b="1" dirty="0" smtClean="0">
                <a:latin typeface="Courier New" charset="0"/>
                <a:cs typeface="Courier New" charset="0"/>
              </a:rPr>
              <a:t>, j;</a:t>
            </a:r>
          </a:p>
          <a:p>
            <a:pPr marL="0" indent="0" eaLnBrk="1" hangingPunct="1">
              <a:buNone/>
              <a:tabLst>
                <a:tab pos="461963" algn="l"/>
              </a:tabLst>
            </a:pPr>
            <a:r>
              <a:rPr lang="en-US" sz="3200" b="1" dirty="0" smtClean="0">
                <a:solidFill>
                  <a:srgbClr val="0000FF"/>
                </a:solidFill>
                <a:latin typeface="Courier New" charset="0"/>
                <a:cs typeface="Courier New" charset="0"/>
              </a:rPr>
              <a:t>	double </a:t>
            </a:r>
            <a:r>
              <a:rPr lang="en-US" sz="3200" b="1" dirty="0" smtClean="0">
                <a:latin typeface="Courier New" charset="0"/>
                <a:cs typeface="Courier New" charset="0"/>
              </a:rPr>
              <a:t>x, y;</a:t>
            </a:r>
          </a:p>
          <a:p>
            <a:pPr marL="0" indent="0" eaLnBrk="1" hangingPunct="1">
              <a:buNone/>
              <a:tabLst>
                <a:tab pos="461963" algn="l"/>
              </a:tabLst>
            </a:pPr>
            <a:r>
              <a:rPr lang="en-US" sz="3200" b="1" dirty="0" smtClean="0">
                <a:latin typeface="Courier New" charset="0"/>
                <a:cs typeface="Courier New" charset="0"/>
              </a:rPr>
              <a:t>	</a:t>
            </a:r>
            <a:r>
              <a:rPr lang="en-US" sz="3200" b="1" dirty="0" err="1" smtClean="0">
                <a:latin typeface="Courier New" charset="0"/>
                <a:cs typeface="Courier New" charset="0"/>
              </a:rPr>
              <a:t>cin</a:t>
            </a:r>
            <a:r>
              <a:rPr lang="en-US" sz="3200" b="1" dirty="0" smtClean="0">
                <a:latin typeface="Courier New" charset="0"/>
                <a:cs typeface="Courier New" charset="0"/>
              </a:rPr>
              <a:t> &gt;&gt; </a:t>
            </a:r>
            <a:r>
              <a:rPr lang="en-US" sz="3200" b="1" dirty="0" err="1" smtClean="0">
                <a:latin typeface="Courier New" charset="0"/>
                <a:cs typeface="Courier New" charset="0"/>
              </a:rPr>
              <a:t>i</a:t>
            </a:r>
            <a:r>
              <a:rPr lang="en-US" sz="3200" b="1" dirty="0" smtClean="0">
                <a:latin typeface="Courier New" charset="0"/>
                <a:cs typeface="Courier New" charset="0"/>
              </a:rPr>
              <a:t> &gt;&gt; j &gt;&gt; x &gt;&gt; y;</a:t>
            </a:r>
          </a:p>
          <a:p>
            <a:pPr marL="0" indent="0" eaLnBrk="1" hangingPunct="1">
              <a:buNone/>
              <a:tabLst>
                <a:tab pos="461963" algn="l"/>
              </a:tabLst>
            </a:pPr>
            <a:r>
              <a:rPr lang="en-US" sz="3200" b="1" dirty="0" smtClean="0">
                <a:latin typeface="Courier New" charset="0"/>
                <a:cs typeface="Courier New" charset="0"/>
              </a:rPr>
              <a:t>	</a:t>
            </a:r>
            <a:r>
              <a:rPr lang="en-US" sz="3200" b="1" dirty="0" err="1" smtClean="0">
                <a:latin typeface="Courier New" charset="0"/>
                <a:cs typeface="Courier New" charset="0"/>
              </a:rPr>
              <a:t>cout</a:t>
            </a:r>
            <a:r>
              <a:rPr lang="en-US" sz="3200" b="1" dirty="0" smtClean="0">
                <a:latin typeface="Courier New" charset="0"/>
                <a:cs typeface="Courier New" charset="0"/>
              </a:rPr>
              <a:t> &lt;&lt; </a:t>
            </a:r>
            <a:r>
              <a:rPr lang="en-US" sz="3200" b="1" dirty="0" smtClean="0">
                <a:solidFill>
                  <a:srgbClr val="A31515"/>
                </a:solidFill>
                <a:latin typeface="Courier New" charset="0"/>
                <a:cs typeface="Courier New" charset="0"/>
              </a:rPr>
              <a:t>"First output " </a:t>
            </a:r>
            <a:r>
              <a:rPr lang="en-US" sz="3200" b="1" dirty="0" smtClean="0">
                <a:latin typeface="Courier New" charset="0"/>
                <a:cs typeface="Courier New" charset="0"/>
              </a:rPr>
              <a:t>&lt;&lt; </a:t>
            </a:r>
            <a:r>
              <a:rPr lang="en-US" sz="3200" b="1" dirty="0" err="1" smtClean="0">
                <a:latin typeface="Courier New" charset="0"/>
                <a:cs typeface="Courier New" charset="0"/>
              </a:rPr>
              <a:t>endl</a:t>
            </a:r>
            <a:r>
              <a:rPr lang="en-US" sz="3200" b="1" dirty="0" smtClean="0">
                <a:latin typeface="Courier New" charset="0"/>
                <a:cs typeface="Courier New" charset="0"/>
              </a:rPr>
              <a:t>;</a:t>
            </a:r>
          </a:p>
          <a:p>
            <a:pPr marL="0" indent="0" eaLnBrk="1" hangingPunct="1">
              <a:buNone/>
              <a:tabLst>
                <a:tab pos="461963" algn="l"/>
              </a:tabLst>
            </a:pPr>
            <a:r>
              <a:rPr lang="en-US" sz="3200" b="1" dirty="0" smtClean="0">
                <a:latin typeface="Courier New" charset="0"/>
                <a:cs typeface="Courier New" charset="0"/>
              </a:rPr>
              <a:t>	</a:t>
            </a:r>
            <a:r>
              <a:rPr lang="en-US" sz="3200" b="1" dirty="0" err="1" smtClean="0">
                <a:latin typeface="Courier New" charset="0"/>
                <a:cs typeface="Courier New" charset="0"/>
              </a:rPr>
              <a:t>cout</a:t>
            </a:r>
            <a:r>
              <a:rPr lang="en-US" sz="3200" b="1" dirty="0" smtClean="0">
                <a:latin typeface="Courier New" charset="0"/>
                <a:cs typeface="Courier New" charset="0"/>
              </a:rPr>
              <a:t> &lt;&lt; </a:t>
            </a:r>
            <a:r>
              <a:rPr lang="en-US" sz="3200" b="1" dirty="0" err="1" smtClean="0">
                <a:latin typeface="Courier New" charset="0"/>
                <a:cs typeface="Courier New" charset="0"/>
              </a:rPr>
              <a:t>i</a:t>
            </a:r>
            <a:r>
              <a:rPr lang="en-US" sz="3200" b="1" dirty="0" smtClean="0">
                <a:latin typeface="Courier New" charset="0"/>
                <a:cs typeface="Courier New" charset="0"/>
              </a:rPr>
              <a:t> &lt;&lt; </a:t>
            </a:r>
            <a:r>
              <a:rPr lang="en-US" sz="3200" b="1" dirty="0" smtClean="0">
                <a:solidFill>
                  <a:srgbClr val="A31515"/>
                </a:solidFill>
                <a:latin typeface="Courier New" charset="0"/>
                <a:cs typeface="Courier New" charset="0"/>
              </a:rPr>
              <a:t>',' </a:t>
            </a:r>
            <a:r>
              <a:rPr lang="en-US" sz="3200" b="1" dirty="0" smtClean="0">
                <a:latin typeface="Courier New" charset="0"/>
                <a:cs typeface="Courier New" charset="0"/>
              </a:rPr>
              <a:t>&lt;&lt; j &lt;&lt; ',' &lt;&lt; x </a:t>
            </a:r>
          </a:p>
          <a:p>
            <a:pPr marL="0" indent="0" eaLnBrk="1" hangingPunct="1">
              <a:buNone/>
              <a:tabLst>
                <a:tab pos="461963" algn="l"/>
              </a:tabLst>
            </a:pPr>
            <a:r>
              <a:rPr lang="en-US" sz="3200" b="1" dirty="0" smtClean="0">
                <a:latin typeface="Courier New" charset="0"/>
                <a:cs typeface="Courier New" charset="0"/>
              </a:rPr>
              <a:t>		&lt;&lt; </a:t>
            </a:r>
            <a:r>
              <a:rPr lang="en-US" sz="3200" b="1" dirty="0" smtClean="0">
                <a:solidFill>
                  <a:srgbClr val="A31515"/>
                </a:solidFill>
                <a:latin typeface="Courier New" charset="0"/>
                <a:cs typeface="Courier New" charset="0"/>
              </a:rPr>
              <a:t>',' </a:t>
            </a:r>
            <a:r>
              <a:rPr lang="en-US" sz="3200" b="1" dirty="0" smtClean="0">
                <a:latin typeface="Courier New" charset="0"/>
                <a:cs typeface="Courier New" charset="0"/>
              </a:rPr>
              <a:t>&lt;&lt; y &lt;&lt; </a:t>
            </a:r>
            <a:r>
              <a:rPr lang="en-US" sz="3200" b="1" dirty="0" err="1" smtClean="0">
                <a:latin typeface="Courier New" charset="0"/>
                <a:cs typeface="Courier New" charset="0"/>
              </a:rPr>
              <a:t>endl</a:t>
            </a:r>
            <a:r>
              <a:rPr lang="en-US" sz="3200" b="1" dirty="0" smtClean="0">
                <a:latin typeface="Courier New" charset="0"/>
                <a:cs typeface="Courier New" charset="0"/>
              </a:rPr>
              <a:t>;</a:t>
            </a:r>
          </a:p>
          <a:p>
            <a:pPr marL="0" indent="0" eaLnBrk="1" hangingPunct="1">
              <a:buNone/>
              <a:tabLst>
                <a:tab pos="461963" algn="l"/>
              </a:tabLst>
            </a:pPr>
            <a:r>
              <a:rPr lang="es-ES" sz="3200" b="1" dirty="0" smtClean="0">
                <a:latin typeface="Courier New" charset="0"/>
                <a:cs typeface="Courier New" charset="0"/>
              </a:rPr>
              <a:t>	</a:t>
            </a:r>
            <a:r>
              <a:rPr lang="es-ES" sz="3200" b="1" dirty="0" err="1" smtClean="0">
                <a:latin typeface="Courier New" charset="0"/>
                <a:cs typeface="Courier New" charset="0"/>
              </a:rPr>
              <a:t>cin</a:t>
            </a:r>
            <a:r>
              <a:rPr lang="es-ES" sz="3200" b="1" dirty="0" smtClean="0">
                <a:latin typeface="Courier New" charset="0"/>
                <a:cs typeface="Courier New" charset="0"/>
              </a:rPr>
              <a:t> &gt;&gt; x &gt;&gt; y &gt;&gt; i &gt;&gt; j;</a:t>
            </a:r>
          </a:p>
          <a:p>
            <a:pPr marL="0" indent="0" eaLnBrk="1" hangingPunct="1">
              <a:buNone/>
              <a:tabLst>
                <a:tab pos="461963" algn="l"/>
              </a:tabLst>
            </a:pPr>
            <a:r>
              <a:rPr lang="en-US" sz="3200" b="1" dirty="0" smtClean="0">
                <a:latin typeface="Courier New" charset="0"/>
                <a:cs typeface="Courier New" charset="0"/>
              </a:rPr>
              <a:t>	</a:t>
            </a:r>
            <a:r>
              <a:rPr lang="en-US" sz="3200" b="1" dirty="0" err="1" smtClean="0">
                <a:latin typeface="Courier New" charset="0"/>
                <a:cs typeface="Courier New" charset="0"/>
              </a:rPr>
              <a:t>cout</a:t>
            </a:r>
            <a:r>
              <a:rPr lang="en-US" sz="3200" b="1" dirty="0" smtClean="0">
                <a:latin typeface="Courier New" charset="0"/>
                <a:cs typeface="Courier New" charset="0"/>
              </a:rPr>
              <a:t> &lt;&lt; </a:t>
            </a:r>
            <a:r>
              <a:rPr lang="en-US" sz="3200" b="1" dirty="0" smtClean="0">
                <a:solidFill>
                  <a:srgbClr val="A31515"/>
                </a:solidFill>
                <a:latin typeface="Courier New" charset="0"/>
                <a:cs typeface="Courier New" charset="0"/>
              </a:rPr>
              <a:t>"Second output" </a:t>
            </a:r>
            <a:r>
              <a:rPr lang="en-US" sz="3200" b="1" dirty="0" smtClean="0">
                <a:latin typeface="Courier New" charset="0"/>
                <a:cs typeface="Courier New" charset="0"/>
              </a:rPr>
              <a:t>&lt;&lt; </a:t>
            </a:r>
            <a:r>
              <a:rPr lang="en-US" sz="3200" b="1" dirty="0" err="1" smtClean="0">
                <a:latin typeface="Courier New" charset="0"/>
                <a:cs typeface="Courier New" charset="0"/>
              </a:rPr>
              <a:t>endl</a:t>
            </a:r>
            <a:r>
              <a:rPr lang="en-US" sz="3200" b="1" dirty="0" smtClean="0">
                <a:latin typeface="Courier New" charset="0"/>
                <a:cs typeface="Courier New" charset="0"/>
              </a:rPr>
              <a:t>;</a:t>
            </a:r>
          </a:p>
          <a:p>
            <a:pPr marL="0" indent="0" eaLnBrk="1" hangingPunct="1">
              <a:buNone/>
              <a:tabLst>
                <a:tab pos="461963" algn="l"/>
              </a:tabLst>
            </a:pPr>
            <a:r>
              <a:rPr lang="en-US" sz="3200" b="1" dirty="0" smtClean="0">
                <a:latin typeface="Courier New" charset="0"/>
                <a:cs typeface="Courier New" charset="0"/>
              </a:rPr>
              <a:t>	</a:t>
            </a:r>
            <a:r>
              <a:rPr lang="en-US" sz="3200" b="1" dirty="0" err="1" smtClean="0">
                <a:latin typeface="Courier New" charset="0"/>
                <a:cs typeface="Courier New" charset="0"/>
              </a:rPr>
              <a:t>cout</a:t>
            </a:r>
            <a:r>
              <a:rPr lang="en-US" sz="3200" b="1" dirty="0" smtClean="0">
                <a:latin typeface="Courier New" charset="0"/>
                <a:cs typeface="Courier New" charset="0"/>
              </a:rPr>
              <a:t> &lt;&lt; </a:t>
            </a:r>
            <a:r>
              <a:rPr lang="en-US" sz="3200" b="1" dirty="0" err="1" smtClean="0">
                <a:latin typeface="Courier New" charset="0"/>
                <a:cs typeface="Courier New" charset="0"/>
              </a:rPr>
              <a:t>i</a:t>
            </a:r>
            <a:r>
              <a:rPr lang="en-US" sz="3200" b="1" dirty="0" smtClean="0">
                <a:latin typeface="Courier New" charset="0"/>
                <a:cs typeface="Courier New" charset="0"/>
              </a:rPr>
              <a:t> &lt;&lt;</a:t>
            </a:r>
            <a:r>
              <a:rPr lang="en-US" sz="3200" b="1" dirty="0" smtClean="0">
                <a:solidFill>
                  <a:srgbClr val="A31515"/>
                </a:solidFill>
                <a:latin typeface="Courier New" charset="0"/>
                <a:cs typeface="Courier New" charset="0"/>
              </a:rPr>
              <a:t> ',' </a:t>
            </a:r>
            <a:r>
              <a:rPr lang="en-US" sz="3200" b="1" dirty="0" smtClean="0">
                <a:latin typeface="Courier New" charset="0"/>
                <a:cs typeface="Courier New" charset="0"/>
              </a:rPr>
              <a:t>&lt;&lt; j &lt;&lt; </a:t>
            </a:r>
            <a:r>
              <a:rPr lang="en-US" sz="3200" b="1" dirty="0" smtClean="0">
                <a:solidFill>
                  <a:srgbClr val="A31515"/>
                </a:solidFill>
                <a:latin typeface="Courier New" charset="0"/>
                <a:cs typeface="Courier New" charset="0"/>
              </a:rPr>
              <a:t>',' </a:t>
            </a:r>
            <a:r>
              <a:rPr lang="en-US" sz="3200" b="1" dirty="0" smtClean="0">
                <a:latin typeface="Courier New" charset="0"/>
                <a:cs typeface="Courier New" charset="0"/>
              </a:rPr>
              <a:t>&lt;&lt; x </a:t>
            </a:r>
          </a:p>
          <a:p>
            <a:pPr marL="0" indent="0" eaLnBrk="1" hangingPunct="1">
              <a:buNone/>
              <a:tabLst>
                <a:tab pos="461963" algn="l"/>
              </a:tabLst>
            </a:pPr>
            <a:r>
              <a:rPr lang="en-US" sz="3200" b="1" dirty="0" smtClean="0">
                <a:latin typeface="Courier New" charset="0"/>
                <a:cs typeface="Courier New" charset="0"/>
              </a:rPr>
              <a:t>		&lt;&lt;</a:t>
            </a:r>
            <a:r>
              <a:rPr lang="en-US" sz="3200" b="1" dirty="0" smtClean="0">
                <a:solidFill>
                  <a:srgbClr val="A31515"/>
                </a:solidFill>
                <a:latin typeface="Courier New" charset="0"/>
                <a:cs typeface="Courier New" charset="0"/>
              </a:rPr>
              <a:t> ',' </a:t>
            </a:r>
            <a:r>
              <a:rPr lang="en-US" sz="3200" b="1" dirty="0" smtClean="0">
                <a:latin typeface="Courier New" charset="0"/>
                <a:cs typeface="Courier New" charset="0"/>
              </a:rPr>
              <a:t>&lt;&lt; y &lt;&lt; </a:t>
            </a:r>
            <a:r>
              <a:rPr lang="en-US" sz="3200" b="1" dirty="0" err="1" smtClean="0">
                <a:latin typeface="Courier New" charset="0"/>
                <a:cs typeface="Courier New" charset="0"/>
              </a:rPr>
              <a:t>endl</a:t>
            </a:r>
            <a:r>
              <a:rPr lang="en-US" sz="3200" b="1" dirty="0" smtClean="0">
                <a:latin typeface="Courier New" charset="0"/>
                <a:cs typeface="Courier New" charset="0"/>
              </a:rPr>
              <a:t>;</a:t>
            </a:r>
          </a:p>
          <a:p>
            <a:pPr marL="0" indent="0" eaLnBrk="1" hangingPunct="1">
              <a:buNone/>
              <a:tabLst>
                <a:tab pos="461963" algn="l"/>
              </a:tabLst>
            </a:pPr>
            <a:r>
              <a:rPr lang="en-US" sz="3200" b="1" dirty="0" smtClean="0">
                <a:solidFill>
                  <a:srgbClr val="A31515"/>
                </a:solidFill>
                <a:latin typeface="Courier New" charset="0"/>
                <a:cs typeface="Courier New" charset="0"/>
              </a:rPr>
              <a:t>	</a:t>
            </a:r>
            <a:r>
              <a:rPr lang="en-US" sz="3200" b="1" dirty="0" smtClean="0">
                <a:solidFill>
                  <a:srgbClr val="0000FF"/>
                </a:solidFill>
                <a:latin typeface="Courier New" charset="0"/>
                <a:cs typeface="Courier New" charset="0"/>
              </a:rPr>
              <a:t>return </a:t>
            </a:r>
            <a:r>
              <a:rPr lang="en-US" sz="3200" b="1" dirty="0" smtClean="0">
                <a:latin typeface="Courier New" charset="0"/>
                <a:cs typeface="Courier New" charset="0"/>
              </a:rPr>
              <a:t>0;</a:t>
            </a:r>
          </a:p>
          <a:p>
            <a:pPr marL="0" indent="0" eaLnBrk="1" hangingPunct="1">
              <a:buNone/>
              <a:tabLst>
                <a:tab pos="461963" algn="l"/>
              </a:tabLst>
            </a:pPr>
            <a:r>
              <a:rPr lang="en-US" sz="3200" b="1" dirty="0" smtClean="0">
                <a:latin typeface="Courier New" charset="0"/>
                <a:cs typeface="Courier New" charset="0"/>
              </a:rPr>
              <a:t>}  </a:t>
            </a:r>
          </a:p>
          <a:p>
            <a:pPr marL="0" indent="0" eaLnBrk="1" hangingPunct="1">
              <a:buNone/>
            </a:pPr>
            <a:endParaRPr lang="en-US" sz="3200" b="1" dirty="0">
              <a:latin typeface="Courier New" charset="0"/>
              <a:cs typeface="Courier New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0482" name="Date Placeholder 1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56EE4F7-DFAD-3142-AC72-57D9F78F1995}" type="datetime1">
              <a:rPr lang="en-US">
                <a:latin typeface="Times New Roman" charset="0"/>
              </a:rPr>
              <a:pPr eaLnBrk="1" hangingPunct="1"/>
              <a:t>1/19/17</a:t>
            </a:fld>
            <a:endParaRPr lang="en-US">
              <a:latin typeface="Times New Roman" charset="0"/>
            </a:endParaRPr>
          </a:p>
        </p:txBody>
      </p:sp>
      <p:sp>
        <p:nvSpPr>
          <p:cNvPr id="20483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Times New Roman" charset="0"/>
              </a:rPr>
              <a:t>ECE 264: Lecture 4</a:t>
            </a: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AE86FEF-671B-3444-9D2F-6E4A754D778C}" type="slidenum">
              <a:rPr lang="en-US">
                <a:latin typeface="Times New Roman" charset="0"/>
              </a:rPr>
              <a:pPr eaLnBrk="1" hangingPunct="1"/>
              <a:t>13</a:t>
            </a:fld>
            <a:endParaRPr lang="en-US">
              <a:latin typeface="Times New Roman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29200" y="1447800"/>
            <a:ext cx="2895600" cy="11218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Assume following input:</a:t>
            </a:r>
          </a:p>
          <a:p>
            <a:pPr eaLnBrk="1" hangingPunct="1">
              <a:lnSpc>
                <a:spcPct val="90000"/>
              </a:lnSpc>
            </a:pPr>
            <a:r>
              <a:rPr lang="en-US" b="1" dirty="0">
                <a:solidFill>
                  <a:srgbClr val="FF0000"/>
                </a:solidFill>
              </a:rPr>
              <a:t>1  2</a:t>
            </a:r>
          </a:p>
          <a:p>
            <a:pPr eaLnBrk="1" hangingPunct="1">
              <a:lnSpc>
                <a:spcPct val="90000"/>
              </a:lnSpc>
            </a:pPr>
            <a:r>
              <a:rPr lang="en-US" b="1" dirty="0">
                <a:solidFill>
                  <a:srgbClr val="FF0000"/>
                </a:solidFill>
              </a:rPr>
              <a:t>3.4  5</a:t>
            </a:r>
          </a:p>
          <a:p>
            <a:pPr eaLnBrk="1" hangingPunct="1">
              <a:lnSpc>
                <a:spcPct val="90000"/>
              </a:lnSpc>
            </a:pPr>
            <a:r>
              <a:rPr lang="en-US" b="1" dirty="0">
                <a:solidFill>
                  <a:srgbClr val="FF0000"/>
                </a:solidFill>
              </a:rPr>
              <a:t>2  3  3.4  7</a:t>
            </a:r>
          </a:p>
        </p:txBody>
      </p:sp>
    </p:spTree>
    <p:extLst>
      <p:ext uri="{BB962C8B-B14F-4D97-AF65-F5344CB8AC3E}">
        <p14:creationId xmlns:p14="http://schemas.microsoft.com/office/powerpoint/2010/main" val="32785905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Example 1 (note lack of spaces):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latin typeface="Courier New"/>
                <a:cs typeface="Courier New"/>
              </a:rPr>
              <a:t>output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1,2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4.5cm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Example 2: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latin typeface="Courier New"/>
                <a:cs typeface="Courier New"/>
              </a:rPr>
              <a:t>First output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1,2,3.4,5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Second output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3,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?</a:t>
            </a:r>
            <a:r>
              <a:rPr lang="en-US" dirty="0" smtClean="0">
                <a:latin typeface="Courier New"/>
                <a:cs typeface="Courier New"/>
              </a:rPr>
              <a:t>,2,3</a:t>
            </a:r>
          </a:p>
          <a:p>
            <a:pPr marL="0" indent="0">
              <a:buNone/>
            </a:pPr>
            <a:endParaRPr lang="en-US" dirty="0" smtClean="0">
              <a:latin typeface="Courier New"/>
              <a:cs typeface="Courier New"/>
            </a:endParaRPr>
          </a:p>
          <a:p>
            <a:pPr lvl="1"/>
            <a:r>
              <a:rPr lang="en-US" dirty="0" smtClean="0">
                <a:latin typeface="Arial"/>
                <a:cs typeface="Arial"/>
              </a:rPr>
              <a:t>In VS, j unchanged	</a:t>
            </a:r>
            <a:r>
              <a:rPr lang="en-US" dirty="0" smtClean="0">
                <a:latin typeface="Arial"/>
                <a:cs typeface="Arial"/>
                <a:sym typeface="Wingdings"/>
              </a:rPr>
              <a:t> 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  <a:sym typeface="Wingdings"/>
              </a:rPr>
              <a:t>? = 2</a:t>
            </a:r>
          </a:p>
          <a:p>
            <a:pPr lvl="1"/>
            <a:r>
              <a:rPr lang="en-US" dirty="0" smtClean="0">
                <a:latin typeface="Arial"/>
                <a:cs typeface="Arial"/>
                <a:sym typeface="Wingdings"/>
              </a:rPr>
              <a:t>In </a:t>
            </a:r>
            <a:r>
              <a:rPr lang="en-US" dirty="0" err="1" smtClean="0">
                <a:latin typeface="Arial"/>
                <a:cs typeface="Arial"/>
                <a:sym typeface="Wingdings"/>
              </a:rPr>
              <a:t>Xcode</a:t>
            </a:r>
            <a:r>
              <a:rPr lang="en-US" dirty="0" smtClean="0">
                <a:latin typeface="Arial"/>
                <a:cs typeface="Arial"/>
                <a:sym typeface="Wingdings"/>
              </a:rPr>
              <a:t>, j set to 0 	 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  <a:sym typeface="Wingdings"/>
              </a:rPr>
              <a:t>? = 0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Key point: make sure types match</a:t>
            </a:r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CBFB9-3ECE-AA44-8D38-8C699B50B2C5}" type="datetime1">
              <a:rPr lang="en-US" smtClean="0"/>
              <a:t>1/19/17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2567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Structures in 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100" dirty="0">
                <a:latin typeface="Arial" charset="0"/>
              </a:rPr>
              <a:t>User-defined types; e</a:t>
            </a:r>
            <a:r>
              <a:rPr lang="en-US" sz="2100" dirty="0">
                <a:latin typeface="Arial" charset="0"/>
                <a:cs typeface="Courier New" charset="0"/>
              </a:rPr>
              <a:t>xample:</a:t>
            </a:r>
          </a:p>
          <a:p>
            <a:pPr>
              <a:lnSpc>
                <a:spcPct val="80000"/>
              </a:lnSpc>
              <a:buNone/>
            </a:pPr>
            <a:r>
              <a:rPr lang="en-US" sz="2100" dirty="0">
                <a:latin typeface="Arial" charset="0"/>
                <a:cs typeface="Courier New" charset="0"/>
              </a:rPr>
              <a:t>		</a:t>
            </a:r>
            <a:r>
              <a:rPr lang="en-US" sz="2100" dirty="0" err="1">
                <a:latin typeface="Courier New" charset="0"/>
                <a:cs typeface="Courier New" charset="0"/>
              </a:rPr>
              <a:t>typedef</a:t>
            </a:r>
            <a:r>
              <a:rPr lang="en-US" sz="2100" dirty="0">
                <a:latin typeface="Courier New" charset="0"/>
                <a:cs typeface="Courier New" charset="0"/>
              </a:rPr>
              <a:t> </a:t>
            </a:r>
            <a:r>
              <a:rPr lang="en-US" sz="2100" dirty="0" err="1">
                <a:latin typeface="Courier New" charset="0"/>
                <a:cs typeface="Courier New" charset="0"/>
              </a:rPr>
              <a:t>struct</a:t>
            </a:r>
            <a:r>
              <a:rPr lang="en-US" sz="2100" dirty="0">
                <a:latin typeface="Courier New" charset="0"/>
                <a:cs typeface="Courier New" charset="0"/>
              </a:rPr>
              <a:t> {</a:t>
            </a:r>
          </a:p>
          <a:p>
            <a:pPr>
              <a:lnSpc>
                <a:spcPct val="80000"/>
              </a:lnSpc>
              <a:buNone/>
            </a:pPr>
            <a:r>
              <a:rPr lang="en-US" sz="2100" dirty="0">
                <a:latin typeface="Courier New" charset="0"/>
                <a:cs typeface="Courier New" charset="0"/>
              </a:rPr>
              <a:t>			char first[50];</a:t>
            </a:r>
          </a:p>
          <a:p>
            <a:pPr>
              <a:lnSpc>
                <a:spcPct val="80000"/>
              </a:lnSpc>
              <a:buNone/>
            </a:pPr>
            <a:r>
              <a:rPr lang="en-US" sz="2100" dirty="0">
                <a:latin typeface="Courier New" charset="0"/>
                <a:cs typeface="Courier New" charset="0"/>
              </a:rPr>
              <a:t>			char middle;</a:t>
            </a:r>
          </a:p>
          <a:p>
            <a:pPr>
              <a:lnSpc>
                <a:spcPct val="80000"/>
              </a:lnSpc>
              <a:buNone/>
            </a:pPr>
            <a:r>
              <a:rPr lang="en-US" sz="2100" dirty="0">
                <a:latin typeface="Courier New" charset="0"/>
                <a:cs typeface="Courier New" charset="0"/>
              </a:rPr>
              <a:t>			char last[50];</a:t>
            </a:r>
          </a:p>
          <a:p>
            <a:pPr>
              <a:lnSpc>
                <a:spcPct val="80000"/>
              </a:lnSpc>
              <a:buNone/>
            </a:pPr>
            <a:r>
              <a:rPr lang="en-US" sz="2100" dirty="0">
                <a:latin typeface="Courier New" charset="0"/>
                <a:cs typeface="Courier New" charset="0"/>
              </a:rPr>
              <a:t>			unsigned </a:t>
            </a:r>
            <a:r>
              <a:rPr lang="en-US" sz="2100" dirty="0" err="1">
                <a:latin typeface="Courier New" charset="0"/>
                <a:cs typeface="Courier New" charset="0"/>
              </a:rPr>
              <a:t>int</a:t>
            </a:r>
            <a:r>
              <a:rPr lang="en-US" sz="2100" dirty="0">
                <a:latin typeface="Courier New" charset="0"/>
                <a:cs typeface="Courier New" charset="0"/>
              </a:rPr>
              <a:t> ID;</a:t>
            </a:r>
          </a:p>
          <a:p>
            <a:pPr>
              <a:lnSpc>
                <a:spcPct val="80000"/>
              </a:lnSpc>
              <a:buNone/>
            </a:pPr>
            <a:r>
              <a:rPr lang="en-US" sz="2100" dirty="0">
                <a:latin typeface="Courier New" charset="0"/>
                <a:cs typeface="Courier New" charset="0"/>
              </a:rPr>
              <a:t>			double GPA;</a:t>
            </a:r>
          </a:p>
          <a:p>
            <a:pPr>
              <a:lnSpc>
                <a:spcPct val="80000"/>
              </a:lnSpc>
              <a:buNone/>
            </a:pPr>
            <a:r>
              <a:rPr lang="en-US" sz="2100" dirty="0">
                <a:latin typeface="Courier New" charset="0"/>
                <a:cs typeface="Courier New" charset="0"/>
              </a:rPr>
              <a:t>		} </a:t>
            </a:r>
            <a:r>
              <a:rPr lang="en-US" sz="2100" dirty="0" err="1">
                <a:latin typeface="Courier New" charset="0"/>
                <a:cs typeface="Courier New" charset="0"/>
              </a:rPr>
              <a:t>StudentInfo</a:t>
            </a:r>
            <a:r>
              <a:rPr lang="en-US" sz="2100" dirty="0">
                <a:latin typeface="Courier New" charset="0"/>
                <a:cs typeface="Courier New" charset="0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n-US" sz="2100" dirty="0">
                <a:latin typeface="Arial" charset="0"/>
                <a:cs typeface="Courier New" charset="0"/>
              </a:rPr>
              <a:t>Can define variables of that type</a:t>
            </a:r>
          </a:p>
          <a:p>
            <a:pPr lvl="1">
              <a:lnSpc>
                <a:spcPct val="80000"/>
              </a:lnSpc>
            </a:pPr>
            <a:r>
              <a:rPr lang="en-US" sz="1800" dirty="0">
                <a:latin typeface="Arial" charset="0"/>
                <a:cs typeface="Courier New" charset="0"/>
              </a:rPr>
              <a:t>Scalar: </a:t>
            </a:r>
            <a:r>
              <a:rPr lang="en-US" sz="1800" b="1" dirty="0" err="1">
                <a:solidFill>
                  <a:srgbClr val="FF0000"/>
                </a:solidFill>
                <a:latin typeface="Courier New" charset="0"/>
                <a:cs typeface="Courier New" charset="0"/>
              </a:rPr>
              <a:t>StudentInfo</a:t>
            </a:r>
            <a:r>
              <a:rPr lang="en-US" sz="1800" dirty="0">
                <a:latin typeface="Courier New" charset="0"/>
                <a:cs typeface="Courier New" charset="0"/>
              </a:rPr>
              <a:t> student1;</a:t>
            </a:r>
          </a:p>
          <a:p>
            <a:pPr lvl="1">
              <a:lnSpc>
                <a:spcPct val="80000"/>
              </a:lnSpc>
            </a:pPr>
            <a:r>
              <a:rPr lang="en-US" sz="1800" dirty="0">
                <a:latin typeface="Arial" charset="0"/>
                <a:cs typeface="Courier New" charset="0"/>
              </a:rPr>
              <a:t>Array: </a:t>
            </a:r>
            <a:r>
              <a:rPr lang="en-US" sz="1800" b="1" dirty="0" err="1">
                <a:solidFill>
                  <a:srgbClr val="FF0000"/>
                </a:solidFill>
                <a:latin typeface="Courier New" charset="0"/>
                <a:cs typeface="Courier New" charset="0"/>
              </a:rPr>
              <a:t>StudentInfo</a:t>
            </a:r>
            <a:r>
              <a:rPr lang="en-US" sz="1800" dirty="0">
                <a:latin typeface="Courier New" charset="0"/>
                <a:cs typeface="Courier New" charset="0"/>
              </a:rPr>
              <a:t> </a:t>
            </a:r>
            <a:r>
              <a:rPr lang="en-US" sz="1800" dirty="0" err="1">
                <a:latin typeface="Courier New" charset="0"/>
                <a:cs typeface="Courier New" charset="0"/>
              </a:rPr>
              <a:t>classList</a:t>
            </a:r>
            <a:r>
              <a:rPr lang="en-US" sz="1800" dirty="0">
                <a:latin typeface="Courier New" charset="0"/>
                <a:cs typeface="Courier New" charset="0"/>
              </a:rPr>
              <a:t>[10];</a:t>
            </a:r>
          </a:p>
          <a:p>
            <a:pPr lvl="1">
              <a:lnSpc>
                <a:spcPct val="80000"/>
              </a:lnSpc>
            </a:pPr>
            <a:r>
              <a:rPr lang="en-US" sz="1800" dirty="0">
                <a:latin typeface="Arial" charset="0"/>
                <a:cs typeface="Courier New" charset="0"/>
              </a:rPr>
              <a:t>Pointer: </a:t>
            </a:r>
            <a:r>
              <a:rPr lang="en-US" sz="1800" b="1" dirty="0" err="1">
                <a:solidFill>
                  <a:srgbClr val="FF0000"/>
                </a:solidFill>
                <a:latin typeface="Courier New" charset="0"/>
                <a:cs typeface="Courier New" charset="0"/>
              </a:rPr>
              <a:t>StudentInfo</a:t>
            </a:r>
            <a:r>
              <a:rPr lang="en-US" sz="1800" dirty="0">
                <a:latin typeface="Courier New" charset="0"/>
                <a:cs typeface="Courier New" charset="0"/>
              </a:rPr>
              <a:t> *</a:t>
            </a:r>
            <a:r>
              <a:rPr lang="en-US" sz="1800" dirty="0" err="1">
                <a:latin typeface="Courier New" charset="0"/>
                <a:cs typeface="Courier New" charset="0"/>
              </a:rPr>
              <a:t>sPtr</a:t>
            </a:r>
            <a:r>
              <a:rPr lang="en-US" sz="1800" dirty="0">
                <a:latin typeface="Courier New" charset="0"/>
                <a:cs typeface="Courier New" charset="0"/>
              </a:rPr>
              <a:t>;</a:t>
            </a:r>
            <a:r>
              <a:rPr lang="en-US" sz="1800" dirty="0">
                <a:latin typeface="Arial" charset="0"/>
                <a:cs typeface="Courier New" charset="0"/>
              </a:rPr>
              <a:t> </a:t>
            </a:r>
          </a:p>
          <a:p>
            <a:pPr>
              <a:lnSpc>
                <a:spcPct val="80000"/>
              </a:lnSpc>
            </a:pPr>
            <a:r>
              <a:rPr lang="en-US" sz="2100" dirty="0">
                <a:latin typeface="Arial" charset="0"/>
                <a:cs typeface="Courier New" charset="0"/>
              </a:rPr>
              <a:t>Access members using</a:t>
            </a:r>
          </a:p>
          <a:p>
            <a:pPr lvl="1">
              <a:lnSpc>
                <a:spcPct val="80000"/>
              </a:lnSpc>
            </a:pPr>
            <a:r>
              <a:rPr lang="en-US" sz="1800" dirty="0">
                <a:latin typeface="Arial" charset="0"/>
                <a:cs typeface="Courier New" charset="0"/>
              </a:rPr>
              <a:t>Dot operator: </a:t>
            </a:r>
            <a:r>
              <a:rPr lang="en-US" sz="1800" dirty="0">
                <a:latin typeface="Courier New" charset="0"/>
                <a:cs typeface="Courier New" charset="0"/>
              </a:rPr>
              <a:t>student1.middle = </a:t>
            </a:r>
            <a:r>
              <a:rPr lang="ja-JP" altLang="en-US" sz="1800" dirty="0">
                <a:latin typeface="Courier New" charset="0"/>
                <a:cs typeface="Courier New" charset="0"/>
              </a:rPr>
              <a:t>‘</a:t>
            </a:r>
            <a:r>
              <a:rPr lang="en-US" altLang="ja-JP" sz="1800" dirty="0">
                <a:latin typeface="Courier New" charset="0"/>
                <a:cs typeface="Courier New" charset="0"/>
              </a:rPr>
              <a:t>J</a:t>
            </a:r>
            <a:r>
              <a:rPr lang="ja-JP" altLang="en-US" sz="1800" dirty="0">
                <a:latin typeface="Courier New" charset="0"/>
                <a:cs typeface="Courier New" charset="0"/>
              </a:rPr>
              <a:t>’</a:t>
            </a:r>
            <a:r>
              <a:rPr lang="en-US" altLang="ja-JP" sz="1800" dirty="0">
                <a:latin typeface="Courier New" charset="0"/>
                <a:cs typeface="Courier New" charset="0"/>
              </a:rPr>
              <a:t>;</a:t>
            </a:r>
          </a:p>
          <a:p>
            <a:pPr lvl="1">
              <a:lnSpc>
                <a:spcPct val="80000"/>
              </a:lnSpc>
            </a:pPr>
            <a:r>
              <a:rPr lang="en-US" sz="1800" dirty="0">
                <a:latin typeface="Arial" charset="0"/>
                <a:cs typeface="Courier New" charset="0"/>
              </a:rPr>
              <a:t>Arrow (if pointers): </a:t>
            </a:r>
            <a:r>
              <a:rPr lang="en-US" sz="1800" dirty="0" err="1">
                <a:latin typeface="Courier New" charset="0"/>
                <a:cs typeface="Courier New" charset="0"/>
              </a:rPr>
              <a:t>sPtr</a:t>
            </a:r>
            <a:r>
              <a:rPr lang="en-US" sz="1800" dirty="0">
                <a:latin typeface="Courier New" charset="0"/>
                <a:cs typeface="Courier New" charset="0"/>
              </a:rPr>
              <a:t>-&gt;GPA = 3.5;</a:t>
            </a:r>
          </a:p>
          <a:p>
            <a:pPr>
              <a:lnSpc>
                <a:spcPct val="80000"/>
              </a:lnSpc>
            </a:pPr>
            <a:r>
              <a:rPr lang="en-US" sz="2100" dirty="0">
                <a:latin typeface="Arial" charset="0"/>
                <a:cs typeface="Courier New" charset="0"/>
              </a:rPr>
              <a:t>Typically passed to functions by address </a:t>
            </a:r>
            <a:endParaRPr lang="en-US" sz="2100" dirty="0">
              <a:latin typeface="Arial" charset="0"/>
              <a:cs typeface="Courier New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CBFB9-3ECE-AA44-8D38-8C699B50B2C5}" type="datetime1">
              <a:rPr lang="en-US" smtClean="0"/>
              <a:t>1/19/17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2177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Structures in 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99% the same as in C</a:t>
            </a:r>
          </a:p>
          <a:p>
            <a:pPr lvl="1"/>
            <a:r>
              <a:rPr lang="en-US" dirty="0" smtClean="0"/>
              <a:t>Only (visible) difference: </a:t>
            </a:r>
            <a:r>
              <a:rPr lang="en-US" dirty="0" err="1" smtClean="0">
                <a:latin typeface="Courier New"/>
                <a:cs typeface="Courier New"/>
              </a:rPr>
              <a:t>typedef</a:t>
            </a:r>
            <a:r>
              <a:rPr lang="en-US" dirty="0" smtClean="0"/>
              <a:t> isn’t necessary</a:t>
            </a:r>
          </a:p>
          <a:p>
            <a:r>
              <a:rPr lang="en-US" dirty="0" smtClean="0"/>
              <a:t>Could rewrite previous structure definition as:</a:t>
            </a:r>
          </a:p>
          <a:p>
            <a:pPr>
              <a:lnSpc>
                <a:spcPct val="80000"/>
              </a:lnSpc>
              <a:buNone/>
              <a:tabLst>
                <a:tab pos="923925" algn="l"/>
                <a:tab pos="1366838" algn="l"/>
              </a:tabLst>
            </a:pPr>
            <a:r>
              <a:rPr lang="en-US" sz="2100" dirty="0" smtClean="0">
                <a:latin typeface="Courier New" charset="0"/>
                <a:cs typeface="Courier New" charset="0"/>
              </a:rPr>
              <a:t>		</a:t>
            </a:r>
            <a:r>
              <a:rPr lang="en-US" sz="2100" dirty="0" err="1" smtClean="0">
                <a:latin typeface="Courier New" charset="0"/>
                <a:cs typeface="Courier New" charset="0"/>
              </a:rPr>
              <a:t>struct</a:t>
            </a:r>
            <a:r>
              <a:rPr lang="en-US" sz="2100" dirty="0" smtClean="0">
                <a:latin typeface="Courier New" charset="0"/>
                <a:cs typeface="Courier New" charset="0"/>
              </a:rPr>
              <a:t> </a:t>
            </a:r>
            <a:r>
              <a:rPr lang="en-US" sz="2100" dirty="0" err="1" smtClean="0">
                <a:latin typeface="Courier New" charset="0"/>
                <a:cs typeface="Courier New" charset="0"/>
              </a:rPr>
              <a:t>StudentInfo</a:t>
            </a:r>
            <a:r>
              <a:rPr lang="en-US" sz="2100" dirty="0" smtClean="0">
                <a:latin typeface="Courier New" charset="0"/>
                <a:cs typeface="Courier New" charset="0"/>
              </a:rPr>
              <a:t> {</a:t>
            </a:r>
            <a:endParaRPr lang="en-US" sz="2100" dirty="0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None/>
              <a:tabLst>
                <a:tab pos="923925" algn="l"/>
                <a:tab pos="1366838" algn="l"/>
              </a:tabLst>
            </a:pPr>
            <a:r>
              <a:rPr lang="en-US" sz="2100" dirty="0">
                <a:latin typeface="Courier New" charset="0"/>
                <a:cs typeface="Courier New" charset="0"/>
              </a:rPr>
              <a:t>		</a:t>
            </a:r>
            <a:r>
              <a:rPr lang="en-US" sz="2100" dirty="0" smtClean="0">
                <a:latin typeface="Courier New" charset="0"/>
                <a:cs typeface="Courier New" charset="0"/>
              </a:rPr>
              <a:t>	char </a:t>
            </a:r>
            <a:r>
              <a:rPr lang="en-US" sz="2100" dirty="0">
                <a:latin typeface="Courier New" charset="0"/>
                <a:cs typeface="Courier New" charset="0"/>
              </a:rPr>
              <a:t>first[50];</a:t>
            </a:r>
          </a:p>
          <a:p>
            <a:pPr>
              <a:lnSpc>
                <a:spcPct val="80000"/>
              </a:lnSpc>
              <a:buNone/>
              <a:tabLst>
                <a:tab pos="923925" algn="l"/>
                <a:tab pos="1366838" algn="l"/>
              </a:tabLst>
            </a:pPr>
            <a:r>
              <a:rPr lang="en-US" sz="2100" dirty="0">
                <a:latin typeface="Courier New" charset="0"/>
                <a:cs typeface="Courier New" charset="0"/>
              </a:rPr>
              <a:t>			char middle;</a:t>
            </a:r>
          </a:p>
          <a:p>
            <a:pPr>
              <a:lnSpc>
                <a:spcPct val="80000"/>
              </a:lnSpc>
              <a:buNone/>
              <a:tabLst>
                <a:tab pos="923925" algn="l"/>
                <a:tab pos="1366838" algn="l"/>
              </a:tabLst>
            </a:pPr>
            <a:r>
              <a:rPr lang="en-US" sz="2100" dirty="0">
                <a:latin typeface="Courier New" charset="0"/>
                <a:cs typeface="Courier New" charset="0"/>
              </a:rPr>
              <a:t>			char last[50];</a:t>
            </a:r>
          </a:p>
          <a:p>
            <a:pPr>
              <a:lnSpc>
                <a:spcPct val="80000"/>
              </a:lnSpc>
              <a:buNone/>
              <a:tabLst>
                <a:tab pos="923925" algn="l"/>
                <a:tab pos="1366838" algn="l"/>
              </a:tabLst>
            </a:pPr>
            <a:r>
              <a:rPr lang="en-US" sz="2100" dirty="0">
                <a:latin typeface="Courier New" charset="0"/>
                <a:cs typeface="Courier New" charset="0"/>
              </a:rPr>
              <a:t>			unsigned </a:t>
            </a:r>
            <a:r>
              <a:rPr lang="en-US" sz="2100" dirty="0" err="1">
                <a:latin typeface="Courier New" charset="0"/>
                <a:cs typeface="Courier New" charset="0"/>
              </a:rPr>
              <a:t>int</a:t>
            </a:r>
            <a:r>
              <a:rPr lang="en-US" sz="2100" dirty="0">
                <a:latin typeface="Courier New" charset="0"/>
                <a:cs typeface="Courier New" charset="0"/>
              </a:rPr>
              <a:t> ID;</a:t>
            </a:r>
          </a:p>
          <a:p>
            <a:pPr>
              <a:lnSpc>
                <a:spcPct val="80000"/>
              </a:lnSpc>
              <a:buNone/>
              <a:tabLst>
                <a:tab pos="923925" algn="l"/>
                <a:tab pos="1366838" algn="l"/>
              </a:tabLst>
            </a:pPr>
            <a:r>
              <a:rPr lang="en-US" sz="2100" dirty="0">
                <a:latin typeface="Courier New" charset="0"/>
                <a:cs typeface="Courier New" charset="0"/>
              </a:rPr>
              <a:t>			double GPA;</a:t>
            </a:r>
          </a:p>
          <a:p>
            <a:pPr>
              <a:lnSpc>
                <a:spcPct val="80000"/>
              </a:lnSpc>
              <a:buNone/>
              <a:tabLst>
                <a:tab pos="923925" algn="l"/>
                <a:tab pos="1366838" algn="l"/>
              </a:tabLst>
            </a:pPr>
            <a:r>
              <a:rPr lang="en-US" sz="2100" dirty="0">
                <a:latin typeface="Courier New" charset="0"/>
                <a:cs typeface="Courier New" charset="0"/>
              </a:rPr>
              <a:t>		</a:t>
            </a:r>
            <a:r>
              <a:rPr lang="en-US" sz="2100" dirty="0" smtClean="0">
                <a:latin typeface="Courier New" charset="0"/>
                <a:cs typeface="Courier New" charset="0"/>
              </a:rPr>
              <a:t>};</a:t>
            </a:r>
            <a:endParaRPr lang="en-US" sz="2100" dirty="0">
              <a:latin typeface="Courier New" charset="0"/>
              <a:cs typeface="Courier New" charset="0"/>
            </a:endParaRPr>
          </a:p>
          <a:p>
            <a:r>
              <a:rPr lang="en-US" dirty="0" smtClean="0"/>
              <a:t>Declarations shown in previous slide still work</a:t>
            </a:r>
          </a:p>
          <a:p>
            <a:pPr lvl="1"/>
            <a:r>
              <a:rPr lang="en-US" dirty="0" smtClean="0"/>
              <a:t>You can use </a:t>
            </a:r>
            <a:r>
              <a:rPr lang="en-US" dirty="0" err="1" smtClean="0">
                <a:latin typeface="Courier New"/>
                <a:cs typeface="Courier New"/>
              </a:rPr>
              <a:t>StudentInfo</a:t>
            </a:r>
            <a:r>
              <a:rPr lang="en-US" dirty="0" smtClean="0"/>
              <a:t> as type name</a:t>
            </a:r>
          </a:p>
          <a:p>
            <a:pPr lvl="1"/>
            <a:r>
              <a:rPr lang="en-US" dirty="0" smtClean="0"/>
              <a:t>In C, type would be </a:t>
            </a:r>
            <a:r>
              <a:rPr lang="en-US" dirty="0" err="1" smtClean="0">
                <a:latin typeface="Courier New"/>
                <a:cs typeface="Courier New"/>
              </a:rPr>
              <a:t>struct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StudentInfo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CBFB9-3ECE-AA44-8D38-8C699B50B2C5}" type="datetime1">
              <a:rPr lang="en-US" smtClean="0"/>
              <a:t>1/19/17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5085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example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55000" lnSpcReduction="20000"/>
          </a:bodyPr>
          <a:lstStyle/>
          <a:p>
            <a:pPr marL="0" indent="0">
              <a:buNone/>
              <a:tabLst>
                <a:tab pos="346075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#include </a:t>
            </a:r>
            <a:r>
              <a:rPr lang="en-US" b="1" dirty="0">
                <a:solidFill>
                  <a:srgbClr val="C41A16"/>
                </a:solidFill>
                <a:latin typeface="Courier New"/>
                <a:cs typeface="Courier New"/>
              </a:rPr>
              <a:t>&lt;</a:t>
            </a:r>
            <a:r>
              <a:rPr lang="en-US" b="1" dirty="0" err="1">
                <a:solidFill>
                  <a:srgbClr val="C41A16"/>
                </a:solidFill>
                <a:latin typeface="Courier New"/>
                <a:cs typeface="Courier New"/>
              </a:rPr>
              <a:t>iostream</a:t>
            </a:r>
            <a:r>
              <a:rPr lang="en-US" b="1" dirty="0">
                <a:solidFill>
                  <a:srgbClr val="C41A16"/>
                </a:solidFill>
                <a:latin typeface="Courier New"/>
                <a:cs typeface="Courier New"/>
              </a:rPr>
              <a:t>&gt;</a:t>
            </a:r>
            <a:endParaRPr lang="en-US" b="1" dirty="0">
              <a:solidFill>
                <a:srgbClr val="0000FF"/>
              </a:solidFill>
              <a:latin typeface="Courier New"/>
              <a:cs typeface="Courier New"/>
            </a:endParaRPr>
          </a:p>
          <a:p>
            <a:pPr marL="0" indent="0">
              <a:buNone/>
              <a:tabLst>
                <a:tab pos="346075" algn="l"/>
              </a:tabLst>
            </a:pPr>
            <a:endParaRPr lang="en-US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  <a:tabLst>
                <a:tab pos="346075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using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namespace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b="1" dirty="0" err="1">
                <a:solidFill>
                  <a:srgbClr val="5C2699"/>
                </a:solidFill>
                <a:latin typeface="Courier New"/>
                <a:cs typeface="Courier New"/>
              </a:rPr>
              <a:t>std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pPr marL="0" indent="0">
              <a:buNone/>
              <a:tabLst>
                <a:tab pos="346075" algn="l"/>
              </a:tabLst>
            </a:pPr>
            <a:endParaRPr lang="en-US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  <a:tabLst>
                <a:tab pos="346075" algn="l"/>
              </a:tabLst>
            </a:pP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struct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 Point 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pPr marL="0" indent="0">
              <a:buNone/>
              <a:tabLst>
                <a:tab pos="346075" algn="l"/>
              </a:tabLst>
            </a:pPr>
            <a:r>
              <a:rPr lang="fr-FR" b="1" dirty="0" smtClean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fr-FR" b="1" dirty="0" smtClean="0">
                <a:solidFill>
                  <a:srgbClr val="0000FF"/>
                </a:solidFill>
                <a:latin typeface="Courier New"/>
                <a:cs typeface="Courier New"/>
              </a:rPr>
              <a:t>double</a:t>
            </a:r>
            <a:r>
              <a:rPr lang="fr-FR" b="1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b="1" dirty="0">
                <a:solidFill>
                  <a:srgbClr val="000000"/>
                </a:solidFill>
                <a:latin typeface="Courier New"/>
                <a:cs typeface="Courier New"/>
              </a:rPr>
              <a:t>x;</a:t>
            </a:r>
          </a:p>
          <a:p>
            <a:pPr marL="0" indent="0">
              <a:buNone/>
              <a:tabLst>
                <a:tab pos="346075" algn="l"/>
              </a:tabLst>
            </a:pPr>
            <a:r>
              <a:rPr lang="es-ES_tradnl" b="1" dirty="0" smtClean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s-ES_tradnl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double</a:t>
            </a:r>
            <a:r>
              <a:rPr lang="es-ES_tradnl" b="1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s-ES_tradnl" b="1" dirty="0">
                <a:solidFill>
                  <a:srgbClr val="000000"/>
                </a:solidFill>
                <a:latin typeface="Courier New"/>
                <a:cs typeface="Courier New"/>
              </a:rPr>
              <a:t>y;</a:t>
            </a:r>
          </a:p>
          <a:p>
            <a:pPr marL="0" indent="0">
              <a:buNone/>
              <a:tabLst>
                <a:tab pos="346075" algn="l"/>
              </a:tabLst>
            </a:pPr>
            <a:r>
              <a:rPr lang="es-ES_tradnl" b="1" dirty="0">
                <a:solidFill>
                  <a:srgbClr val="000000"/>
                </a:solidFill>
                <a:latin typeface="Courier New"/>
                <a:cs typeface="Courier New"/>
              </a:rPr>
              <a:t>};</a:t>
            </a:r>
          </a:p>
          <a:p>
            <a:pPr marL="0" indent="0">
              <a:buNone/>
              <a:tabLst>
                <a:tab pos="346075" algn="l"/>
              </a:tabLst>
            </a:pPr>
            <a:endParaRPr lang="es-ES_tradnl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  <a:tabLst>
                <a:tab pos="346075" algn="l"/>
              </a:tabLst>
            </a:pPr>
            <a:r>
              <a:rPr lang="es-ES_tradnl" b="1" dirty="0" err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s-ES_tradnl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s-ES_tradnl" b="1" dirty="0" err="1">
                <a:solidFill>
                  <a:srgbClr val="000000"/>
                </a:solidFill>
                <a:latin typeface="Courier New"/>
                <a:cs typeface="Courier New"/>
              </a:rPr>
              <a:t>main</a:t>
            </a:r>
            <a:r>
              <a:rPr lang="es-ES_tradnl" b="1" dirty="0">
                <a:solidFill>
                  <a:srgbClr val="000000"/>
                </a:solidFill>
                <a:latin typeface="Courier New"/>
                <a:cs typeface="Courier New"/>
              </a:rPr>
              <a:t>() {</a:t>
            </a:r>
          </a:p>
          <a:p>
            <a:pPr marL="0" indent="0">
              <a:buNone/>
              <a:tabLst>
                <a:tab pos="346075" algn="l"/>
              </a:tabLst>
            </a:pPr>
            <a:r>
              <a:rPr lang="fr-FR" b="1" dirty="0" smtClean="0">
                <a:solidFill>
                  <a:srgbClr val="3F6E74"/>
                </a:solidFill>
                <a:latin typeface="Courier New"/>
                <a:cs typeface="Courier New"/>
              </a:rPr>
              <a:t>	Point</a:t>
            </a:r>
            <a:r>
              <a:rPr lang="fr-FR" b="1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b="1" dirty="0">
                <a:solidFill>
                  <a:srgbClr val="000000"/>
                </a:solidFill>
                <a:latin typeface="Courier New"/>
                <a:cs typeface="Courier New"/>
              </a:rPr>
              <a:t>p1 = {3, 5};</a:t>
            </a:r>
          </a:p>
          <a:p>
            <a:pPr marL="0" indent="0">
              <a:buNone/>
              <a:tabLst>
                <a:tab pos="346075" algn="l"/>
              </a:tabLst>
            </a:pPr>
            <a:r>
              <a:rPr lang="fr-FR" b="1" dirty="0" smtClean="0">
                <a:solidFill>
                  <a:srgbClr val="3F6E74"/>
                </a:solidFill>
                <a:latin typeface="Courier New"/>
                <a:cs typeface="Courier New"/>
              </a:rPr>
              <a:t>	Point</a:t>
            </a:r>
            <a:r>
              <a:rPr lang="fr-FR" b="1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b="1" dirty="0">
                <a:solidFill>
                  <a:srgbClr val="000000"/>
                </a:solidFill>
                <a:latin typeface="Courier New"/>
                <a:cs typeface="Courier New"/>
              </a:rPr>
              <a:t>p2 = {7.8, 9.1};</a:t>
            </a:r>
          </a:p>
          <a:p>
            <a:pPr marL="0" indent="0">
              <a:buNone/>
              <a:tabLst>
                <a:tab pos="346075" algn="l"/>
              </a:tabLst>
            </a:pPr>
            <a:r>
              <a:rPr lang="fr-FR" b="1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</a:p>
          <a:p>
            <a:pPr marL="0" indent="0">
              <a:buNone/>
              <a:tabLst>
                <a:tab pos="346075" algn="l"/>
              </a:tabLst>
            </a:pPr>
            <a:r>
              <a:rPr lang="fr-FR" b="1" dirty="0" smtClean="0">
                <a:solidFill>
                  <a:srgbClr val="5C2699"/>
                </a:solidFill>
                <a:latin typeface="Courier New"/>
                <a:cs typeface="Courier New"/>
              </a:rPr>
              <a:t>	cout</a:t>
            </a:r>
            <a:r>
              <a:rPr lang="fr-FR" b="1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b="1" dirty="0">
                <a:solidFill>
                  <a:srgbClr val="000000"/>
                </a:solidFill>
                <a:latin typeface="Courier New"/>
                <a:cs typeface="Courier New"/>
              </a:rPr>
              <a:t>&lt;&lt; </a:t>
            </a:r>
            <a:r>
              <a:rPr lang="fr-FR" b="1" dirty="0">
                <a:solidFill>
                  <a:srgbClr val="C41A16"/>
                </a:solidFill>
                <a:latin typeface="Courier New"/>
                <a:cs typeface="Courier New"/>
              </a:rPr>
              <a:t>"p1: ("</a:t>
            </a:r>
            <a:r>
              <a:rPr lang="fr-FR" b="1" dirty="0">
                <a:solidFill>
                  <a:srgbClr val="000000"/>
                </a:solidFill>
                <a:latin typeface="Courier New"/>
                <a:cs typeface="Courier New"/>
              </a:rPr>
              <a:t> &lt;&lt; p1.</a:t>
            </a:r>
            <a:r>
              <a:rPr lang="fr-FR" b="1" dirty="0">
                <a:solidFill>
                  <a:srgbClr val="3F6E74"/>
                </a:solidFill>
                <a:latin typeface="Courier New"/>
                <a:cs typeface="Courier New"/>
              </a:rPr>
              <a:t>x</a:t>
            </a:r>
            <a:r>
              <a:rPr lang="fr-FR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endParaRPr lang="fr-FR" b="1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  <a:tabLst>
                <a:tab pos="346075" algn="l"/>
              </a:tabLst>
            </a:pPr>
            <a:r>
              <a:rPr lang="fr-FR" b="1" dirty="0">
                <a:solidFill>
                  <a:srgbClr val="000000"/>
                </a:solidFill>
                <a:latin typeface="Courier New"/>
                <a:cs typeface="Courier New"/>
              </a:rPr>
              <a:t>		</a:t>
            </a:r>
            <a:r>
              <a:rPr lang="fr-FR" b="1" dirty="0" smtClean="0">
                <a:solidFill>
                  <a:srgbClr val="000000"/>
                </a:solidFill>
                <a:latin typeface="Courier New"/>
                <a:cs typeface="Courier New"/>
              </a:rPr>
              <a:t>&lt;</a:t>
            </a:r>
            <a:r>
              <a:rPr lang="fr-FR" b="1" dirty="0">
                <a:solidFill>
                  <a:srgbClr val="000000"/>
                </a:solidFill>
                <a:latin typeface="Courier New"/>
                <a:cs typeface="Courier New"/>
              </a:rPr>
              <a:t>&lt; </a:t>
            </a:r>
            <a:r>
              <a:rPr lang="fr-FR" b="1" dirty="0">
                <a:solidFill>
                  <a:srgbClr val="C41A16"/>
                </a:solidFill>
                <a:latin typeface="Courier New"/>
                <a:cs typeface="Courier New"/>
              </a:rPr>
              <a:t>", "</a:t>
            </a:r>
            <a:r>
              <a:rPr lang="fr-FR" b="1" dirty="0">
                <a:solidFill>
                  <a:srgbClr val="000000"/>
                </a:solidFill>
                <a:latin typeface="Courier New"/>
                <a:cs typeface="Courier New"/>
              </a:rPr>
              <a:t> &lt;&lt; p1.</a:t>
            </a:r>
            <a:r>
              <a:rPr lang="fr-FR" b="1" dirty="0">
                <a:solidFill>
                  <a:srgbClr val="3F6E74"/>
                </a:solidFill>
                <a:latin typeface="Courier New"/>
                <a:cs typeface="Courier New"/>
              </a:rPr>
              <a:t>y</a:t>
            </a:r>
            <a:r>
              <a:rPr lang="fr-FR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b="1" dirty="0" smtClean="0">
                <a:solidFill>
                  <a:srgbClr val="000000"/>
                </a:solidFill>
                <a:latin typeface="Courier New"/>
                <a:cs typeface="Courier New"/>
              </a:rPr>
              <a:t>&lt;</a:t>
            </a:r>
            <a:r>
              <a:rPr lang="fr-FR" b="1" dirty="0">
                <a:solidFill>
                  <a:srgbClr val="000000"/>
                </a:solidFill>
                <a:latin typeface="Courier New"/>
                <a:cs typeface="Courier New"/>
              </a:rPr>
              <a:t>&lt; </a:t>
            </a:r>
            <a:r>
              <a:rPr lang="fr-FR" b="1" dirty="0">
                <a:solidFill>
                  <a:srgbClr val="C41A16"/>
                </a:solidFill>
                <a:latin typeface="Courier New"/>
                <a:cs typeface="Courier New"/>
              </a:rPr>
              <a:t>")\n"</a:t>
            </a:r>
            <a:r>
              <a:rPr lang="fr-FR" b="1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pPr marL="0" indent="0">
              <a:buNone/>
              <a:tabLst>
                <a:tab pos="346075" algn="l"/>
              </a:tabLst>
            </a:pPr>
            <a:r>
              <a:rPr lang="fr-FR" b="1" dirty="0" smtClean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fr-FR" b="1" dirty="0" smtClean="0">
                <a:solidFill>
                  <a:srgbClr val="5C2699"/>
                </a:solidFill>
                <a:latin typeface="Courier New"/>
                <a:cs typeface="Courier New"/>
              </a:rPr>
              <a:t>cout</a:t>
            </a:r>
            <a:r>
              <a:rPr lang="fr-FR" b="1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b="1" dirty="0">
                <a:solidFill>
                  <a:srgbClr val="000000"/>
                </a:solidFill>
                <a:latin typeface="Courier New"/>
                <a:cs typeface="Courier New"/>
              </a:rPr>
              <a:t>&lt;&lt; </a:t>
            </a:r>
            <a:r>
              <a:rPr lang="fr-FR" b="1" dirty="0">
                <a:solidFill>
                  <a:srgbClr val="C41A16"/>
                </a:solidFill>
                <a:latin typeface="Courier New"/>
                <a:cs typeface="Courier New"/>
              </a:rPr>
              <a:t>"p2: ("</a:t>
            </a:r>
            <a:r>
              <a:rPr lang="fr-FR" b="1" dirty="0">
                <a:solidFill>
                  <a:srgbClr val="000000"/>
                </a:solidFill>
                <a:latin typeface="Courier New"/>
                <a:cs typeface="Courier New"/>
              </a:rPr>
              <a:t> &lt;&lt; p2.</a:t>
            </a:r>
            <a:r>
              <a:rPr lang="fr-FR" b="1" dirty="0">
                <a:solidFill>
                  <a:srgbClr val="3F6E74"/>
                </a:solidFill>
                <a:latin typeface="Courier New"/>
                <a:cs typeface="Courier New"/>
              </a:rPr>
              <a:t>x</a:t>
            </a:r>
            <a:r>
              <a:rPr lang="fr-FR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endParaRPr lang="fr-FR" b="1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  <a:tabLst>
                <a:tab pos="346075" algn="l"/>
              </a:tabLst>
            </a:pPr>
            <a:r>
              <a:rPr lang="fr-FR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fr-FR" b="1" dirty="0" smtClean="0">
                <a:solidFill>
                  <a:srgbClr val="000000"/>
                </a:solidFill>
                <a:latin typeface="Courier New"/>
                <a:cs typeface="Courier New"/>
              </a:rPr>
              <a:t>	&lt;</a:t>
            </a:r>
            <a:r>
              <a:rPr lang="fr-FR" b="1" dirty="0">
                <a:solidFill>
                  <a:srgbClr val="000000"/>
                </a:solidFill>
                <a:latin typeface="Courier New"/>
                <a:cs typeface="Courier New"/>
              </a:rPr>
              <a:t>&lt; </a:t>
            </a:r>
            <a:r>
              <a:rPr lang="fr-FR" b="1" dirty="0">
                <a:solidFill>
                  <a:srgbClr val="C41A16"/>
                </a:solidFill>
                <a:latin typeface="Courier New"/>
                <a:cs typeface="Courier New"/>
              </a:rPr>
              <a:t>", "</a:t>
            </a:r>
            <a:r>
              <a:rPr lang="fr-FR" b="1" dirty="0">
                <a:solidFill>
                  <a:srgbClr val="000000"/>
                </a:solidFill>
                <a:latin typeface="Courier New"/>
                <a:cs typeface="Courier New"/>
              </a:rPr>
              <a:t> &lt;&lt; p2.</a:t>
            </a:r>
            <a:r>
              <a:rPr lang="fr-FR" b="1" dirty="0">
                <a:solidFill>
                  <a:srgbClr val="3F6E74"/>
                </a:solidFill>
                <a:latin typeface="Courier New"/>
                <a:cs typeface="Courier New"/>
              </a:rPr>
              <a:t>y</a:t>
            </a:r>
            <a:r>
              <a:rPr lang="fr-FR" b="1" dirty="0">
                <a:solidFill>
                  <a:srgbClr val="000000"/>
                </a:solidFill>
                <a:latin typeface="Courier New"/>
                <a:cs typeface="Courier New"/>
              </a:rPr>
              <a:t> &lt;&lt; </a:t>
            </a:r>
            <a:r>
              <a:rPr lang="fr-FR" b="1" dirty="0">
                <a:solidFill>
                  <a:srgbClr val="C41A16"/>
                </a:solidFill>
                <a:latin typeface="Courier New"/>
                <a:cs typeface="Courier New"/>
              </a:rPr>
              <a:t>")\n"</a:t>
            </a:r>
            <a:r>
              <a:rPr lang="fr-FR" b="1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495800" y="1143000"/>
            <a:ext cx="4419600" cy="498792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55000" lnSpcReduction="20000"/>
          </a:bodyPr>
          <a:lstStyle/>
          <a:p>
            <a:pPr marL="0" indent="0">
              <a:buNone/>
              <a:tabLst>
                <a:tab pos="346075" algn="l"/>
              </a:tabLst>
            </a:pP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Assume user enters -1 1</a:t>
            </a:r>
            <a:endParaRPr lang="en-US" b="1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  <a:tabLst>
                <a:tab pos="346075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b="1" dirty="0" err="1" smtClean="0">
                <a:solidFill>
                  <a:srgbClr val="5C2699"/>
                </a:solidFill>
                <a:latin typeface="Courier New"/>
                <a:cs typeface="Courier New"/>
              </a:rPr>
              <a:t>cout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&lt;&lt; </a:t>
            </a:r>
            <a:r>
              <a:rPr lang="en-US" b="1" dirty="0">
                <a:solidFill>
                  <a:srgbClr val="C41A16"/>
                </a:solidFill>
                <a:latin typeface="Courier New"/>
                <a:cs typeface="Courier New"/>
              </a:rPr>
              <a:t>"Enter new x, y for p1: "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pPr marL="0" indent="0">
              <a:buNone/>
              <a:tabLst>
                <a:tab pos="346075" algn="l"/>
              </a:tabLst>
            </a:pPr>
            <a:r>
              <a:rPr lang="fr-FR" b="1" dirty="0" smtClean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fr-FR" b="1" dirty="0" err="1" smtClean="0">
                <a:solidFill>
                  <a:srgbClr val="5C2699"/>
                </a:solidFill>
                <a:latin typeface="Courier New"/>
                <a:cs typeface="Courier New"/>
              </a:rPr>
              <a:t>cin</a:t>
            </a:r>
            <a:r>
              <a:rPr lang="fr-FR" b="1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b="1" dirty="0">
                <a:solidFill>
                  <a:srgbClr val="000000"/>
                </a:solidFill>
                <a:latin typeface="Courier New"/>
                <a:cs typeface="Courier New"/>
              </a:rPr>
              <a:t>&gt;&gt; p1.</a:t>
            </a:r>
            <a:r>
              <a:rPr lang="fr-FR" b="1" dirty="0">
                <a:solidFill>
                  <a:srgbClr val="3F6E74"/>
                </a:solidFill>
                <a:latin typeface="Courier New"/>
                <a:cs typeface="Courier New"/>
              </a:rPr>
              <a:t>x</a:t>
            </a:r>
            <a:r>
              <a:rPr lang="fr-FR" b="1" dirty="0">
                <a:solidFill>
                  <a:srgbClr val="000000"/>
                </a:solidFill>
                <a:latin typeface="Courier New"/>
                <a:cs typeface="Courier New"/>
              </a:rPr>
              <a:t> &gt;&gt; p1.</a:t>
            </a:r>
            <a:r>
              <a:rPr lang="fr-FR" b="1" dirty="0">
                <a:solidFill>
                  <a:srgbClr val="3F6E74"/>
                </a:solidFill>
                <a:latin typeface="Courier New"/>
                <a:cs typeface="Courier New"/>
              </a:rPr>
              <a:t>y</a:t>
            </a:r>
            <a:r>
              <a:rPr lang="fr-FR" b="1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pPr marL="0" indent="0">
              <a:buNone/>
              <a:tabLst>
                <a:tab pos="346075" algn="l"/>
              </a:tabLst>
            </a:pPr>
            <a:r>
              <a:rPr lang="fr-FR" b="1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</a:p>
          <a:p>
            <a:pPr marL="0" indent="0">
              <a:buNone/>
              <a:tabLst>
                <a:tab pos="346075" algn="l"/>
              </a:tabLst>
            </a:pPr>
            <a:r>
              <a:rPr lang="fr-FR" b="1" dirty="0" smtClean="0">
                <a:solidFill>
                  <a:srgbClr val="000000"/>
                </a:solidFill>
                <a:latin typeface="Courier New"/>
                <a:cs typeface="Courier New"/>
              </a:rPr>
              <a:t>	p2 </a:t>
            </a:r>
            <a:r>
              <a:rPr lang="fr-FR" b="1" dirty="0">
                <a:solidFill>
                  <a:srgbClr val="000000"/>
                </a:solidFill>
                <a:latin typeface="Courier New"/>
                <a:cs typeface="Courier New"/>
              </a:rPr>
              <a:t>= p1;</a:t>
            </a:r>
          </a:p>
          <a:p>
            <a:pPr marL="0" indent="0">
              <a:buNone/>
              <a:tabLst>
                <a:tab pos="346075" algn="l"/>
              </a:tabLst>
            </a:pPr>
            <a:r>
              <a:rPr lang="fr-FR" b="1" dirty="0" smtClean="0">
                <a:solidFill>
                  <a:srgbClr val="000000"/>
                </a:solidFill>
                <a:latin typeface="Courier New"/>
                <a:cs typeface="Courier New"/>
              </a:rPr>
              <a:t>	p2</a:t>
            </a:r>
            <a:r>
              <a:rPr lang="fr-FR" b="1" dirty="0">
                <a:solidFill>
                  <a:srgbClr val="000000"/>
                </a:solidFill>
                <a:latin typeface="Courier New"/>
                <a:cs typeface="Courier New"/>
              </a:rPr>
              <a:t>.</a:t>
            </a:r>
            <a:r>
              <a:rPr lang="fr-FR" b="1" dirty="0">
                <a:solidFill>
                  <a:srgbClr val="3F6E74"/>
                </a:solidFill>
                <a:latin typeface="Courier New"/>
                <a:cs typeface="Courier New"/>
              </a:rPr>
              <a:t>x</a:t>
            </a:r>
            <a:r>
              <a:rPr lang="fr-FR" b="1" dirty="0">
                <a:solidFill>
                  <a:srgbClr val="000000"/>
                </a:solidFill>
                <a:latin typeface="Courier New"/>
                <a:cs typeface="Courier New"/>
              </a:rPr>
              <a:t> -= 1.2;</a:t>
            </a:r>
          </a:p>
          <a:p>
            <a:pPr marL="0" indent="0">
              <a:buNone/>
              <a:tabLst>
                <a:tab pos="346075" algn="l"/>
              </a:tabLst>
            </a:pPr>
            <a:r>
              <a:rPr lang="fr-FR" b="1" dirty="0" smtClean="0">
                <a:solidFill>
                  <a:srgbClr val="000000"/>
                </a:solidFill>
                <a:latin typeface="Courier New"/>
                <a:cs typeface="Courier New"/>
              </a:rPr>
              <a:t>	p1</a:t>
            </a:r>
            <a:r>
              <a:rPr lang="fr-FR" b="1" dirty="0">
                <a:solidFill>
                  <a:srgbClr val="000000"/>
                </a:solidFill>
                <a:latin typeface="Courier New"/>
                <a:cs typeface="Courier New"/>
              </a:rPr>
              <a:t>.</a:t>
            </a:r>
            <a:r>
              <a:rPr lang="fr-FR" b="1" dirty="0">
                <a:solidFill>
                  <a:srgbClr val="3F6E74"/>
                </a:solidFill>
                <a:latin typeface="Courier New"/>
                <a:cs typeface="Courier New"/>
              </a:rPr>
              <a:t>y</a:t>
            </a:r>
            <a:r>
              <a:rPr lang="fr-FR" b="1" dirty="0">
                <a:solidFill>
                  <a:srgbClr val="000000"/>
                </a:solidFill>
                <a:latin typeface="Courier New"/>
                <a:cs typeface="Courier New"/>
              </a:rPr>
              <a:t> *= 2;</a:t>
            </a:r>
          </a:p>
          <a:p>
            <a:pPr marL="0" indent="0">
              <a:buNone/>
              <a:tabLst>
                <a:tab pos="346075" algn="l"/>
              </a:tabLst>
            </a:pPr>
            <a:r>
              <a:rPr lang="fr-FR" b="1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</a:p>
          <a:p>
            <a:pPr marL="0" indent="0">
              <a:buNone/>
              <a:tabLst>
                <a:tab pos="346075" algn="l"/>
              </a:tabLst>
            </a:pPr>
            <a:r>
              <a:rPr lang="fr-FR" b="1" dirty="0" smtClean="0">
                <a:solidFill>
                  <a:srgbClr val="5C2699"/>
                </a:solidFill>
                <a:latin typeface="Courier New"/>
                <a:cs typeface="Courier New"/>
              </a:rPr>
              <a:t>	cout</a:t>
            </a:r>
            <a:r>
              <a:rPr lang="fr-FR" b="1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b="1" dirty="0">
                <a:solidFill>
                  <a:srgbClr val="000000"/>
                </a:solidFill>
                <a:latin typeface="Courier New"/>
                <a:cs typeface="Courier New"/>
              </a:rPr>
              <a:t>&lt;&lt; </a:t>
            </a:r>
            <a:r>
              <a:rPr lang="fr-FR" b="1" dirty="0">
                <a:solidFill>
                  <a:srgbClr val="C41A16"/>
                </a:solidFill>
                <a:latin typeface="Courier New"/>
                <a:cs typeface="Courier New"/>
              </a:rPr>
              <a:t>"p1: ("</a:t>
            </a:r>
            <a:r>
              <a:rPr lang="fr-FR" b="1" dirty="0">
                <a:solidFill>
                  <a:srgbClr val="000000"/>
                </a:solidFill>
                <a:latin typeface="Courier New"/>
                <a:cs typeface="Courier New"/>
              </a:rPr>
              <a:t> &lt;&lt; p1.</a:t>
            </a:r>
            <a:r>
              <a:rPr lang="fr-FR" b="1" dirty="0">
                <a:solidFill>
                  <a:srgbClr val="3F6E74"/>
                </a:solidFill>
                <a:latin typeface="Courier New"/>
                <a:cs typeface="Courier New"/>
              </a:rPr>
              <a:t>x</a:t>
            </a:r>
            <a:r>
              <a:rPr lang="fr-FR" b="1" dirty="0">
                <a:solidFill>
                  <a:srgbClr val="000000"/>
                </a:solidFill>
                <a:latin typeface="Courier New"/>
                <a:cs typeface="Courier New"/>
              </a:rPr>
              <a:t> &lt;&lt; </a:t>
            </a:r>
            <a:r>
              <a:rPr lang="fr-FR" b="1" dirty="0">
                <a:solidFill>
                  <a:srgbClr val="C41A16"/>
                </a:solidFill>
                <a:latin typeface="Courier New"/>
                <a:cs typeface="Courier New"/>
              </a:rPr>
              <a:t>", "</a:t>
            </a:r>
            <a:r>
              <a:rPr lang="fr-FR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endParaRPr lang="fr-FR" b="1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  <a:tabLst>
                <a:tab pos="346075" algn="l"/>
              </a:tabLst>
            </a:pPr>
            <a:r>
              <a:rPr lang="fr-FR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fr-FR" b="1" dirty="0" smtClean="0">
                <a:solidFill>
                  <a:srgbClr val="000000"/>
                </a:solidFill>
                <a:latin typeface="Courier New"/>
                <a:cs typeface="Courier New"/>
              </a:rPr>
              <a:t>	&lt;</a:t>
            </a:r>
            <a:r>
              <a:rPr lang="fr-FR" b="1" dirty="0">
                <a:solidFill>
                  <a:srgbClr val="000000"/>
                </a:solidFill>
                <a:latin typeface="Courier New"/>
                <a:cs typeface="Courier New"/>
              </a:rPr>
              <a:t>&lt; p1.</a:t>
            </a:r>
            <a:r>
              <a:rPr lang="fr-FR" b="1" dirty="0">
                <a:solidFill>
                  <a:srgbClr val="3F6E74"/>
                </a:solidFill>
                <a:latin typeface="Courier New"/>
                <a:cs typeface="Courier New"/>
              </a:rPr>
              <a:t>y</a:t>
            </a:r>
            <a:r>
              <a:rPr lang="fr-FR" b="1" dirty="0">
                <a:solidFill>
                  <a:srgbClr val="000000"/>
                </a:solidFill>
                <a:latin typeface="Courier New"/>
                <a:cs typeface="Courier New"/>
              </a:rPr>
              <a:t> &lt;&lt; </a:t>
            </a:r>
            <a:r>
              <a:rPr lang="fr-FR" b="1" dirty="0">
                <a:solidFill>
                  <a:srgbClr val="C41A16"/>
                </a:solidFill>
                <a:latin typeface="Courier New"/>
                <a:cs typeface="Courier New"/>
              </a:rPr>
              <a:t>")\n"</a:t>
            </a:r>
            <a:r>
              <a:rPr lang="fr-FR" b="1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pPr marL="0" indent="0">
              <a:buNone/>
              <a:tabLst>
                <a:tab pos="346075" algn="l"/>
              </a:tabLst>
            </a:pPr>
            <a:r>
              <a:rPr lang="fr-FR" b="1" dirty="0" smtClean="0">
                <a:solidFill>
                  <a:srgbClr val="5C2699"/>
                </a:solidFill>
                <a:latin typeface="Courier New"/>
                <a:cs typeface="Courier New"/>
              </a:rPr>
              <a:t>	cout</a:t>
            </a:r>
            <a:r>
              <a:rPr lang="fr-FR" b="1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b="1" dirty="0">
                <a:solidFill>
                  <a:srgbClr val="000000"/>
                </a:solidFill>
                <a:latin typeface="Courier New"/>
                <a:cs typeface="Courier New"/>
              </a:rPr>
              <a:t>&lt;&lt; </a:t>
            </a:r>
            <a:r>
              <a:rPr lang="fr-FR" b="1" dirty="0">
                <a:solidFill>
                  <a:srgbClr val="C41A16"/>
                </a:solidFill>
                <a:latin typeface="Courier New"/>
                <a:cs typeface="Courier New"/>
              </a:rPr>
              <a:t>"p2: ("</a:t>
            </a:r>
            <a:r>
              <a:rPr lang="fr-FR" b="1" dirty="0">
                <a:solidFill>
                  <a:srgbClr val="000000"/>
                </a:solidFill>
                <a:latin typeface="Courier New"/>
                <a:cs typeface="Courier New"/>
              </a:rPr>
              <a:t> &lt;&lt; p2.</a:t>
            </a:r>
            <a:r>
              <a:rPr lang="fr-FR" b="1" dirty="0">
                <a:solidFill>
                  <a:srgbClr val="3F6E74"/>
                </a:solidFill>
                <a:latin typeface="Courier New"/>
                <a:cs typeface="Courier New"/>
              </a:rPr>
              <a:t>x</a:t>
            </a:r>
            <a:r>
              <a:rPr lang="fr-FR" b="1" dirty="0">
                <a:solidFill>
                  <a:srgbClr val="000000"/>
                </a:solidFill>
                <a:latin typeface="Courier New"/>
                <a:cs typeface="Courier New"/>
              </a:rPr>
              <a:t> &lt;&lt; </a:t>
            </a:r>
            <a:r>
              <a:rPr lang="fr-FR" b="1" dirty="0">
                <a:solidFill>
                  <a:srgbClr val="C41A16"/>
                </a:solidFill>
                <a:latin typeface="Courier New"/>
                <a:cs typeface="Courier New"/>
              </a:rPr>
              <a:t>", "</a:t>
            </a:r>
            <a:r>
              <a:rPr lang="fr-FR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endParaRPr lang="fr-FR" b="1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  <a:tabLst>
                <a:tab pos="346075" algn="l"/>
              </a:tabLst>
            </a:pPr>
            <a:r>
              <a:rPr lang="fr-FR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fr-FR" b="1" dirty="0" smtClean="0">
                <a:solidFill>
                  <a:srgbClr val="000000"/>
                </a:solidFill>
                <a:latin typeface="Courier New"/>
                <a:cs typeface="Courier New"/>
              </a:rPr>
              <a:t>	&lt;</a:t>
            </a:r>
            <a:r>
              <a:rPr lang="fr-FR" b="1" dirty="0">
                <a:solidFill>
                  <a:srgbClr val="000000"/>
                </a:solidFill>
                <a:latin typeface="Courier New"/>
                <a:cs typeface="Courier New"/>
              </a:rPr>
              <a:t>&lt; p2.</a:t>
            </a:r>
            <a:r>
              <a:rPr lang="fr-FR" b="1" dirty="0">
                <a:solidFill>
                  <a:srgbClr val="3F6E74"/>
                </a:solidFill>
                <a:latin typeface="Courier New"/>
                <a:cs typeface="Courier New"/>
              </a:rPr>
              <a:t>y</a:t>
            </a:r>
            <a:r>
              <a:rPr lang="fr-FR" b="1" dirty="0">
                <a:solidFill>
                  <a:srgbClr val="000000"/>
                </a:solidFill>
                <a:latin typeface="Courier New"/>
                <a:cs typeface="Courier New"/>
              </a:rPr>
              <a:t> &lt;&lt; </a:t>
            </a:r>
            <a:r>
              <a:rPr lang="fr-FR" b="1" dirty="0">
                <a:solidFill>
                  <a:srgbClr val="C41A16"/>
                </a:solidFill>
                <a:latin typeface="Courier New"/>
                <a:cs typeface="Courier New"/>
              </a:rPr>
              <a:t>")\n"</a:t>
            </a:r>
            <a:r>
              <a:rPr lang="fr-FR" b="1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pPr marL="0" indent="0">
              <a:buNone/>
              <a:tabLst>
                <a:tab pos="346075" algn="l"/>
              </a:tabLst>
            </a:pPr>
            <a:r>
              <a:rPr lang="fr-FR" b="1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</a:p>
          <a:p>
            <a:pPr marL="0" indent="0">
              <a:buNone/>
              <a:tabLst>
                <a:tab pos="346075" algn="l"/>
              </a:tabLst>
            </a:pPr>
            <a:r>
              <a:rPr lang="is-IS" b="1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is-IS" b="1" dirty="0">
                <a:solidFill>
                  <a:srgbClr val="0000FF"/>
                </a:solidFill>
                <a:latin typeface="Courier New"/>
                <a:cs typeface="Courier New"/>
              </a:rPr>
              <a:t>return</a:t>
            </a:r>
            <a:r>
              <a:rPr lang="is-IS" b="1" dirty="0">
                <a:solidFill>
                  <a:srgbClr val="000000"/>
                </a:solidFill>
                <a:latin typeface="Courier New"/>
                <a:cs typeface="Courier New"/>
              </a:rPr>
              <a:t> 0;</a:t>
            </a:r>
          </a:p>
          <a:p>
            <a:pPr marL="0" indent="0">
              <a:buNone/>
              <a:tabLst>
                <a:tab pos="346075" algn="l"/>
              </a:tabLst>
            </a:pPr>
            <a:r>
              <a:rPr lang="is-IS" b="1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CBFB9-3ECE-AA44-8D38-8C699B50B2C5}" type="datetime1">
              <a:rPr lang="en-US" smtClean="0"/>
              <a:t>1/19/17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5068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solution (user input underlined)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p1: (3, 5)</a:t>
            </a:r>
          </a:p>
          <a:p>
            <a:pPr marL="0" indent="0">
              <a:buNone/>
            </a:pP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p2: (7.8, 9.1)</a:t>
            </a:r>
          </a:p>
          <a:p>
            <a:pPr marL="0" indent="0">
              <a:buNone/>
            </a:pP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Enter new x, y for p1: </a:t>
            </a:r>
            <a:r>
              <a:rPr lang="en-US" sz="3200" u="sng" dirty="0">
                <a:solidFill>
                  <a:srgbClr val="000000"/>
                </a:solidFill>
                <a:latin typeface="Courier New"/>
                <a:cs typeface="Courier New"/>
              </a:rPr>
              <a:t>-1 1</a:t>
            </a:r>
          </a:p>
          <a:p>
            <a:pPr marL="0" indent="0">
              <a:buNone/>
            </a:pP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p1: (-1, 2)</a:t>
            </a:r>
          </a:p>
          <a:p>
            <a:pPr marL="0" indent="0">
              <a:buNone/>
            </a:pP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p2: (-2.2, 1)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5B09D-4F3C-E74F-920B-61652C805097}" type="datetime1">
              <a:rPr lang="en-US" smtClean="0"/>
              <a:t>1/19/17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2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766FD-8371-0D43-B157-ACE940524EB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667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Final notes</a:t>
            </a:r>
            <a:endParaRPr lang="en-US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Next time: more on going from C to C++</a:t>
            </a:r>
          </a:p>
          <a:p>
            <a:pPr lvl="1"/>
            <a:r>
              <a:rPr lang="en-US" dirty="0" smtClean="0"/>
              <a:t>Functions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rgument passing in C++</a:t>
            </a:r>
            <a:endParaRPr lang="en-US" dirty="0" smtClean="0"/>
          </a:p>
          <a:p>
            <a:pPr lvl="1"/>
            <a:r>
              <a:rPr lang="en-US" dirty="0" smtClean="0"/>
              <a:t>I/O manipulators for output formatting</a:t>
            </a:r>
          </a:p>
          <a:p>
            <a:pPr lvl="1"/>
            <a:r>
              <a:rPr lang="en-US" dirty="0" smtClean="0"/>
              <a:t>(Hopefully) Discussion of Program </a:t>
            </a:r>
            <a:r>
              <a:rPr lang="en-US" smtClean="0"/>
              <a:t>1 requirements</a:t>
            </a:r>
            <a:endParaRPr lang="en-US" dirty="0" smtClean="0"/>
          </a:p>
          <a:p>
            <a:r>
              <a:rPr lang="en-US" dirty="0" smtClean="0"/>
              <a:t>Reminders:</a:t>
            </a:r>
          </a:p>
          <a:p>
            <a:pPr lvl="1"/>
            <a:r>
              <a:rPr lang="en-US" dirty="0" smtClean="0"/>
              <a:t>Sign up for the course discussion group on Piazza!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Arial" charset="0"/>
              </a:rPr>
              <a:t>Program 1 due date TBD (within 2 weeks or so)</a:t>
            </a:r>
          </a:p>
          <a:p>
            <a:pPr lvl="2"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All programs to be submitted via </a:t>
            </a:r>
            <a:r>
              <a:rPr lang="en-US" sz="2000" dirty="0" err="1">
                <a:latin typeface="Arial" charset="0"/>
              </a:rPr>
              <a:t>Dropbox</a:t>
            </a:r>
            <a:endParaRPr lang="en-US" sz="2000" dirty="0">
              <a:latin typeface="Arial" charset="0"/>
            </a:endParaRPr>
          </a:p>
          <a:p>
            <a:pPr lvl="2"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E-mail Dr. Geiger for access to shared </a:t>
            </a:r>
            <a:r>
              <a:rPr lang="en-US" sz="2000" dirty="0" err="1">
                <a:latin typeface="Arial" charset="0"/>
              </a:rPr>
              <a:t>Dropbox</a:t>
            </a:r>
            <a:r>
              <a:rPr lang="en-US" sz="2000" dirty="0">
                <a:latin typeface="Arial" charset="0"/>
              </a:rPr>
              <a:t> folder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77D3784-FC72-B64D-A6B4-0469C4324FB0}" type="datetime1">
              <a:rPr lang="en-US" smtClean="0"/>
              <a:t>1/18/17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Data Structures: Lecture 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54581FB-8797-014C-8491-7A0C59EBED1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229600" cy="51054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800" dirty="0">
                <a:latin typeface="Arial" charset="0"/>
              </a:rPr>
              <a:t>Announcements</a:t>
            </a:r>
            <a:r>
              <a:rPr lang="en-US" sz="2800" dirty="0" smtClean="0">
                <a:latin typeface="Arial" charset="0"/>
              </a:rPr>
              <a:t>/reminders</a:t>
            </a:r>
            <a:endParaRPr lang="en-US" sz="2800" dirty="0">
              <a:latin typeface="Arial" charset="0"/>
            </a:endParaRPr>
          </a:p>
          <a:p>
            <a:pPr lvl="1">
              <a:lnSpc>
                <a:spcPct val="80000"/>
              </a:lnSpc>
            </a:pPr>
            <a:r>
              <a:rPr lang="en-US" sz="2400" dirty="0"/>
              <a:t>Sign up for the course discussion group on Piazza!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>
                <a:latin typeface="Arial" charset="0"/>
              </a:rPr>
              <a:t>Program </a:t>
            </a:r>
            <a:r>
              <a:rPr lang="en-US" sz="2400" dirty="0">
                <a:latin typeface="Arial" charset="0"/>
              </a:rPr>
              <a:t>1 </a:t>
            </a:r>
            <a:r>
              <a:rPr lang="en-US" sz="2400" dirty="0" smtClean="0">
                <a:latin typeface="Arial" charset="0"/>
              </a:rPr>
              <a:t>due date TBD (within 2 weeks or so)</a:t>
            </a:r>
            <a:endParaRPr lang="en-US" sz="2400" dirty="0">
              <a:latin typeface="Arial" charset="0"/>
            </a:endParaRPr>
          </a:p>
          <a:p>
            <a:pPr lvl="2">
              <a:lnSpc>
                <a:spcPct val="80000"/>
              </a:lnSpc>
            </a:pPr>
            <a:r>
              <a:rPr lang="en-US" sz="2000" dirty="0" smtClean="0">
                <a:latin typeface="Arial" charset="0"/>
              </a:rPr>
              <a:t>All programs to be submitted via </a:t>
            </a:r>
            <a:r>
              <a:rPr lang="en-US" sz="2000" dirty="0" err="1" smtClean="0">
                <a:latin typeface="Arial" charset="0"/>
              </a:rPr>
              <a:t>Dropbox</a:t>
            </a:r>
            <a:endParaRPr lang="en-US" sz="2000" dirty="0">
              <a:latin typeface="Arial" charset="0"/>
            </a:endParaRPr>
          </a:p>
          <a:p>
            <a:pPr lvl="2">
              <a:lnSpc>
                <a:spcPct val="80000"/>
              </a:lnSpc>
            </a:pPr>
            <a:r>
              <a:rPr lang="en-US" sz="2000" dirty="0" smtClean="0">
                <a:latin typeface="Arial" charset="0"/>
              </a:rPr>
              <a:t>E-mail Dr. Geiger for access to shared </a:t>
            </a:r>
            <a:r>
              <a:rPr lang="en-US" sz="2000" dirty="0" err="1" smtClean="0">
                <a:latin typeface="Arial" charset="0"/>
              </a:rPr>
              <a:t>Dropbox</a:t>
            </a:r>
            <a:r>
              <a:rPr lang="en-US" sz="2000" dirty="0" smtClean="0">
                <a:latin typeface="Arial" charset="0"/>
              </a:rPr>
              <a:t> folder</a:t>
            </a:r>
          </a:p>
          <a:p>
            <a:pPr lvl="2">
              <a:lnSpc>
                <a:spcPct val="80000"/>
              </a:lnSpc>
            </a:pPr>
            <a:endParaRPr lang="en-US" sz="2000" dirty="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sz="2800" dirty="0">
                <a:latin typeface="Arial" charset="0"/>
              </a:rPr>
              <a:t>Today’s </a:t>
            </a:r>
            <a:r>
              <a:rPr lang="en-US" sz="2800" dirty="0" smtClean="0">
                <a:latin typeface="Arial" charset="0"/>
              </a:rPr>
              <a:t>lecture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>
                <a:latin typeface="Arial" charset="0"/>
              </a:rPr>
              <a:t>Basic C++ program structure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>
                <a:latin typeface="Arial" charset="0"/>
              </a:rPr>
              <a:t>I/O in C++</a:t>
            </a:r>
          </a:p>
          <a:p>
            <a:pPr lvl="1">
              <a:lnSpc>
                <a:spcPct val="80000"/>
              </a:lnSpc>
            </a:pPr>
            <a:r>
              <a:rPr lang="en-US" sz="2400" dirty="0" err="1" smtClean="0">
                <a:latin typeface="Arial" charset="0"/>
              </a:rPr>
              <a:t>Structs</a:t>
            </a:r>
            <a:r>
              <a:rPr lang="en-US" sz="2400" dirty="0" smtClean="0">
                <a:latin typeface="Arial" charset="0"/>
              </a:rPr>
              <a:t> in C++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892E8CB-DB1E-5A41-8B0D-08AA56E0AD48}" type="datetime1">
              <a:rPr lang="en-US" smtClean="0">
                <a:latin typeface="Garamond" charset="0"/>
              </a:rPr>
              <a:t>1/18/17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2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9D3E96A-8697-5D45-A3FC-286C4E3CE4E7}" type="slidenum">
              <a:rPr lang="en-US">
                <a:latin typeface="Garamond" charset="0"/>
              </a:rPr>
              <a:pPr eaLnBrk="1" hangingPunct="1"/>
              <a:t>2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</a:rPr>
              <a:t>Hello World! in C++</a:t>
            </a:r>
            <a:endParaRPr lang="en-US" dirty="0">
              <a:latin typeface="Garamond" charset="0"/>
            </a:endParaRPr>
          </a:p>
        </p:txBody>
      </p:sp>
      <p:sp>
        <p:nvSpPr>
          <p:cNvPr id="44" name="Content Placeholder 43"/>
          <p:cNvSpPr>
            <a:spLocks noGrp="1"/>
          </p:cNvSpPr>
          <p:nvPr>
            <p:ph idx="1"/>
          </p:nvPr>
        </p:nvSpPr>
        <p:spPr>
          <a:xfrm>
            <a:off x="304800" y="1143000"/>
            <a:ext cx="8534400" cy="4987925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#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include </a:t>
            </a:r>
            <a:r>
              <a:rPr lang="en-US" sz="20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&lt;</a:t>
            </a:r>
            <a:r>
              <a:rPr lang="en-US" sz="2000" b="1" dirty="0" err="1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iostream</a:t>
            </a:r>
            <a:r>
              <a:rPr lang="en-US" sz="20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&gt;	</a:t>
            </a:r>
            <a:r>
              <a:rPr lang="en-US" sz="2000" b="1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// </a:t>
            </a:r>
            <a:r>
              <a:rPr lang="en-US" sz="2000" b="1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C++ input/output library</a:t>
            </a:r>
          </a:p>
          <a:p>
            <a:pPr>
              <a:buFont typeface="Wingdings" pitchFamily="2" charset="2"/>
              <a:buNone/>
              <a:defRPr/>
            </a:pPr>
            <a:endParaRPr lang="en-US" sz="2000" b="1" dirty="0" smtClean="0">
              <a:solidFill>
                <a:srgbClr val="0000FF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using namespace </a:t>
            </a:r>
            <a:r>
              <a:rPr lang="en-US" sz="20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std</a:t>
            </a:r>
            <a:r>
              <a:rPr lang="en-US" sz="2000" b="1" dirty="0" smtClean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  <a:endParaRPr lang="en-US" sz="2000" b="1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endParaRPr lang="en-US" sz="2000" b="1" dirty="0" smtClean="0">
              <a:solidFill>
                <a:srgbClr val="008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2000" b="1" dirty="0" err="1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ea typeface="+mn-ea"/>
                <a:cs typeface="Courier New" pitchFamily="49" charset="0"/>
              </a:rPr>
              <a:t>main() 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b="1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20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cout</a:t>
            </a:r>
            <a:r>
              <a:rPr lang="en-US" sz="2000" b="1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ea typeface="+mn-ea"/>
                <a:cs typeface="Courier New" pitchFamily="49" charset="0"/>
              </a:rPr>
              <a:t>&lt;&lt; </a:t>
            </a:r>
            <a:r>
              <a:rPr lang="en-US" sz="20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"Hello World!</a:t>
            </a:r>
            <a:r>
              <a:rPr lang="en-US" sz="20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\n"</a:t>
            </a:r>
            <a:r>
              <a:rPr lang="en-US" sz="2000" b="1" dirty="0" smtClean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  <a:r>
              <a:rPr lang="en-US" sz="20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endParaRPr lang="en-US" sz="2000" b="1" dirty="0" smtClean="0">
              <a:solidFill>
                <a:srgbClr val="008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2000" b="1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return </a:t>
            </a:r>
            <a:r>
              <a:rPr lang="en-US" sz="2000" b="1" dirty="0" smtClean="0">
                <a:latin typeface="Courier New" pitchFamily="49" charset="0"/>
                <a:ea typeface="+mn-ea"/>
                <a:cs typeface="Courier New" pitchFamily="49" charset="0"/>
              </a:rPr>
              <a:t>0;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endParaRPr lang="en-US" sz="2000" b="1" dirty="0" smtClean="0">
              <a:solidFill>
                <a:srgbClr val="008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2000" b="1" dirty="0" smtClean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lang="en-US" sz="2000" b="1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37" name="Date Placeholder 36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41E6D6B-3149-BF4D-87FF-211957C3892D}" type="datetime1">
              <a:rPr lang="en-US" smtClean="0">
                <a:latin typeface="Garamond" charset="0"/>
              </a:rPr>
              <a:t>1/18/17</a:t>
            </a:fld>
            <a:endParaRPr lang="en-US">
              <a:latin typeface="Garamond" charset="0"/>
            </a:endParaRPr>
          </a:p>
        </p:txBody>
      </p:sp>
      <p:sp>
        <p:nvSpPr>
          <p:cNvPr id="38" name="Footer Placeholder 3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2</a:t>
            </a:r>
            <a:endParaRPr lang="en-US" altLang="en-US" smtClean="0"/>
          </a:p>
        </p:txBody>
      </p:sp>
      <p:sp>
        <p:nvSpPr>
          <p:cNvPr id="102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3CB07B7-07B1-8D40-8BA0-7E7DDC28883A}" type="slidenum">
              <a:rPr lang="en-US">
                <a:latin typeface="Garamond" charset="0"/>
              </a:rPr>
              <a:pPr eaLnBrk="1" hangingPunct="1"/>
              <a:t>3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8272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cs typeface="Times New Roman" charset="0"/>
              </a:rPr>
              <a:t>Namespaces; </a:t>
            </a:r>
            <a:r>
              <a:rPr lang="en-US">
                <a:latin typeface="Courier New" charset="0"/>
                <a:cs typeface="Courier New" charset="0"/>
              </a:rPr>
              <a:t>using</a:t>
            </a:r>
            <a:r>
              <a:rPr lang="en-US">
                <a:latin typeface="Garamond" charset="0"/>
              </a:rPr>
              <a:t> Directive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Arial" charset="0"/>
              </a:rPr>
              <a:t>The </a:t>
            </a:r>
            <a:r>
              <a:rPr lang="en-US" sz="2800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using</a:t>
            </a:r>
            <a:r>
              <a:rPr lang="en-US" sz="2800" dirty="0">
                <a:latin typeface="Arial" charset="0"/>
              </a:rPr>
              <a:t> directive instructs the compiler to use files defined within a specific namespace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Namespaces allow us to declare different scopes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Typically written right after the relevant header file(s)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Arial" charset="0"/>
              </a:rPr>
              <a:t>Example: </a:t>
            </a:r>
            <a:r>
              <a:rPr lang="en-US" sz="2800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using namespace </a:t>
            </a:r>
            <a:r>
              <a:rPr lang="en-US" sz="2800" dirty="0" err="1">
                <a:solidFill>
                  <a:srgbClr val="0000FF"/>
                </a:solidFill>
                <a:latin typeface="Courier New" charset="0"/>
                <a:cs typeface="Courier New" charset="0"/>
              </a:rPr>
              <a:t>std</a:t>
            </a:r>
            <a:r>
              <a:rPr lang="en-US" sz="2800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;</a:t>
            </a:r>
          </a:p>
          <a:p>
            <a:pPr lvl="1">
              <a:lnSpc>
                <a:spcPct val="90000"/>
              </a:lnSpc>
            </a:pPr>
            <a:r>
              <a:rPr lang="en-US" sz="2400" dirty="0" err="1">
                <a:solidFill>
                  <a:srgbClr val="0000FF"/>
                </a:solidFill>
                <a:latin typeface="Courier New" charset="0"/>
                <a:cs typeface="Courier New" charset="0"/>
              </a:rPr>
              <a:t>std</a:t>
            </a:r>
            <a:r>
              <a:rPr lang="en-US" sz="2400" dirty="0">
                <a:latin typeface="Arial" charset="0"/>
              </a:rPr>
              <a:t> is the name of the Standard C++ namespace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Including this line </a:t>
            </a:r>
            <a:r>
              <a:rPr lang="en-US" sz="2400" dirty="0" smtClean="0">
                <a:latin typeface="Arial" charset="0"/>
              </a:rPr>
              <a:t>avoids listing namespace </a:t>
            </a:r>
            <a:r>
              <a:rPr lang="en-US" sz="2400" dirty="0">
                <a:latin typeface="Arial" charset="0"/>
              </a:rPr>
              <a:t>for every identifier in </a:t>
            </a:r>
            <a:r>
              <a:rPr lang="en-US" sz="2400" dirty="0" smtClean="0">
                <a:latin typeface="Arial" charset="0"/>
              </a:rPr>
              <a:t>headers </a:t>
            </a:r>
            <a:r>
              <a:rPr lang="en-US" sz="2400" dirty="0">
                <a:latin typeface="Arial" charset="0"/>
              </a:rPr>
              <a:t>…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… but allows </a:t>
            </a:r>
            <a:r>
              <a:rPr lang="en-US" sz="2400" u="sng" dirty="0">
                <a:latin typeface="Arial" charset="0"/>
              </a:rPr>
              <a:t>everything</a:t>
            </a:r>
            <a:r>
              <a:rPr lang="en-US" sz="2400" dirty="0">
                <a:latin typeface="Arial" charset="0"/>
              </a:rPr>
              <a:t> in the </a:t>
            </a:r>
            <a:r>
              <a:rPr lang="en-US" sz="2400" dirty="0" err="1">
                <a:latin typeface="Arial" charset="0"/>
              </a:rPr>
              <a:t>std</a:t>
            </a:r>
            <a:r>
              <a:rPr lang="en-US" sz="2400" dirty="0">
                <a:latin typeface="Arial" charset="0"/>
              </a:rPr>
              <a:t> namespace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Compromise: list namespace members actually used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using </a:t>
            </a:r>
            <a:r>
              <a:rPr lang="en-US" sz="2000" dirty="0" err="1">
                <a:solidFill>
                  <a:srgbClr val="0000FF"/>
                </a:solidFill>
                <a:latin typeface="Courier New" charset="0"/>
                <a:cs typeface="Courier New" charset="0"/>
              </a:rPr>
              <a:t>std</a:t>
            </a:r>
            <a:r>
              <a:rPr lang="en-US" sz="2000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::</a:t>
            </a:r>
            <a:r>
              <a:rPr lang="en-US" sz="2000" dirty="0" err="1">
                <a:solidFill>
                  <a:srgbClr val="0000FF"/>
                </a:solidFill>
                <a:latin typeface="Courier New" charset="0"/>
                <a:cs typeface="Courier New" charset="0"/>
              </a:rPr>
              <a:t>cout</a:t>
            </a:r>
            <a:r>
              <a:rPr lang="en-US" sz="2000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;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latin typeface="Arial" charset="0"/>
                <a:cs typeface="Courier New" charset="0"/>
              </a:rPr>
              <a:t>Otherwise, you</a:t>
            </a:r>
            <a:r>
              <a:rPr lang="ja-JP" altLang="en-US" sz="2000" dirty="0">
                <a:latin typeface="Arial" charset="0"/>
                <a:cs typeface="Courier New" charset="0"/>
              </a:rPr>
              <a:t>’</a:t>
            </a:r>
            <a:r>
              <a:rPr lang="en-US" sz="2000" dirty="0">
                <a:latin typeface="Arial" charset="0"/>
                <a:cs typeface="Courier New" charset="0"/>
              </a:rPr>
              <a:t>d have to write </a:t>
            </a:r>
            <a:r>
              <a:rPr lang="ja-JP" altLang="en-US" sz="2000" dirty="0">
                <a:latin typeface="Arial" charset="0"/>
                <a:cs typeface="Courier New" charset="0"/>
              </a:rPr>
              <a:t>“</a:t>
            </a:r>
            <a:r>
              <a:rPr lang="en-US" sz="2000" dirty="0" err="1">
                <a:latin typeface="Courier New" charset="0"/>
                <a:cs typeface="Courier New" charset="0"/>
              </a:rPr>
              <a:t>std</a:t>
            </a:r>
            <a:r>
              <a:rPr lang="en-US" sz="2000" dirty="0">
                <a:latin typeface="Courier New" charset="0"/>
                <a:cs typeface="Courier New" charset="0"/>
              </a:rPr>
              <a:t>::</a:t>
            </a:r>
            <a:r>
              <a:rPr lang="en-US" sz="2000" dirty="0" err="1">
                <a:latin typeface="Courier New" charset="0"/>
                <a:cs typeface="Courier New" charset="0"/>
              </a:rPr>
              <a:t>cout</a:t>
            </a:r>
            <a:r>
              <a:rPr lang="ja-JP" altLang="en-US" sz="2000" dirty="0">
                <a:latin typeface="Arial" charset="0"/>
                <a:cs typeface="Courier New" charset="0"/>
              </a:rPr>
              <a:t>”</a:t>
            </a:r>
            <a:r>
              <a:rPr lang="en-US" sz="2000" dirty="0">
                <a:latin typeface="Arial" charset="0"/>
                <a:cs typeface="Courier New" charset="0"/>
              </a:rPr>
              <a:t> every </a:t>
            </a:r>
            <a:r>
              <a:rPr lang="en-US" sz="2000" dirty="0" smtClean="0">
                <a:latin typeface="Arial" charset="0"/>
                <a:cs typeface="Courier New" charset="0"/>
              </a:rPr>
              <a:t>time</a:t>
            </a:r>
          </a:p>
          <a:p>
            <a:pPr>
              <a:lnSpc>
                <a:spcPct val="90000"/>
              </a:lnSpc>
            </a:pPr>
            <a:r>
              <a:rPr lang="en-US" sz="2800" dirty="0" smtClean="0">
                <a:latin typeface="Arial" charset="0"/>
                <a:cs typeface="Courier New" charset="0"/>
              </a:rPr>
              <a:t>Which you prefer is matter of style</a:t>
            </a:r>
            <a:endParaRPr lang="en-US" sz="2800" dirty="0">
              <a:latin typeface="Arial" charset="0"/>
            </a:endParaRPr>
          </a:p>
        </p:txBody>
      </p:sp>
      <p:sp>
        <p:nvSpPr>
          <p:cNvPr id="12292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CCF472F-9459-E747-A34F-4708697C45D0}" type="datetime1">
              <a:rPr lang="en-US" smtClean="0">
                <a:latin typeface="Garamond" charset="0"/>
              </a:rPr>
              <a:t>1/18/17</a:t>
            </a:fld>
            <a:endParaRPr lang="en-US">
              <a:latin typeface="Garamond" charset="0"/>
            </a:endParaRPr>
          </a:p>
        </p:txBody>
      </p:sp>
      <p:sp>
        <p:nvSpPr>
          <p:cNvPr id="1229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 Structures: Lecture 2</a:t>
            </a:r>
            <a:endParaRPr lang="en-US"/>
          </a:p>
        </p:txBody>
      </p:sp>
      <p:sp>
        <p:nvSpPr>
          <p:cNvPr id="1229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5E3ACFE-F681-894A-89BA-A03CCAA18ABB}" type="slidenum">
              <a:rPr lang="en-US">
                <a:latin typeface="Garamond" charset="0"/>
              </a:rPr>
              <a:pPr eaLnBrk="1" hangingPunct="1"/>
              <a:t>4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589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C I/O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Output: </a:t>
            </a:r>
            <a:r>
              <a:rPr lang="en-US" dirty="0" err="1" smtClean="0">
                <a:latin typeface="Courier New"/>
                <a:cs typeface="Courier New"/>
              </a:rPr>
              <a:t>printf</a:t>
            </a:r>
            <a:r>
              <a:rPr lang="en-US" dirty="0" smtClean="0">
                <a:latin typeface="Courier New"/>
                <a:cs typeface="Courier New"/>
              </a:rPr>
              <a:t>()</a:t>
            </a:r>
          </a:p>
          <a:p>
            <a:pPr lvl="1"/>
            <a:r>
              <a:rPr lang="en-US" dirty="0" smtClean="0"/>
              <a:t>Prints most characters exactly as shown in quotes</a:t>
            </a:r>
          </a:p>
          <a:p>
            <a:pPr lvl="1"/>
            <a:r>
              <a:rPr lang="en-US" dirty="0" smtClean="0"/>
              <a:t>To print variables, provide format </a:t>
            </a:r>
            <a:r>
              <a:rPr lang="en-US" dirty="0" err="1" smtClean="0"/>
              <a:t>specifiers</a:t>
            </a:r>
            <a:r>
              <a:rPr lang="en-US" dirty="0" smtClean="0"/>
              <a:t> + comma-separated list of variables</a:t>
            </a:r>
          </a:p>
          <a:p>
            <a:pPr lvl="1"/>
            <a:r>
              <a:rPr lang="en-US" dirty="0" smtClean="0"/>
              <a:t>Format </a:t>
            </a:r>
            <a:r>
              <a:rPr lang="en-US" dirty="0" err="1" smtClean="0"/>
              <a:t>specifiers</a:t>
            </a:r>
            <a:r>
              <a:rPr lang="en-US" dirty="0" smtClean="0"/>
              <a:t> provide type, formatting</a:t>
            </a:r>
          </a:p>
          <a:p>
            <a:pPr lvl="2"/>
            <a:r>
              <a:rPr lang="en-US" dirty="0" smtClean="0"/>
              <a:t>We covered precision; also field width &amp; extra characters</a:t>
            </a:r>
          </a:p>
          <a:p>
            <a:pPr lvl="1"/>
            <a:r>
              <a:rPr lang="en-US" dirty="0" smtClean="0"/>
              <a:t>Example: </a:t>
            </a:r>
            <a:r>
              <a:rPr lang="en-US" dirty="0" err="1" smtClean="0">
                <a:latin typeface="Courier New"/>
                <a:cs typeface="Courier New"/>
              </a:rPr>
              <a:t>printf</a:t>
            </a:r>
            <a:r>
              <a:rPr lang="en-US" dirty="0" smtClean="0">
                <a:latin typeface="Courier New"/>
                <a:cs typeface="Courier New"/>
              </a:rPr>
              <a:t>("x = %.2lf\n", x);</a:t>
            </a:r>
          </a:p>
          <a:p>
            <a:r>
              <a:rPr lang="en-US" dirty="0" smtClean="0"/>
              <a:t>Input: </a:t>
            </a:r>
            <a:r>
              <a:rPr lang="en-US" dirty="0" err="1" smtClean="0">
                <a:latin typeface="Courier New"/>
                <a:cs typeface="Courier New"/>
              </a:rPr>
              <a:t>scanf</a:t>
            </a:r>
            <a:r>
              <a:rPr lang="en-US" dirty="0" smtClean="0">
                <a:latin typeface="Courier New"/>
                <a:cs typeface="Courier New"/>
              </a:rPr>
              <a:t>()</a:t>
            </a:r>
          </a:p>
          <a:p>
            <a:pPr lvl="1"/>
            <a:r>
              <a:rPr lang="en-US" dirty="0" smtClean="0"/>
              <a:t>Arguments: string with format </a:t>
            </a:r>
            <a:r>
              <a:rPr lang="en-US" dirty="0" err="1" smtClean="0"/>
              <a:t>specifiers</a:t>
            </a:r>
            <a:r>
              <a:rPr lang="en-US" dirty="0" smtClean="0"/>
              <a:t>, address list</a:t>
            </a:r>
          </a:p>
          <a:p>
            <a:pPr lvl="1"/>
            <a:r>
              <a:rPr lang="en-US" dirty="0" smtClean="0"/>
              <a:t>Reading numbers skips whitespace</a:t>
            </a:r>
          </a:p>
          <a:p>
            <a:pPr lvl="1"/>
            <a:r>
              <a:rPr lang="en-US" dirty="0" smtClean="0"/>
              <a:t>Reading chars skips whitespace if space before </a:t>
            </a:r>
            <a:r>
              <a:rPr lang="en-US" dirty="0" smtClean="0">
                <a:latin typeface="Courier New"/>
                <a:cs typeface="Courier New"/>
              </a:rPr>
              <a:t>%c</a:t>
            </a:r>
          </a:p>
          <a:p>
            <a:pPr lvl="1"/>
            <a:r>
              <a:rPr lang="en-US" dirty="0" smtClean="0"/>
              <a:t>Example: </a:t>
            </a:r>
            <a:r>
              <a:rPr lang="en-US" dirty="0" err="1" smtClean="0">
                <a:latin typeface="Courier New"/>
                <a:cs typeface="Courier New"/>
              </a:rPr>
              <a:t>scanf</a:t>
            </a:r>
            <a:r>
              <a:rPr lang="en-US" dirty="0" smtClean="0">
                <a:latin typeface="Courier New"/>
                <a:cs typeface="Courier New"/>
              </a:rPr>
              <a:t>("%d %</a:t>
            </a:r>
            <a:r>
              <a:rPr lang="en-US" dirty="0" err="1" smtClean="0">
                <a:latin typeface="Courier New"/>
                <a:cs typeface="Courier New"/>
              </a:rPr>
              <a:t>c%d</a:t>
            </a:r>
            <a:r>
              <a:rPr lang="en-US" dirty="0" smtClean="0">
                <a:latin typeface="Courier New"/>
                <a:cs typeface="Courier New"/>
              </a:rPr>
              <a:t>”, &amp;v1, &amp;c1, &amp;v2);</a:t>
            </a:r>
          </a:p>
          <a:p>
            <a:pPr lvl="2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CBFB9-3ECE-AA44-8D38-8C699B50B2C5}" type="datetime1">
              <a:rPr lang="en-US" smtClean="0"/>
              <a:t>1/18/17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027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</a:rPr>
              <a:t>C++ I/O basics: I/O streams</a:t>
            </a:r>
            <a:endParaRPr lang="en-US" dirty="0">
              <a:latin typeface="Garamond" charset="0"/>
            </a:endParaRP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C++ has three standard input/output streams</a:t>
            </a:r>
          </a:p>
          <a:p>
            <a:pPr lvl="1"/>
            <a:r>
              <a:rPr lang="en-US">
                <a:latin typeface="Courier New" charset="0"/>
                <a:cs typeface="Courier New" charset="0"/>
              </a:rPr>
              <a:t>cin</a:t>
            </a:r>
            <a:r>
              <a:rPr lang="en-US">
                <a:latin typeface="Arial" charset="0"/>
              </a:rPr>
              <a:t> is the standard input (e.g., keyboard)</a:t>
            </a:r>
          </a:p>
          <a:p>
            <a:pPr lvl="1"/>
            <a:r>
              <a:rPr lang="en-US">
                <a:latin typeface="Courier New" charset="0"/>
                <a:cs typeface="Courier New" charset="0"/>
              </a:rPr>
              <a:t>cout</a:t>
            </a:r>
            <a:r>
              <a:rPr lang="en-US">
                <a:latin typeface="Arial" charset="0"/>
              </a:rPr>
              <a:t> is the standard output</a:t>
            </a:r>
          </a:p>
          <a:p>
            <a:pPr lvl="1"/>
            <a:r>
              <a:rPr lang="en-US">
                <a:latin typeface="Courier New" charset="0"/>
                <a:cs typeface="Courier New" charset="0"/>
              </a:rPr>
              <a:t>cerr</a:t>
            </a:r>
            <a:r>
              <a:rPr lang="en-US">
                <a:latin typeface="Arial" charset="0"/>
              </a:rPr>
              <a:t> is the standard error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A59EB9E-1820-2647-AB7D-526E92E06EB0}" type="datetime1">
              <a:rPr lang="en-US" smtClean="0">
                <a:latin typeface="Garamond" charset="0"/>
              </a:rPr>
              <a:t>1/18/17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FEF6D0B-8662-284B-B56D-D2BB2F477DC9}" type="slidenum">
              <a:rPr lang="en-US">
                <a:latin typeface="Garamond" charset="0"/>
              </a:rPr>
              <a:pPr eaLnBrk="1" hangingPunct="1"/>
              <a:t>6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6129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</a:rPr>
              <a:t>C++ I/O basics: Standard output</a:t>
            </a:r>
            <a:endParaRPr lang="en-US" dirty="0">
              <a:latin typeface="Garamond" charset="0"/>
            </a:endParaRP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Arial" charset="0"/>
              </a:rPr>
              <a:t>Insertion operator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Arial" charset="0"/>
              </a:rPr>
              <a:t>&lt;&lt;</a:t>
            </a:r>
            <a:r>
              <a:rPr lang="en-US" dirty="0"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directs </a:t>
            </a:r>
            <a:r>
              <a:rPr lang="en-US" dirty="0">
                <a:latin typeface="Arial" charset="0"/>
              </a:rPr>
              <a:t>data to </a:t>
            </a:r>
            <a:r>
              <a:rPr lang="en-US" dirty="0" err="1">
                <a:latin typeface="Courier New" charset="0"/>
                <a:cs typeface="Courier New" charset="0"/>
              </a:rPr>
              <a:t>cout</a:t>
            </a:r>
            <a:endParaRPr lang="en-US" dirty="0">
              <a:latin typeface="Courier New" charset="0"/>
              <a:cs typeface="Courier New" charset="0"/>
            </a:endParaRPr>
          </a:p>
          <a:p>
            <a:r>
              <a:rPr lang="en-US" dirty="0">
                <a:latin typeface="Arial" charset="0"/>
                <a:cs typeface="Courier New" charset="0"/>
              </a:rPr>
              <a:t>General Form:</a:t>
            </a:r>
            <a:r>
              <a:rPr lang="en-US" dirty="0">
                <a:latin typeface="Courier New" charset="0"/>
                <a:cs typeface="Courier New" charset="0"/>
              </a:rPr>
              <a:t>						</a:t>
            </a:r>
            <a:r>
              <a:rPr lang="en-US" dirty="0" err="1">
                <a:latin typeface="Courier New" charset="0"/>
                <a:cs typeface="Courier New" charset="0"/>
              </a:rPr>
              <a:t>cout</a:t>
            </a:r>
            <a:r>
              <a:rPr lang="en-US" dirty="0">
                <a:latin typeface="Courier New" charset="0"/>
                <a:cs typeface="Courier New" charset="0"/>
              </a:rPr>
              <a:t> &lt;&lt; </a:t>
            </a:r>
            <a:r>
              <a:rPr lang="en-US" dirty="0" err="1" smtClean="0">
                <a:latin typeface="Courier New" charset="0"/>
                <a:cs typeface="Courier New" charset="0"/>
              </a:rPr>
              <a:t>expr</a:t>
            </a:r>
            <a:r>
              <a:rPr lang="en-US" dirty="0" smtClean="0">
                <a:latin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cs typeface="Courier New" charset="0"/>
              </a:rPr>
              <a:t>&lt;</a:t>
            </a:r>
            <a:r>
              <a:rPr lang="en-US" dirty="0" smtClean="0">
                <a:latin typeface="Courier New" charset="0"/>
                <a:cs typeface="Courier New" charset="0"/>
              </a:rPr>
              <a:t>&lt; </a:t>
            </a:r>
            <a:r>
              <a:rPr lang="en-US" dirty="0" err="1" smtClean="0">
                <a:latin typeface="Courier New" charset="0"/>
                <a:cs typeface="Courier New" charset="0"/>
              </a:rPr>
              <a:t>expr</a:t>
            </a:r>
            <a:r>
              <a:rPr lang="en-US" dirty="0" smtClean="0">
                <a:latin typeface="Courier New" charset="0"/>
                <a:cs typeface="Courier New" charset="0"/>
              </a:rPr>
              <a:t>;</a:t>
            </a:r>
            <a:endParaRPr lang="en-US" dirty="0">
              <a:latin typeface="Courier New" charset="0"/>
              <a:cs typeface="Courier New" charset="0"/>
            </a:endParaRPr>
          </a:p>
          <a:p>
            <a:pPr lvl="1"/>
            <a:endParaRPr lang="en-US" dirty="0">
              <a:latin typeface="Courier New" charset="0"/>
              <a:cs typeface="Courier New" charset="0"/>
            </a:endParaRPr>
          </a:p>
          <a:p>
            <a:r>
              <a:rPr lang="en-US" dirty="0" err="1" smtClean="0">
                <a:latin typeface="Courier New"/>
                <a:cs typeface="Courier New"/>
              </a:rPr>
              <a:t>expr</a:t>
            </a:r>
            <a:r>
              <a:rPr lang="en-US" dirty="0" smtClean="0">
                <a:latin typeface="Arial" charset="0"/>
                <a:cs typeface="Courier New" charset="0"/>
              </a:rPr>
              <a:t> can be any </a:t>
            </a:r>
            <a:r>
              <a:rPr lang="en-US" dirty="0">
                <a:latin typeface="Arial" charset="0"/>
                <a:cs typeface="Courier New" charset="0"/>
              </a:rPr>
              <a:t>C++ constant, </a:t>
            </a:r>
            <a:r>
              <a:rPr lang="en-US" dirty="0" smtClean="0">
                <a:latin typeface="Arial" charset="0"/>
                <a:cs typeface="Courier New" charset="0"/>
              </a:rPr>
              <a:t>identifier, </a:t>
            </a:r>
            <a:r>
              <a:rPr lang="en-US" dirty="0">
                <a:latin typeface="Arial" charset="0"/>
                <a:cs typeface="Courier New" charset="0"/>
              </a:rPr>
              <a:t>formula, or function </a:t>
            </a:r>
            <a:r>
              <a:rPr lang="en-US" dirty="0" smtClean="0">
                <a:latin typeface="Arial" charset="0"/>
                <a:cs typeface="Courier New" charset="0"/>
              </a:rPr>
              <a:t>call</a:t>
            </a:r>
          </a:p>
          <a:p>
            <a:r>
              <a:rPr lang="en-US" dirty="0" err="1" smtClean="0">
                <a:latin typeface="Courier New" charset="0"/>
                <a:cs typeface="Courier New" charset="0"/>
              </a:rPr>
              <a:t>endl</a:t>
            </a:r>
            <a:r>
              <a:rPr lang="en-US" dirty="0" smtClean="0">
                <a:latin typeface="Arial" charset="0"/>
                <a:cs typeface="Courier New" charset="0"/>
              </a:rPr>
              <a:t>: newline (like</a:t>
            </a:r>
            <a:r>
              <a:rPr lang="en-US" dirty="0" smtClean="0">
                <a:latin typeface="Courier New"/>
                <a:cs typeface="Courier New"/>
              </a:rPr>
              <a:t>'\n'</a:t>
            </a:r>
            <a:r>
              <a:rPr lang="en-US" dirty="0" smtClean="0">
                <a:latin typeface="Arial"/>
                <a:cs typeface="Arial"/>
              </a:rPr>
              <a:t>); </a:t>
            </a:r>
            <a:r>
              <a:rPr lang="en-US" dirty="0" smtClean="0">
                <a:latin typeface="Arial" charset="0"/>
                <a:cs typeface="Courier New" charset="0"/>
              </a:rPr>
              <a:t>also flushes buffer</a:t>
            </a:r>
          </a:p>
          <a:p>
            <a:pPr lvl="1"/>
            <a:r>
              <a:rPr lang="en-US" dirty="0" smtClean="0">
                <a:latin typeface="Arial" charset="0"/>
                <a:cs typeface="Courier New" charset="0"/>
              </a:rPr>
              <a:t>Forces output to be printed immediately</a:t>
            </a:r>
          </a:p>
          <a:p>
            <a:r>
              <a:rPr lang="en-US" dirty="0" smtClean="0">
                <a:latin typeface="Arial" charset="0"/>
                <a:cs typeface="Courier New" charset="0"/>
              </a:rPr>
              <a:t>Example: </a:t>
            </a:r>
            <a:r>
              <a:rPr lang="en-US" sz="2800" dirty="0" err="1" smtClean="0">
                <a:latin typeface="Courier New"/>
                <a:cs typeface="Courier New"/>
              </a:rPr>
              <a:t>cout</a:t>
            </a:r>
            <a:r>
              <a:rPr lang="en-US" sz="2800" dirty="0" smtClean="0">
                <a:latin typeface="Courier New"/>
                <a:cs typeface="Courier New"/>
              </a:rPr>
              <a:t> &lt;&lt; "x = " &lt;&lt; x &lt;&lt; </a:t>
            </a:r>
            <a:r>
              <a:rPr lang="en-US" sz="2800" dirty="0" err="1" smtClean="0">
                <a:latin typeface="Courier New"/>
                <a:cs typeface="Courier New"/>
              </a:rPr>
              <a:t>endl</a:t>
            </a:r>
            <a:r>
              <a:rPr lang="en-US" sz="2800" dirty="0" smtClean="0">
                <a:latin typeface="Courier New"/>
                <a:cs typeface="Courier New"/>
              </a:rPr>
              <a:t>;</a:t>
            </a:r>
          </a:p>
          <a:p>
            <a:pPr lvl="1"/>
            <a:r>
              <a:rPr lang="en-US" sz="2400" dirty="0" smtClean="0">
                <a:latin typeface="Arial"/>
                <a:cs typeface="Arial"/>
              </a:rPr>
              <a:t>No need to specify type for </a:t>
            </a:r>
            <a:r>
              <a:rPr lang="en-US" sz="2400" dirty="0" smtClean="0">
                <a:latin typeface="Courier New"/>
                <a:cs typeface="Courier New"/>
              </a:rPr>
              <a:t>x</a:t>
            </a:r>
            <a:r>
              <a:rPr lang="en-US" sz="2400" dirty="0" smtClean="0">
                <a:latin typeface="Arial"/>
                <a:cs typeface="Arial"/>
              </a:rPr>
              <a:t>—simply insert in output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57FA9EC-B21D-BC4B-8B30-8D810E064521}" type="datetime1">
              <a:rPr lang="en-US" smtClean="0">
                <a:latin typeface="Garamond" charset="0"/>
              </a:rPr>
              <a:t>1/18/17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58067CA-4C2E-2345-B933-804AAABCA9A6}" type="slidenum">
              <a:rPr lang="en-US">
                <a:latin typeface="Garamond" charset="0"/>
              </a:rPr>
              <a:pPr eaLnBrk="1" hangingPunct="1"/>
              <a:t>7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0792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ea typeface="+mj-ea"/>
              </a:rPr>
              <a:t>Modified program: two </a:t>
            </a:r>
            <a:r>
              <a:rPr lang="en-US" dirty="0" err="1" smtClean="0">
                <a:latin typeface="Courier New" pitchFamily="49" charset="0"/>
                <a:ea typeface="+mj-ea"/>
                <a:cs typeface="Courier New" pitchFamily="49" charset="0"/>
              </a:rPr>
              <a:t>cout</a:t>
            </a:r>
            <a:r>
              <a:rPr lang="en-US" dirty="0" smtClean="0">
                <a:ea typeface="+mj-ea"/>
              </a:rPr>
              <a:t> statements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#</a:t>
            </a:r>
            <a:r>
              <a:rPr lang="en-US" sz="3200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include </a:t>
            </a:r>
            <a:r>
              <a:rPr lang="en-US" sz="32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&lt;</a:t>
            </a:r>
            <a:r>
              <a:rPr lang="en-US" sz="3200" b="1" dirty="0" err="1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iostream</a:t>
            </a:r>
            <a:r>
              <a:rPr lang="en-US" sz="32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&gt;	</a:t>
            </a:r>
            <a:endParaRPr lang="en-US" sz="3200" b="1" dirty="0" smtClean="0">
              <a:solidFill>
                <a:srgbClr val="A31515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using </a:t>
            </a:r>
            <a:r>
              <a:rPr lang="en-US" sz="3200" b="1" dirty="0" smtClean="0">
                <a:latin typeface="Courier New" pitchFamily="49" charset="0"/>
                <a:ea typeface="+mn-ea"/>
                <a:cs typeface="Courier New" pitchFamily="49" charset="0"/>
              </a:rPr>
              <a:t>std::</a:t>
            </a:r>
            <a:r>
              <a:rPr lang="en-US" sz="32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cout</a:t>
            </a:r>
            <a:r>
              <a:rPr lang="en-US" sz="3200" b="1" dirty="0" smtClean="0">
                <a:latin typeface="Courier New" pitchFamily="49" charset="0"/>
                <a:ea typeface="+mn-ea"/>
                <a:cs typeface="Courier New" pitchFamily="49" charset="0"/>
              </a:rPr>
              <a:t>;	</a:t>
            </a:r>
            <a:r>
              <a:rPr lang="en-US" sz="32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32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Only include part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				//  of </a:t>
            </a:r>
            <a:r>
              <a:rPr lang="en-US" sz="3200" b="1" dirty="0" err="1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std</a:t>
            </a:r>
            <a:r>
              <a:rPr lang="en-US" sz="3200" b="1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namespace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				//  you actually use</a:t>
            </a:r>
            <a:endParaRPr lang="en-US" sz="3200" b="1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endParaRPr lang="en-US" sz="3200" b="1" dirty="0" smtClean="0">
              <a:solidFill>
                <a:srgbClr val="008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 err="1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3200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 smtClean="0">
                <a:latin typeface="Courier New" pitchFamily="49" charset="0"/>
                <a:ea typeface="+mn-ea"/>
                <a:cs typeface="Courier New" pitchFamily="49" charset="0"/>
              </a:rPr>
              <a:t>main() {</a:t>
            </a:r>
          </a:p>
          <a:p>
            <a:pPr>
              <a:buFont typeface="Wingdings" pitchFamily="2" charset="2"/>
              <a:buNone/>
              <a:defRPr/>
            </a:pPr>
            <a:endParaRPr lang="en-US" sz="3200" b="1" dirty="0" smtClean="0">
              <a:solidFill>
                <a:srgbClr val="0000FF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// display message</a:t>
            </a:r>
            <a:endParaRPr lang="en-US" sz="3200" b="1" dirty="0" smtClean="0">
              <a:solidFill>
                <a:srgbClr val="0000FF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cout</a:t>
            </a:r>
            <a:r>
              <a:rPr lang="en-US" sz="3200" b="1" dirty="0" smtClean="0">
                <a:latin typeface="Courier New" pitchFamily="49" charset="0"/>
                <a:ea typeface="+mn-ea"/>
                <a:cs typeface="Courier New" pitchFamily="49" charset="0"/>
              </a:rPr>
              <a:t> &lt;&lt; </a:t>
            </a:r>
            <a:r>
              <a:rPr lang="en-US" sz="32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"Welcome </a:t>
            </a:r>
            <a:r>
              <a:rPr lang="en-US" sz="32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"</a:t>
            </a:r>
            <a:r>
              <a:rPr lang="en-US" sz="3200" b="1" dirty="0" smtClean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  <a:r>
              <a:rPr lang="en-US" sz="32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endParaRPr lang="en-US" sz="3200" b="1" dirty="0" smtClean="0">
              <a:solidFill>
                <a:srgbClr val="A31515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cout</a:t>
            </a:r>
            <a:r>
              <a:rPr lang="en-US" sz="3200" b="1" dirty="0" smtClean="0">
                <a:latin typeface="Courier New" pitchFamily="49" charset="0"/>
                <a:ea typeface="+mn-ea"/>
                <a:cs typeface="Courier New" pitchFamily="49" charset="0"/>
              </a:rPr>
              <a:t> &lt;&lt; </a:t>
            </a:r>
            <a:r>
              <a:rPr lang="en-US" sz="32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"to C++!\n"</a:t>
            </a:r>
            <a:r>
              <a:rPr lang="en-US" sz="3200" b="1" dirty="0" smtClean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  <a:r>
              <a:rPr lang="en-US" sz="32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endParaRPr lang="en-US" sz="3200" b="1" dirty="0" smtClean="0">
              <a:solidFill>
                <a:srgbClr val="008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endParaRPr lang="en-US" sz="3200" b="1" dirty="0" smtClean="0">
              <a:solidFill>
                <a:srgbClr val="008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return </a:t>
            </a:r>
            <a:r>
              <a:rPr lang="en-US" sz="3200" b="1" dirty="0" smtClean="0">
                <a:latin typeface="Courier New" pitchFamily="49" charset="0"/>
                <a:ea typeface="+mn-ea"/>
                <a:cs typeface="Courier New" pitchFamily="49" charset="0"/>
              </a:rPr>
              <a:t>0;</a:t>
            </a:r>
            <a:r>
              <a:rPr lang="en-US" sz="3200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endParaRPr lang="en-US" sz="3200" b="1" dirty="0" smtClean="0">
              <a:solidFill>
                <a:srgbClr val="008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 smtClean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lang="en-US" sz="3200" b="1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C7D2289-0F88-DF43-90D2-4BAA9387F3BD}" type="datetime1">
              <a:rPr lang="en-US" smtClean="0">
                <a:latin typeface="Garamond" charset="0"/>
              </a:rPr>
              <a:t>1/19/17</a:t>
            </a:fld>
            <a:endParaRPr lang="en-US">
              <a:latin typeface="Garamond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2</a:t>
            </a:r>
            <a:endParaRPr lang="en-US" altLang="en-US" smtClean="0"/>
          </a:p>
        </p:txBody>
      </p:sp>
      <p:sp>
        <p:nvSpPr>
          <p:cNvPr id="307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BC85DF3-9A0D-874F-97FC-3A1B32C4D130}" type="slidenum">
              <a:rPr lang="en-US">
                <a:latin typeface="Garamond" charset="0"/>
              </a:rPr>
              <a:pPr eaLnBrk="1" hangingPunct="1"/>
              <a:t>8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508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>
                <a:ea typeface="+mj-ea"/>
              </a:rPr>
              <a:t>Modified program: multiple output lines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996AB81-0EC5-2345-8FC3-C37E77467CA4}" type="datetime1">
              <a:rPr lang="en-US" smtClean="0">
                <a:latin typeface="Garamond" charset="0"/>
              </a:rPr>
              <a:t>1/18/17</a:t>
            </a:fld>
            <a:endParaRPr lang="en-US">
              <a:latin typeface="Garamond" charset="0"/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2</a:t>
            </a:r>
            <a:endParaRPr lang="en-US" altLang="en-US"/>
          </a:p>
        </p:txBody>
      </p:sp>
      <p:sp>
        <p:nvSpPr>
          <p:cNvPr id="409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l" eaLnBrk="1" hangingPunct="1"/>
            <a:fld id="{9617C3FA-9C64-FF42-940D-F38A347948D4}" type="slidenum">
              <a:rPr lang="en-US">
                <a:latin typeface="Garamond" charset="0"/>
              </a:rPr>
              <a:pPr algn="l" eaLnBrk="1" hangingPunct="1"/>
              <a:t>9</a:t>
            </a:fld>
            <a:endParaRPr lang="en-US">
              <a:latin typeface="Garamond" charset="0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#</a:t>
            </a:r>
            <a:r>
              <a:rPr lang="en-US" sz="2800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include </a:t>
            </a:r>
            <a:r>
              <a:rPr lang="en-US" sz="28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&lt;</a:t>
            </a:r>
            <a:r>
              <a:rPr lang="en-US" sz="2800" b="1" dirty="0" err="1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iostream</a:t>
            </a:r>
            <a:r>
              <a:rPr lang="en-US" sz="28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&gt;	</a:t>
            </a:r>
            <a:endParaRPr lang="en-US" sz="2800" b="1" dirty="0" smtClean="0">
              <a:solidFill>
                <a:srgbClr val="008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using </a:t>
            </a:r>
            <a:r>
              <a:rPr lang="en-US" sz="2800" b="1" dirty="0" smtClean="0">
                <a:latin typeface="Courier New" pitchFamily="49" charset="0"/>
                <a:ea typeface="+mn-ea"/>
                <a:cs typeface="Courier New" pitchFamily="49" charset="0"/>
              </a:rPr>
              <a:t>std::</a:t>
            </a:r>
            <a:r>
              <a:rPr lang="en-US" sz="28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cout</a:t>
            </a:r>
            <a:r>
              <a:rPr lang="en-US" sz="2800" b="1" dirty="0" smtClean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endParaRPr lang="en-US" sz="2800" b="1" dirty="0" smtClean="0">
              <a:solidFill>
                <a:srgbClr val="008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2800" b="1" dirty="0" err="1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2800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800" b="1" dirty="0" smtClean="0">
                <a:latin typeface="Courier New" pitchFamily="49" charset="0"/>
                <a:ea typeface="+mn-ea"/>
                <a:cs typeface="Courier New" pitchFamily="49" charset="0"/>
              </a:rPr>
              <a:t>main() 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28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cout</a:t>
            </a:r>
            <a:r>
              <a:rPr lang="en-US" sz="2800" b="1" dirty="0" smtClean="0">
                <a:latin typeface="Courier New" pitchFamily="49" charset="0"/>
                <a:ea typeface="+mn-ea"/>
                <a:cs typeface="Courier New" pitchFamily="49" charset="0"/>
              </a:rPr>
              <a:t> &lt;&lt; </a:t>
            </a:r>
            <a:r>
              <a:rPr lang="en-US" sz="28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"Welcome\</a:t>
            </a:r>
            <a:r>
              <a:rPr lang="en-US" sz="2800" b="1" dirty="0" err="1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nto</a:t>
            </a:r>
            <a:r>
              <a:rPr lang="en-US" sz="28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\n\</a:t>
            </a:r>
            <a:r>
              <a:rPr lang="en-US" sz="2800" b="1" dirty="0" err="1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nC</a:t>
            </a:r>
            <a:r>
              <a:rPr lang="en-US" sz="28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++!\n"</a:t>
            </a:r>
            <a:r>
              <a:rPr lang="en-US" sz="2800" b="1" dirty="0" smtClean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  <a:r>
              <a:rPr lang="en-US" sz="28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endParaRPr lang="en-US" sz="2800" b="1" dirty="0" smtClean="0">
              <a:solidFill>
                <a:srgbClr val="008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endParaRPr lang="en-US" sz="2800" b="1" dirty="0" smtClean="0">
              <a:solidFill>
                <a:srgbClr val="008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2800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return </a:t>
            </a:r>
            <a:r>
              <a:rPr lang="en-US" sz="2800" b="1" dirty="0" smtClean="0">
                <a:latin typeface="Courier New" pitchFamily="49" charset="0"/>
                <a:ea typeface="+mn-ea"/>
                <a:cs typeface="Courier New" pitchFamily="49" charset="0"/>
              </a:rPr>
              <a:t>0;</a:t>
            </a:r>
            <a:r>
              <a:rPr lang="en-US" sz="2800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endParaRPr lang="en-US" sz="2800" b="1" dirty="0" smtClean="0">
              <a:solidFill>
                <a:srgbClr val="008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lang="en-US" sz="2800" b="1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33828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8406</TotalTime>
  <Words>882</Words>
  <Application>Microsoft Macintosh PowerPoint</Application>
  <PresentationFormat>On-screen Show (4:3)</PresentationFormat>
  <Paragraphs>310</Paragraphs>
  <Slides>19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Edge</vt:lpstr>
      <vt:lpstr>EECE.3220 Data Structures</vt:lpstr>
      <vt:lpstr>Lecture outline</vt:lpstr>
      <vt:lpstr>Hello World! in C++</vt:lpstr>
      <vt:lpstr>Namespaces; using Directive</vt:lpstr>
      <vt:lpstr>Review: C I/O basics</vt:lpstr>
      <vt:lpstr>C++ I/O basics: I/O streams</vt:lpstr>
      <vt:lpstr>C++ I/O basics: Standard output</vt:lpstr>
      <vt:lpstr>Modified program: two cout statements</vt:lpstr>
      <vt:lpstr>Modified program: multiple output lines</vt:lpstr>
      <vt:lpstr>C++ I/O basics: standard input</vt:lpstr>
      <vt:lpstr>C++ input/output example</vt:lpstr>
      <vt:lpstr>Example 1: find output</vt:lpstr>
      <vt:lpstr>Example 2: find output</vt:lpstr>
      <vt:lpstr>Solutions</vt:lpstr>
      <vt:lpstr>Review: Structures in C</vt:lpstr>
      <vt:lpstr>Structures in C++</vt:lpstr>
      <vt:lpstr>Structure example</vt:lpstr>
      <vt:lpstr>Example solution (user input underlined)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1905</cp:revision>
  <dcterms:created xsi:type="dcterms:W3CDTF">2006-04-03T05:03:01Z</dcterms:created>
  <dcterms:modified xsi:type="dcterms:W3CDTF">2017-01-19T20:05:10Z</dcterms:modified>
</cp:coreProperties>
</file>