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23" r:id="rId4"/>
    <p:sldId id="427" r:id="rId5"/>
    <p:sldId id="438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83" r:id="rId30"/>
    <p:sldId id="422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20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1B8117-D3AD-0C4E-82DA-B37A30B22EF9}" type="datetime1">
              <a:rPr lang="en-US" smtClean="0"/>
              <a:t>4/12/2017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5E87A-5DD0-AE4F-9A97-89D349305F6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92552-F61F-1E4D-8244-2C41079CC6F5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F88E7-E83F-1C4F-833E-B7509FCAF75A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1F60E-372E-314B-9FD1-7BD6B9C92A24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C2078-3BAF-1F44-AE9B-88095885BF63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974D9-87F1-2341-9B8E-0A84D71AF953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4AFD0-9B83-9541-BCCE-2DF0F64E252D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A2E95-156C-2D4E-93AD-B180018BE07A}" type="datetime1">
              <a:rPr lang="en-US" smtClean="0"/>
              <a:t>4/12/2017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9B8FE-1894-F344-B95C-4F9D8DF8ED99}" type="datetime1">
              <a:rPr lang="en-US" smtClean="0"/>
              <a:t>4/12/2017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E8782-705C-374A-BE66-8FD1F986EADE}" type="datetime1">
              <a:rPr lang="en-US" smtClean="0"/>
              <a:t>4/12/2017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E71E4-4459-AC4C-B004-B7A3C80D5177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F2924-226F-6D47-B2BF-9F5FED1B6301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19F41EE-6105-6440-A953-EAAE915649ED}" type="datetime1">
              <a:rPr lang="en-US" smtClean="0"/>
              <a:t>4/12/2017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Sorting &amp; heaps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E45B7-4F9F-F14E-B122-35CFB753D243}" type="slidenum">
              <a:rPr lang="en-US"/>
              <a:pPr/>
              <a:t>10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Categories of Sorting Algorithms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  <a:p>
            <a:pPr lvl="1"/>
            <a:r>
              <a:rPr lang="en-US"/>
              <a:t>Repeatedly insert a new element into an already sorted list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Note this works well with a linked list implementation</a:t>
            </a:r>
          </a:p>
          <a:p>
            <a:endParaRPr lang="en-US"/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3257550" cy="12715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70FD-2642-1E43-BCD2-4D0900D5EC7A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E791-2A9E-6B4A-868A-06C1F4B4D383}" type="slidenum">
              <a:rPr lang="en-US"/>
              <a:pPr/>
              <a:t>11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Algorithm for Linear Insertion Sort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For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 = 2</a:t>
            </a:r>
            <a:r>
              <a:rPr lang="en-US" sz="2400" dirty="0"/>
              <a:t> to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n</a:t>
            </a:r>
            <a:r>
              <a:rPr lang="en-US" sz="2400" dirty="0"/>
              <a:t> do the following</a:t>
            </a:r>
          </a:p>
          <a:p>
            <a:pPr>
              <a:buFontTx/>
              <a:buNone/>
            </a:pPr>
            <a:r>
              <a:rPr lang="en-US" sz="2400" dirty="0"/>
              <a:t>	a. set </a:t>
            </a:r>
            <a:r>
              <a:rPr lang="en-US" sz="2800" b="1" dirty="0" err="1" smtClean="0">
                <a:solidFill>
                  <a:srgbClr val="6666FF"/>
                </a:solidFill>
                <a:latin typeface="Courier New" charset="0"/>
              </a:rPr>
              <a:t>nextElement</a:t>
            </a:r>
            <a:r>
              <a:rPr lang="en-US" sz="2400" dirty="0" smtClean="0"/>
              <a:t>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= x[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]</a:t>
            </a:r>
            <a:r>
              <a:rPr lang="en-US" sz="2400" dirty="0"/>
              <a:t> and</a:t>
            </a:r>
            <a:br>
              <a:rPr lang="en-US" sz="2400" dirty="0"/>
            </a:br>
            <a:r>
              <a:rPr lang="en-US" sz="2400" dirty="0"/>
              <a:t>	  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x[0] =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nextElement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j =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c. While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nextElement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 &lt; x[j – 1]</a:t>
            </a:r>
            <a:r>
              <a:rPr lang="en-US" sz="2400" dirty="0"/>
              <a:t> do following</a:t>
            </a:r>
            <a:br>
              <a:rPr lang="en-US" sz="2400" dirty="0"/>
            </a:br>
            <a:r>
              <a:rPr lang="en-US" sz="2400" dirty="0"/>
              <a:t>	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x[j]</a:t>
            </a:r>
            <a:r>
              <a:rPr lang="en-US" sz="2400" dirty="0"/>
              <a:t> equal to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x[j – 1]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400" dirty="0"/>
              <a:t>	increment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 j</a:t>
            </a:r>
            <a:r>
              <a:rPr lang="en-US" sz="2400" dirty="0"/>
              <a:t> by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End </a:t>
            </a:r>
            <a:r>
              <a:rPr lang="en-US" sz="2400" dirty="0" smtClean="0"/>
              <a:t>while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d.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set x[j]</a:t>
            </a:r>
            <a:r>
              <a:rPr lang="en-US" sz="2400" dirty="0"/>
              <a:t> equal to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nextElement</a:t>
            </a:r>
            <a:endParaRPr lang="en-US" sz="2800" b="1" dirty="0">
              <a:solidFill>
                <a:srgbClr val="6666FF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sz="2400" dirty="0"/>
              <a:t>End for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A9DD-D8EE-EA40-9694-ADB9767B69E3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300B-D784-844E-8AAA-1BEE24EFD76D}" type="slidenum">
              <a:rPr lang="en-US"/>
              <a:pPr/>
              <a:t>12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list to be sorted </a:t>
            </a:r>
            <a:br>
              <a:rPr lang="en-US"/>
            </a:br>
            <a:r>
              <a:rPr lang="en-US" sz="2400"/>
              <a:t>67, 33, 21, 84, 49, 50, 75</a:t>
            </a:r>
          </a:p>
          <a:p>
            <a:pPr lvl="1"/>
            <a:r>
              <a:rPr lang="en-US"/>
              <a:t>Note sequence of steps carried out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743200"/>
            <a:ext cx="6948488" cy="31480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030D-6A5E-F143-961A-8D648A95831C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A822-9526-124E-A9B0-9084820CC27B}" type="slidenum">
              <a:rPr lang="en-US"/>
              <a:pPr/>
              <a:t>13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Schemes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seek improved computing times for sorts of large data sets</a:t>
            </a:r>
          </a:p>
          <a:p>
            <a:r>
              <a:rPr lang="en-US" sz="2800" smtClean="0"/>
              <a:t>Will </a:t>
            </a:r>
            <a:r>
              <a:rPr lang="en-US" sz="2800" smtClean="0"/>
              <a:t>continue with </a:t>
            </a:r>
            <a:r>
              <a:rPr lang="en-US" sz="2800" dirty="0" smtClean="0"/>
              <a:t>schemes </a:t>
            </a:r>
            <a:r>
              <a:rPr lang="en-US" sz="2800" dirty="0"/>
              <a:t>which can be proven to have average computing time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O( </a:t>
            </a:r>
            <a:r>
              <a:rPr lang="en-US" sz="2800" i="1" dirty="0"/>
              <a:t>n</a:t>
            </a:r>
            <a:r>
              <a:rPr lang="en-US" sz="2800" dirty="0"/>
              <a:t> log</a:t>
            </a:r>
            <a:r>
              <a:rPr lang="en-US" sz="2800" baseline="-25000" dirty="0"/>
              <a:t>2</a:t>
            </a:r>
            <a:r>
              <a:rPr lang="en-US" sz="2800" i="1" dirty="0"/>
              <a:t>n 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Must be said, no such thing as a universally good sorting scheme</a:t>
            </a:r>
          </a:p>
          <a:p>
            <a:pPr lvl="1"/>
            <a:r>
              <a:rPr lang="en-US" sz="2400" dirty="0"/>
              <a:t>Results may depend just how out of order list 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867E-285B-9F48-AFAB-46D751FD2D14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EE7E-89BB-0C48-B18E-0D47E6AFC40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Sorts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Possible that the items being sorted are large structures</a:t>
            </a:r>
          </a:p>
          <a:p>
            <a:pPr lvl="1"/>
            <a:r>
              <a:rPr lang="en-US"/>
              <a:t>Data transfer/swapping time unacceptable</a:t>
            </a:r>
          </a:p>
          <a:p>
            <a:r>
              <a:rPr lang="en-US"/>
              <a:t>Alternative is indirect sort</a:t>
            </a:r>
          </a:p>
          <a:p>
            <a:pPr lvl="1"/>
            <a:r>
              <a:rPr lang="en-US"/>
              <a:t>Uses index table to store positions of the objects</a:t>
            </a:r>
          </a:p>
          <a:p>
            <a:pPr lvl="1"/>
            <a:r>
              <a:rPr lang="en-US"/>
              <a:t>Manipulate the index table for ordering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83A5-9E99-594D-BDB2-1CAF9089BD64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/>
              <a:pPr/>
              <a:t>15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A </a:t>
            </a:r>
            <a:r>
              <a:rPr lang="en-US" b="1"/>
              <a:t>heap</a:t>
            </a:r>
            <a:r>
              <a:rPr lang="en-US"/>
              <a:t> is a binary tree with properties: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It is complete</a:t>
            </a:r>
          </a:p>
          <a:p>
            <a:pPr marL="990600" lvl="1" indent="-533400">
              <a:buFontTx/>
              <a:buChar char="•"/>
            </a:pPr>
            <a:r>
              <a:rPr lang="en-US"/>
              <a:t>Each level of tree completely filled</a:t>
            </a:r>
          </a:p>
          <a:p>
            <a:pPr marL="990600" lvl="1" indent="-533400">
              <a:buFontTx/>
              <a:buChar char="•"/>
            </a:pPr>
            <a:r>
              <a:rPr lang="en-US"/>
              <a:t>Except possibly bottom level (nodes in left most positions)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It satisfies </a:t>
            </a:r>
            <a:r>
              <a:rPr lang="en-US" i="1"/>
              <a:t>heap-order property</a:t>
            </a:r>
            <a:endParaRPr lang="en-US"/>
          </a:p>
          <a:p>
            <a:pPr marL="990600" lvl="1" indent="-533400">
              <a:buFontTx/>
              <a:buChar char="•"/>
            </a:pPr>
            <a:r>
              <a:rPr lang="en-US"/>
              <a:t>Data in each node &gt;= data in children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38F7-20FB-694F-B51D-184966B055E8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7ECF-CD8E-A74B-B740-F36D83BEC8D2}" type="slidenum">
              <a:rPr lang="en-US"/>
              <a:pPr/>
              <a:t>16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of the following are heaps?</a:t>
            </a:r>
          </a:p>
        </p:txBody>
      </p:sp>
      <p:pic>
        <p:nvPicPr>
          <p:cNvPr id="5942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2678113"/>
            <a:ext cx="8459787" cy="21828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536700" y="5135563"/>
            <a:ext cx="105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4430713" y="5113338"/>
            <a:ext cx="105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B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6959600" y="5089525"/>
            <a:ext cx="105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6AB9-62FE-4645-943E-6227231C4370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6999-144C-7644-881E-CDAC73C67C77}" type="slidenum">
              <a:rPr lang="en-US"/>
              <a:pPr/>
              <a:t>17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Heap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an array or vector</a:t>
            </a:r>
          </a:p>
          <a:p>
            <a:r>
              <a:rPr lang="en-US"/>
              <a:t>Number the nodes from top to bottom</a:t>
            </a:r>
          </a:p>
          <a:p>
            <a:pPr lvl="1"/>
            <a:r>
              <a:rPr lang="en-US"/>
              <a:t>Number nodes on each row from left to right</a:t>
            </a:r>
          </a:p>
          <a:p>
            <a:r>
              <a:rPr lang="en-US"/>
              <a:t>Store data in i</a:t>
            </a:r>
            <a:r>
              <a:rPr lang="en-US" baseline="30000"/>
              <a:t>th</a:t>
            </a:r>
            <a:r>
              <a:rPr lang="en-US"/>
              <a:t> node in i</a:t>
            </a:r>
            <a:r>
              <a:rPr lang="en-US" baseline="30000"/>
              <a:t>th</a:t>
            </a:r>
            <a:r>
              <a:rPr lang="en-US"/>
              <a:t> location of array (vector)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3895725"/>
            <a:ext cx="3544888" cy="235902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1479-8DAE-E04D-A579-BD2355085404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750E-3BD2-3F4E-82FF-25F3E43FC1DD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Heap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/>
              <a:t>Note the placement of the nodes in the </a:t>
            </a:r>
            <a:r>
              <a:rPr lang="en-US" dirty="0" smtClean="0"/>
              <a:t>array</a:t>
            </a:r>
          </a:p>
          <a:p>
            <a:r>
              <a:rPr lang="en-US" sz="2800" dirty="0" smtClean="0">
                <a:latin typeface="Arial"/>
                <a:cs typeface="Arial"/>
              </a:rPr>
              <a:t>Entry 0 in array kept empty to allow space in array to copy element for sorting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028950"/>
            <a:ext cx="7777163" cy="27511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230C-A15D-914E-84FB-CFFCEAFDFBE0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Heap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array implementation </a:t>
            </a:r>
            <a:r>
              <a:rPr lang="en-US" u="sng" dirty="0"/>
              <a:t>children</a:t>
            </a:r>
            <a:r>
              <a:rPr lang="en-US" dirty="0"/>
              <a:t> of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baseline="30000" dirty="0" err="1">
                <a:solidFill>
                  <a:srgbClr val="6666FF"/>
                </a:solidFill>
                <a:latin typeface="Courier New" charset="0"/>
              </a:rPr>
              <a:t>th</a:t>
            </a:r>
            <a:r>
              <a:rPr lang="en-US" dirty="0">
                <a:solidFill>
                  <a:srgbClr val="6666FF"/>
                </a:solidFill>
              </a:rPr>
              <a:t> </a:t>
            </a:r>
            <a:r>
              <a:rPr lang="en-US" dirty="0"/>
              <a:t>node are at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[2*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]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		     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[2*i+1]</a:t>
            </a:r>
          </a:p>
          <a:p>
            <a:r>
              <a:rPr lang="en-US" u="sng" dirty="0"/>
              <a:t>Parent</a:t>
            </a:r>
            <a:r>
              <a:rPr lang="en-US" dirty="0"/>
              <a:t> of the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baseline="30000" dirty="0" err="1">
                <a:solidFill>
                  <a:srgbClr val="6666FF"/>
                </a:solidFill>
                <a:latin typeface="Courier New" charset="0"/>
              </a:rPr>
              <a:t>th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/>
              <a:t>node is at</a:t>
            </a:r>
            <a:r>
              <a:rPr lang="en-US" dirty="0">
                <a:latin typeface="Courier New" charset="0"/>
              </a:rPr>
              <a:t> 					</a:t>
            </a:r>
            <a:r>
              <a:rPr lang="en-US" sz="2800" b="1" dirty="0" err="1" smtClean="0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/2]</a:t>
            </a:r>
          </a:p>
          <a:p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602B-AECC-E14F-8DC0-DF0A833E34DB}" type="slidenum">
              <a:rPr lang="en-US"/>
              <a:pPr/>
              <a:t>19</a:t>
            </a:fld>
            <a:endParaRPr lang="en-US"/>
          </a:p>
        </p:txBody>
      </p:sp>
      <p:pic>
        <p:nvPicPr>
          <p:cNvPr id="6248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3" b="8873"/>
          <a:stretch>
            <a:fillRect/>
          </a:stretch>
        </p:blipFill>
        <p:spPr bwMode="auto">
          <a:xfrm>
            <a:off x="1160463" y="3962400"/>
            <a:ext cx="7153275" cy="17938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89" name="Group 25"/>
          <p:cNvGrpSpPr>
            <a:grpSpLocks/>
          </p:cNvGrpSpPr>
          <p:nvPr/>
        </p:nvGrpSpPr>
        <p:grpSpPr bwMode="auto">
          <a:xfrm>
            <a:off x="4579938" y="4422775"/>
            <a:ext cx="720725" cy="306388"/>
            <a:chOff x="2885" y="3038"/>
            <a:chExt cx="454" cy="193"/>
          </a:xfrm>
        </p:grpSpPr>
        <p:sp>
          <p:nvSpPr>
            <p:cNvPr id="62486" name="Freeform 22"/>
            <p:cNvSpPr>
              <a:spLocks/>
            </p:cNvSpPr>
            <p:nvPr/>
          </p:nvSpPr>
          <p:spPr bwMode="auto">
            <a:xfrm>
              <a:off x="2885" y="3038"/>
              <a:ext cx="346" cy="193"/>
            </a:xfrm>
            <a:custGeom>
              <a:avLst/>
              <a:gdLst>
                <a:gd name="T0" fmla="*/ 1 w 346"/>
                <a:gd name="T1" fmla="*/ 193 h 193"/>
                <a:gd name="T2" fmla="*/ 4 w 346"/>
                <a:gd name="T3" fmla="*/ 139 h 193"/>
                <a:gd name="T4" fmla="*/ 28 w 346"/>
                <a:gd name="T5" fmla="*/ 76 h 193"/>
                <a:gd name="T6" fmla="*/ 67 w 346"/>
                <a:gd name="T7" fmla="*/ 34 h 193"/>
                <a:gd name="T8" fmla="*/ 115 w 346"/>
                <a:gd name="T9" fmla="*/ 7 h 193"/>
                <a:gd name="T10" fmla="*/ 175 w 346"/>
                <a:gd name="T11" fmla="*/ 1 h 193"/>
                <a:gd name="T12" fmla="*/ 259 w 346"/>
                <a:gd name="T13" fmla="*/ 4 h 193"/>
                <a:gd name="T14" fmla="*/ 346 w 346"/>
                <a:gd name="T15" fmla="*/ 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" h="193">
                  <a:moveTo>
                    <a:pt x="1" y="193"/>
                  </a:moveTo>
                  <a:cubicBezTo>
                    <a:pt x="0" y="175"/>
                    <a:pt x="0" y="158"/>
                    <a:pt x="4" y="139"/>
                  </a:cubicBezTo>
                  <a:cubicBezTo>
                    <a:pt x="8" y="120"/>
                    <a:pt x="18" y="93"/>
                    <a:pt x="28" y="76"/>
                  </a:cubicBezTo>
                  <a:cubicBezTo>
                    <a:pt x="38" y="59"/>
                    <a:pt x="53" y="45"/>
                    <a:pt x="67" y="34"/>
                  </a:cubicBezTo>
                  <a:cubicBezTo>
                    <a:pt x="81" y="23"/>
                    <a:pt x="97" y="12"/>
                    <a:pt x="115" y="7"/>
                  </a:cubicBezTo>
                  <a:cubicBezTo>
                    <a:pt x="133" y="2"/>
                    <a:pt x="151" y="2"/>
                    <a:pt x="175" y="1"/>
                  </a:cubicBezTo>
                  <a:cubicBezTo>
                    <a:pt x="199" y="0"/>
                    <a:pt x="231" y="4"/>
                    <a:pt x="259" y="4"/>
                  </a:cubicBezTo>
                  <a:cubicBezTo>
                    <a:pt x="287" y="4"/>
                    <a:pt x="316" y="4"/>
                    <a:pt x="346" y="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 flipH="1">
              <a:off x="3171" y="3042"/>
              <a:ext cx="6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3234" y="3042"/>
              <a:ext cx="105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93" name="Group 29"/>
          <p:cNvGrpSpPr>
            <a:grpSpLocks/>
          </p:cNvGrpSpPr>
          <p:nvPr/>
        </p:nvGrpSpPr>
        <p:grpSpPr bwMode="auto">
          <a:xfrm>
            <a:off x="4967288" y="4202113"/>
            <a:ext cx="1114425" cy="527050"/>
            <a:chOff x="3129" y="2899"/>
            <a:chExt cx="702" cy="332"/>
          </a:xfrm>
        </p:grpSpPr>
        <p:sp>
          <p:nvSpPr>
            <p:cNvPr id="62490" name="Freeform 26"/>
            <p:cNvSpPr>
              <a:spLocks/>
            </p:cNvSpPr>
            <p:nvPr/>
          </p:nvSpPr>
          <p:spPr bwMode="auto">
            <a:xfrm>
              <a:off x="3129" y="2899"/>
              <a:ext cx="582" cy="332"/>
            </a:xfrm>
            <a:custGeom>
              <a:avLst/>
              <a:gdLst>
                <a:gd name="T0" fmla="*/ 0 w 582"/>
                <a:gd name="T1" fmla="*/ 332 h 332"/>
                <a:gd name="T2" fmla="*/ 39 w 582"/>
                <a:gd name="T3" fmla="*/ 155 h 332"/>
                <a:gd name="T4" fmla="*/ 81 w 582"/>
                <a:gd name="T5" fmla="*/ 89 h 332"/>
                <a:gd name="T6" fmla="*/ 123 w 582"/>
                <a:gd name="T7" fmla="*/ 47 h 332"/>
                <a:gd name="T8" fmla="*/ 177 w 582"/>
                <a:gd name="T9" fmla="*/ 17 h 332"/>
                <a:gd name="T10" fmla="*/ 264 w 582"/>
                <a:gd name="T11" fmla="*/ 2 h 332"/>
                <a:gd name="T12" fmla="*/ 399 w 582"/>
                <a:gd name="T13" fmla="*/ 5 h 332"/>
                <a:gd name="T14" fmla="*/ 582 w 582"/>
                <a:gd name="T15" fmla="*/ 1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332">
                  <a:moveTo>
                    <a:pt x="0" y="332"/>
                  </a:moveTo>
                  <a:cubicBezTo>
                    <a:pt x="12" y="264"/>
                    <a:pt x="25" y="196"/>
                    <a:pt x="39" y="155"/>
                  </a:cubicBezTo>
                  <a:cubicBezTo>
                    <a:pt x="53" y="114"/>
                    <a:pt x="67" y="107"/>
                    <a:pt x="81" y="89"/>
                  </a:cubicBezTo>
                  <a:cubicBezTo>
                    <a:pt x="95" y="71"/>
                    <a:pt x="107" y="59"/>
                    <a:pt x="123" y="47"/>
                  </a:cubicBezTo>
                  <a:cubicBezTo>
                    <a:pt x="139" y="35"/>
                    <a:pt x="154" y="24"/>
                    <a:pt x="177" y="17"/>
                  </a:cubicBezTo>
                  <a:cubicBezTo>
                    <a:pt x="200" y="10"/>
                    <a:pt x="227" y="4"/>
                    <a:pt x="264" y="2"/>
                  </a:cubicBezTo>
                  <a:cubicBezTo>
                    <a:pt x="301" y="0"/>
                    <a:pt x="346" y="3"/>
                    <a:pt x="399" y="5"/>
                  </a:cubicBezTo>
                  <a:cubicBezTo>
                    <a:pt x="452" y="7"/>
                    <a:pt x="517" y="10"/>
                    <a:pt x="582" y="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 flipH="1">
              <a:off x="3612" y="2904"/>
              <a:ext cx="99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>
              <a:off x="3711" y="2913"/>
              <a:ext cx="12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94" name="Group 30"/>
          <p:cNvGrpSpPr>
            <a:grpSpLocks/>
          </p:cNvGrpSpPr>
          <p:nvPr/>
        </p:nvGrpSpPr>
        <p:grpSpPr bwMode="auto">
          <a:xfrm>
            <a:off x="5386388" y="4183063"/>
            <a:ext cx="1466850" cy="527050"/>
            <a:chOff x="3129" y="2899"/>
            <a:chExt cx="702" cy="332"/>
          </a:xfrm>
        </p:grpSpPr>
        <p:sp>
          <p:nvSpPr>
            <p:cNvPr id="62495" name="Freeform 31"/>
            <p:cNvSpPr>
              <a:spLocks/>
            </p:cNvSpPr>
            <p:nvPr/>
          </p:nvSpPr>
          <p:spPr bwMode="auto">
            <a:xfrm>
              <a:off x="3129" y="2899"/>
              <a:ext cx="582" cy="332"/>
            </a:xfrm>
            <a:custGeom>
              <a:avLst/>
              <a:gdLst>
                <a:gd name="T0" fmla="*/ 0 w 582"/>
                <a:gd name="T1" fmla="*/ 332 h 332"/>
                <a:gd name="T2" fmla="*/ 39 w 582"/>
                <a:gd name="T3" fmla="*/ 155 h 332"/>
                <a:gd name="T4" fmla="*/ 81 w 582"/>
                <a:gd name="T5" fmla="*/ 89 h 332"/>
                <a:gd name="T6" fmla="*/ 123 w 582"/>
                <a:gd name="T7" fmla="*/ 47 h 332"/>
                <a:gd name="T8" fmla="*/ 177 w 582"/>
                <a:gd name="T9" fmla="*/ 17 h 332"/>
                <a:gd name="T10" fmla="*/ 264 w 582"/>
                <a:gd name="T11" fmla="*/ 2 h 332"/>
                <a:gd name="T12" fmla="*/ 399 w 582"/>
                <a:gd name="T13" fmla="*/ 5 h 332"/>
                <a:gd name="T14" fmla="*/ 582 w 582"/>
                <a:gd name="T15" fmla="*/ 1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332">
                  <a:moveTo>
                    <a:pt x="0" y="332"/>
                  </a:moveTo>
                  <a:cubicBezTo>
                    <a:pt x="12" y="264"/>
                    <a:pt x="25" y="196"/>
                    <a:pt x="39" y="155"/>
                  </a:cubicBezTo>
                  <a:cubicBezTo>
                    <a:pt x="53" y="114"/>
                    <a:pt x="67" y="107"/>
                    <a:pt x="81" y="89"/>
                  </a:cubicBezTo>
                  <a:cubicBezTo>
                    <a:pt x="95" y="71"/>
                    <a:pt x="107" y="59"/>
                    <a:pt x="123" y="47"/>
                  </a:cubicBezTo>
                  <a:cubicBezTo>
                    <a:pt x="139" y="35"/>
                    <a:pt x="154" y="24"/>
                    <a:pt x="177" y="17"/>
                  </a:cubicBezTo>
                  <a:cubicBezTo>
                    <a:pt x="200" y="10"/>
                    <a:pt x="227" y="4"/>
                    <a:pt x="264" y="2"/>
                  </a:cubicBezTo>
                  <a:cubicBezTo>
                    <a:pt x="301" y="0"/>
                    <a:pt x="346" y="3"/>
                    <a:pt x="399" y="5"/>
                  </a:cubicBezTo>
                  <a:cubicBezTo>
                    <a:pt x="452" y="7"/>
                    <a:pt x="517" y="10"/>
                    <a:pt x="582" y="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6" name="Line 32"/>
            <p:cNvSpPr>
              <a:spLocks noChangeShapeType="1"/>
            </p:cNvSpPr>
            <p:nvPr/>
          </p:nvSpPr>
          <p:spPr bwMode="auto">
            <a:xfrm flipH="1">
              <a:off x="3612" y="2904"/>
              <a:ext cx="99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7" name="Line 33"/>
            <p:cNvSpPr>
              <a:spLocks noChangeShapeType="1"/>
            </p:cNvSpPr>
            <p:nvPr/>
          </p:nvSpPr>
          <p:spPr bwMode="auto">
            <a:xfrm>
              <a:off x="3711" y="2913"/>
              <a:ext cx="12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640F-1E57-1545-B210-1CD8AE881642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0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4 due 4/14</a:t>
            </a:r>
          </a:p>
          <a:p>
            <a:pPr lvl="1"/>
            <a:r>
              <a:rPr lang="en-US" dirty="0" smtClean="0"/>
              <a:t>Program 5 to be posted; due 4/21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Binary trees insert/delete</a:t>
            </a:r>
          </a:p>
          <a:p>
            <a:pPr lvl="1"/>
            <a:r>
              <a:rPr lang="en-US" dirty="0" smtClean="0"/>
              <a:t>Sorting algorithms</a:t>
            </a:r>
          </a:p>
          <a:p>
            <a:pPr lvl="1"/>
            <a:r>
              <a:rPr lang="en-US" dirty="0" smtClean="0"/>
              <a:t>Heaps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566644A-06EB-DF41-A938-17669063FDEE}" type="datetime1">
              <a:rPr lang="en-US" smtClean="0">
                <a:latin typeface="+mj-lt"/>
              </a:rPr>
              <a:t>4/12/2017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DF1D-342F-0945-A408-0BF11DC4748E}" type="slidenum">
              <a:rPr lang="en-US"/>
              <a:pPr/>
              <a:t>20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Heap Operations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Constructor</a:t>
            </a:r>
          </a:p>
          <a:p>
            <a:pPr lvl="1"/>
            <a:r>
              <a:rPr lang="en-US"/>
              <a:t>Set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mySize</a:t>
            </a:r>
            <a:r>
              <a:rPr lang="en-US"/>
              <a:t> to 0, allocate array </a:t>
            </a:r>
          </a:p>
          <a:p>
            <a:r>
              <a:rPr lang="en-US"/>
              <a:t>Empty</a:t>
            </a:r>
          </a:p>
          <a:p>
            <a:pPr lvl="1"/>
            <a:r>
              <a:rPr lang="en-US"/>
              <a:t>Check value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mySize</a:t>
            </a:r>
          </a:p>
          <a:p>
            <a:r>
              <a:rPr lang="en-US"/>
              <a:t>Retrieve max item</a:t>
            </a:r>
          </a:p>
          <a:p>
            <a:pPr lvl="1"/>
            <a:r>
              <a:rPr lang="en-US"/>
              <a:t>Return root of the binary tree,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myArray[1]</a:t>
            </a:r>
          </a:p>
          <a:p>
            <a:pPr>
              <a:buFontTx/>
              <a:buNone/>
            </a:pPr>
            <a:endParaRPr lang="en-US" sz="2800" b="1">
              <a:solidFill>
                <a:srgbClr val="6666FF"/>
              </a:solidFill>
              <a:latin typeface="Courier New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4" b="9544"/>
          <a:stretch>
            <a:fillRect/>
          </a:stretch>
        </p:blipFill>
        <p:spPr bwMode="auto">
          <a:xfrm>
            <a:off x="1338263" y="4876800"/>
            <a:ext cx="5935662" cy="14636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Freeform 7"/>
          <p:cNvSpPr>
            <a:spLocks/>
          </p:cNvSpPr>
          <p:nvPr/>
        </p:nvSpPr>
        <p:spPr bwMode="auto">
          <a:xfrm>
            <a:off x="4243388" y="4852988"/>
            <a:ext cx="1947862" cy="515937"/>
          </a:xfrm>
          <a:custGeom>
            <a:avLst/>
            <a:gdLst>
              <a:gd name="T0" fmla="*/ 1197 w 1197"/>
              <a:gd name="T1" fmla="*/ 0 h 413"/>
              <a:gd name="T2" fmla="*/ 369 w 1197"/>
              <a:gd name="T3" fmla="*/ 88 h 413"/>
              <a:gd name="T4" fmla="*/ 0 w 1197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7" h="413">
                <a:moveTo>
                  <a:pt x="1197" y="0"/>
                </a:moveTo>
                <a:cubicBezTo>
                  <a:pt x="882" y="9"/>
                  <a:pt x="568" y="19"/>
                  <a:pt x="369" y="88"/>
                </a:cubicBezTo>
                <a:cubicBezTo>
                  <a:pt x="170" y="157"/>
                  <a:pt x="85" y="285"/>
                  <a:pt x="0" y="4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7F11-0C6C-414B-907B-D80D5C102E38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DB-BC7E-3641-8D7B-82675F863DA2}" type="slidenum">
              <a:rPr lang="en-US"/>
              <a:pPr/>
              <a:t>21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Heap Operations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max item</a:t>
            </a:r>
          </a:p>
          <a:p>
            <a:pPr lvl="1"/>
            <a:r>
              <a:rPr lang="en-US" dirty="0"/>
              <a:t>Max item is the root, replace with last node in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dirty="0"/>
              <a:t>interchange root with larger of two children</a:t>
            </a:r>
          </a:p>
          <a:p>
            <a:pPr lvl="1"/>
            <a:r>
              <a:rPr lang="en-US" dirty="0"/>
              <a:t>Continue this with the resulting sub-tree(s)</a:t>
            </a:r>
          </a:p>
        </p:txBody>
      </p: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2451100" y="2790825"/>
            <a:ext cx="6083300" cy="1882775"/>
            <a:chOff x="1544" y="1758"/>
            <a:chExt cx="3832" cy="1186"/>
          </a:xfrm>
        </p:grpSpPr>
        <p:pic>
          <p:nvPicPr>
            <p:cNvPr id="7168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" y="1879"/>
              <a:ext cx="3310" cy="106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929" y="1758"/>
              <a:ext cx="1447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Result called a semiheap</a:t>
              </a:r>
            </a:p>
          </p:txBody>
        </p:sp>
      </p:grpSp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000375"/>
            <a:ext cx="5324475" cy="16748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AutoShape 8"/>
          <p:cNvSpPr>
            <a:spLocks noChangeArrowheads="1"/>
          </p:cNvSpPr>
          <p:nvPr/>
        </p:nvSpPr>
        <p:spPr bwMode="auto">
          <a:xfrm rot="-2570522">
            <a:off x="2574925" y="3328988"/>
            <a:ext cx="1406525" cy="6334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970213"/>
            <a:ext cx="6211888" cy="17160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2297113" y="3609975"/>
            <a:ext cx="1406525" cy="9858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3EFB-ED6D-E04A-AFEE-8D9CB864EF57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animBg="1"/>
      <p:bldP spid="71688" grpId="1" animBg="1"/>
      <p:bldP spid="716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Percolate Down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1.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 = 2 * </a:t>
            </a:r>
            <a:r>
              <a:rPr lang="en-US" sz="2800" b="1" dirty="0" smtClean="0">
                <a:solidFill>
                  <a:srgbClr val="6666FF"/>
                </a:solidFill>
                <a:latin typeface="Courier New" charset="0"/>
              </a:rPr>
              <a:t>r	// r = current node,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6666FF"/>
                </a:solidFill>
                <a:latin typeface="Courier New" charset="0"/>
              </a:rPr>
              <a:t>					// c = left child</a:t>
            </a:r>
            <a:endParaRPr lang="en-US" sz="2800" b="1" dirty="0">
              <a:solidFill>
                <a:srgbClr val="6666FF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2. While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r &lt;= n</a:t>
            </a:r>
            <a:r>
              <a:rPr lang="en-US" sz="2800" dirty="0"/>
              <a:t> do following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a. If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 &lt; n</a:t>
            </a:r>
            <a:r>
              <a:rPr lang="en-US" sz="2800" dirty="0"/>
              <a:t> and </a:t>
            </a:r>
            <a:r>
              <a:rPr lang="en-US" sz="24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400" b="1" dirty="0">
                <a:solidFill>
                  <a:srgbClr val="6666FF"/>
                </a:solidFill>
                <a:latin typeface="Courier New" charset="0"/>
              </a:rPr>
              <a:t>[c] &lt; </a:t>
            </a:r>
            <a:r>
              <a:rPr lang="en-US" sz="24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400" b="1" dirty="0">
                <a:solidFill>
                  <a:srgbClr val="6666FF"/>
                </a:solidFill>
                <a:latin typeface="Courier New" charset="0"/>
              </a:rPr>
              <a:t>[c + 1]</a:t>
            </a:r>
            <a:br>
              <a:rPr lang="en-US" sz="24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	Increment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</a:t>
            </a:r>
            <a:r>
              <a:rPr lang="en-US" sz="2800" dirty="0"/>
              <a:t> by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b. If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[r] &lt;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[c]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. Swap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[r]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[c]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	ii.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r = c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iii.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 = 2 * c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    Terminate repetition</a:t>
            </a:r>
            <a:br>
              <a:rPr lang="en-US" sz="2800" dirty="0"/>
            </a:br>
            <a:r>
              <a:rPr lang="en-US" sz="2800" dirty="0"/>
              <a:t>End while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8758-787C-F848-A82C-D44F7E16AD2F}" type="datetime1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39C1-6EA4-994F-B9FF-740025163257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8EF7-FB91-CD4D-A2FF-D682635E6428}" type="slidenum">
              <a:rPr lang="en-US"/>
              <a:pPr/>
              <a:t>23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Heap 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an item</a:t>
            </a:r>
          </a:p>
          <a:p>
            <a:pPr lvl="1"/>
            <a:r>
              <a:rPr lang="en-US" dirty="0"/>
              <a:t>Amounts to a percolate </a:t>
            </a:r>
            <a:r>
              <a:rPr lang="en-US" u="sng" dirty="0"/>
              <a:t>up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Place new item at end of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Interchange </a:t>
            </a:r>
            <a:r>
              <a:rPr lang="en-US" dirty="0"/>
              <a:t>with parent so long as it is greater than its parent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933700"/>
            <a:ext cx="5592762" cy="17145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960688"/>
            <a:ext cx="5638800" cy="17541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5040313" y="2667000"/>
            <a:ext cx="10080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81F5-B468-A24D-952E-E33294A90C92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684B-A4C0-0A4D-AFC3-362A91D85DCC}" type="slidenum">
              <a:rPr lang="en-US"/>
              <a:pPr/>
              <a:t>24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Given a list of numbers in an array</a:t>
            </a:r>
          </a:p>
          <a:p>
            <a:pPr lvl="1">
              <a:lnSpc>
                <a:spcPct val="90000"/>
              </a:lnSpc>
            </a:pPr>
            <a:r>
              <a:rPr lang="en-US"/>
              <a:t>Stored in a complete binary tree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Convert to a heap</a:t>
            </a:r>
          </a:p>
          <a:p>
            <a:pPr lvl="1">
              <a:lnSpc>
                <a:spcPct val="90000"/>
              </a:lnSpc>
            </a:pPr>
            <a:r>
              <a:rPr lang="en-US"/>
              <a:t>Begin at last node not a leaf</a:t>
            </a:r>
          </a:p>
          <a:p>
            <a:pPr lvl="1">
              <a:lnSpc>
                <a:spcPct val="90000"/>
              </a:lnSpc>
            </a:pPr>
            <a:r>
              <a:rPr lang="en-US"/>
              <a:t>Apply percolated down to this subtree</a:t>
            </a:r>
          </a:p>
          <a:p>
            <a:pPr lvl="1">
              <a:lnSpc>
                <a:spcPct val="90000"/>
              </a:lnSpc>
            </a:pPr>
            <a:r>
              <a:rPr lang="en-US"/>
              <a:t>Continue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995488"/>
            <a:ext cx="4448175" cy="157956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98663"/>
            <a:ext cx="4462463" cy="16541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1981200"/>
            <a:ext cx="4806950" cy="17224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D70A-A3C4-CB49-ADD9-8721B3394939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416D-D8F4-FE40-8E89-9A030F9967FF}" type="slidenum">
              <a:rPr lang="en-US"/>
              <a:pPr/>
              <a:t>25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for converting a complete binary tree to a heap – called "heapify"</a:t>
            </a:r>
            <a:br>
              <a:rPr lang="en-US"/>
            </a:br>
            <a:r>
              <a:rPr lang="en-US"/>
              <a:t>For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r = n/2</a:t>
            </a:r>
            <a:r>
              <a:rPr lang="en-US"/>
              <a:t> down to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1</a:t>
            </a:r>
            <a:r>
              <a:rPr lang="en-US"/>
              <a:t>:</a:t>
            </a:r>
            <a:br>
              <a:rPr lang="en-US"/>
            </a:br>
            <a:r>
              <a:rPr lang="en-US"/>
              <a:t>	Apply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percolate_down</a:t>
            </a:r>
            <a:r>
              <a:rPr lang="en-US"/>
              <a:t> to the subtree</a:t>
            </a:r>
            <a:br>
              <a:rPr lang="en-US"/>
            </a:br>
            <a:r>
              <a:rPr lang="en-US"/>
              <a:t>	in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myArray[r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]</a:t>
            </a:r>
            <a:r>
              <a:rPr lang="en-US"/>
              <a:t> , …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myArray[n]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/>
              <a:t>End for</a:t>
            </a:r>
          </a:p>
          <a:p>
            <a:r>
              <a:rPr lang="en-US"/>
              <a:t>Puts largest element at root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19D4-5C63-ED4C-A703-53F007960381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swap element 1 (root of tree) with last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puts largest element in correct location</a:t>
            </a:r>
          </a:p>
          <a:p>
            <a:r>
              <a:rPr lang="en-US" dirty="0"/>
              <a:t>Use percolate down on remaining </a:t>
            </a:r>
            <a:r>
              <a:rPr lang="en-US" dirty="0" err="1"/>
              <a:t>sublist</a:t>
            </a:r>
            <a:endParaRPr lang="en-US" dirty="0"/>
          </a:p>
          <a:p>
            <a:pPr lvl="1"/>
            <a:r>
              <a:rPr lang="en-US" dirty="0"/>
              <a:t>Converts from semi-heap to heap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5FE3-E5DA-E541-96FE-3F0558197829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E90E-3060-8847-8E8D-182E3738CA5B}" type="slidenum">
              <a:rPr lang="en-US"/>
              <a:pPr/>
              <a:t>26</a:t>
            </a:fld>
            <a:endParaRPr lang="en-US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676400"/>
            <a:ext cx="4487863" cy="14668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4648200"/>
            <a:ext cx="3997325" cy="13477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9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AF6A-4F2A-2542-B9D3-8724B90C22E7}" type="slidenum">
              <a:rPr lang="en-US"/>
              <a:pPr/>
              <a:t>27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Again swap root with rightmost leaf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Continue this process with shrinking sublist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76400"/>
            <a:ext cx="4760913" cy="16875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4191000"/>
            <a:ext cx="4343400" cy="14922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1095-0CC2-EE45-B2B7-2FAE9DEF1E96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4F5D-2737-3346-A149-A0DC81070D55}" type="slidenum">
              <a:rPr lang="en-US"/>
              <a:pPr/>
              <a:t>28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 Algorithm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1. Consider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/>
              <a:t> as a complete binary tree, use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heapify</a:t>
            </a:r>
            <a:r>
              <a:rPr lang="en-US" sz="2800"/>
              <a:t> to convert this tree to a heap</a:t>
            </a:r>
          </a:p>
          <a:p>
            <a:pPr>
              <a:buFontTx/>
              <a:buNone/>
            </a:pPr>
            <a:r>
              <a:rPr lang="en-US" sz="2800"/>
              <a:t>2. for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i = n</a:t>
            </a:r>
            <a:r>
              <a:rPr lang="en-US" sz="2800"/>
              <a:t> down to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2</a:t>
            </a:r>
            <a:r>
              <a:rPr lang="en-US" sz="2800"/>
              <a:t>:</a:t>
            </a:r>
            <a:br>
              <a:rPr lang="en-US" sz="2800"/>
            </a:br>
            <a:r>
              <a:rPr lang="en-US" sz="2800"/>
              <a:t>a. Interchange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x[1]</a:t>
            </a:r>
            <a:r>
              <a:rPr lang="en-US" sz="2800"/>
              <a:t> and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x[i] 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 sz="2800"/>
              <a:t>    (puts largest element at end)</a:t>
            </a:r>
            <a:br>
              <a:rPr lang="en-US" sz="2800"/>
            </a:br>
            <a:r>
              <a:rPr lang="en-US" sz="2800"/>
              <a:t>b. Apply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percolate_down</a:t>
            </a:r>
            <a:r>
              <a:rPr lang="en-US" sz="2800"/>
              <a:t> to convert binary</a:t>
            </a:r>
            <a:br>
              <a:rPr lang="en-US" sz="2800"/>
            </a:br>
            <a:r>
              <a:rPr lang="en-US" sz="2800"/>
              <a:t>    tree corresponding to sublist in </a:t>
            </a:r>
            <a:br>
              <a:rPr lang="en-US" sz="2800"/>
            </a:br>
            <a:r>
              <a:rPr lang="en-US" sz="2800"/>
              <a:t>   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x[1] .. x[i-1]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2A1B-F8A0-2044-B8DC-248EB3AA854F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Priority queues</a:t>
            </a:r>
          </a:p>
          <a:p>
            <a:pPr lvl="1"/>
            <a:r>
              <a:rPr lang="en-US" dirty="0" smtClean="0"/>
              <a:t>Quicksort</a:t>
            </a:r>
          </a:p>
          <a:p>
            <a:pPr lvl="1"/>
            <a:r>
              <a:rPr lang="en-US" dirty="0" err="1" smtClean="0"/>
              <a:t>Mergesort</a:t>
            </a:r>
            <a:endParaRPr lang="en-US" dirty="0" smtClean="0"/>
          </a:p>
          <a:p>
            <a:pPr lvl="1"/>
            <a:r>
              <a:rPr lang="en-US" dirty="0" smtClean="0"/>
              <a:t>Radix sort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Will likely post Program 4 (stacks) and Program 5 (queues) together</a:t>
            </a:r>
          </a:p>
          <a:p>
            <a:pPr lvl="2"/>
            <a:r>
              <a:rPr lang="en-US" dirty="0"/>
              <a:t>P4 to be due next Friday </a:t>
            </a:r>
            <a:r>
              <a:rPr lang="en-US" dirty="0" smtClean="0"/>
              <a:t>(4/14), </a:t>
            </a:r>
            <a:r>
              <a:rPr lang="en-US" dirty="0"/>
              <a:t>P5 due 4</a:t>
            </a:r>
            <a:r>
              <a:rPr lang="en-US" dirty="0" smtClean="0"/>
              <a:t>/21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827425-3865-4143-AA48-19C4D94D35E5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BST iterative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>
                <a:latin typeface="Courier New"/>
                <a:cs typeface="Courier New"/>
              </a:rPr>
              <a:t>bool</a:t>
            </a:r>
            <a:r>
              <a:rPr lang="en-US" sz="2400" dirty="0" smtClean="0">
                <a:latin typeface="Courier New"/>
                <a:cs typeface="Courier New"/>
              </a:rPr>
              <a:t> BST::search(</a:t>
            </a:r>
            <a:r>
              <a:rPr lang="en-US" sz="2400" dirty="0" err="1" smtClean="0">
                <a:latin typeface="Courier New"/>
                <a:cs typeface="Courier New"/>
              </a:rPr>
              <a:t>const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DataType</a:t>
            </a:r>
            <a:r>
              <a:rPr lang="en-US" sz="2400" dirty="0" smtClean="0">
                <a:latin typeface="Courier New"/>
                <a:cs typeface="Courier New"/>
              </a:rPr>
              <a:t> &amp;item) {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 smtClean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BNode</a:t>
            </a:r>
            <a:r>
              <a:rPr lang="en-US" sz="2400" dirty="0" smtClean="0">
                <a:latin typeface="Courier New"/>
                <a:cs typeface="Courier New"/>
              </a:rPr>
              <a:t> *p = root;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bool</a:t>
            </a:r>
            <a:r>
              <a:rPr lang="en-US" sz="2400" dirty="0" smtClean="0">
                <a:latin typeface="Courier New"/>
                <a:cs typeface="Courier New"/>
              </a:rPr>
              <a:t> found = false;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while (!found &amp;&amp; p != NULL) {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if (item &lt; p-&gt;data)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	p = p-&gt;left;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else if (item &gt; p-&gt;data)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	p = p-&gt;right;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else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	found = true;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return found;</a:t>
            </a:r>
          </a:p>
          <a:p>
            <a:pPr marL="0" indent="0">
              <a:buNone/>
              <a:tabLst>
                <a:tab pos="406400" algn="l"/>
                <a:tab pos="914400" algn="l"/>
                <a:tab pos="1371600" algn="l"/>
              </a:tabLst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053-4B60-5A42-91A6-635EC4EB7674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</a:t>
            </a:r>
            <a:r>
              <a:rPr lang="en-US" dirty="0" smtClean="0"/>
              <a:t>Hall. ISBN</a:t>
            </a:r>
            <a:r>
              <a:rPr lang="en-US" dirty="0"/>
              <a:t>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8F02-4A28-A145-9C2B-A444FACD8947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BST recursive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template &lt;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BST&lt;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&gt;::search(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 &amp;item)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return </a:t>
            </a:r>
            <a:r>
              <a:rPr lang="en-US" dirty="0" err="1">
                <a:latin typeface="Courier New"/>
                <a:cs typeface="Courier New"/>
              </a:rPr>
              <a:t>searchSub</a:t>
            </a:r>
            <a:r>
              <a:rPr lang="en-US" dirty="0">
                <a:latin typeface="Courier New"/>
                <a:cs typeface="Courier New"/>
              </a:rPr>
              <a:t>(root, item);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 smtClean="0"/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template &lt;</a:t>
            </a:r>
            <a:r>
              <a:rPr lang="en-US" dirty="0" err="1">
                <a:latin typeface="Courier New"/>
                <a:cs typeface="Courier New"/>
              </a:rPr>
              <a:t>typename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BST&lt;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&gt;::</a:t>
            </a:r>
            <a:r>
              <a:rPr lang="en-US" dirty="0" err="1">
                <a:latin typeface="Courier New"/>
                <a:cs typeface="Courier New"/>
              </a:rPr>
              <a:t>searchSub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BNode</a:t>
            </a:r>
            <a:r>
              <a:rPr lang="en-US" dirty="0">
                <a:latin typeface="Courier New"/>
                <a:cs typeface="Courier New"/>
              </a:rPr>
              <a:t> *</a:t>
            </a:r>
            <a:r>
              <a:rPr lang="en-US" dirty="0" err="1">
                <a:latin typeface="Courier New"/>
                <a:cs typeface="Courier New"/>
              </a:rPr>
              <a:t>subTree</a:t>
            </a:r>
            <a:r>
              <a:rPr lang="en-US" dirty="0">
                <a:latin typeface="Courier New"/>
                <a:cs typeface="Courier New"/>
              </a:rPr>
              <a:t>, 				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DataType</a:t>
            </a:r>
            <a:r>
              <a:rPr lang="en-US" dirty="0">
                <a:latin typeface="Courier New"/>
                <a:cs typeface="Courier New"/>
              </a:rPr>
              <a:t> &amp;item) 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 == NULL)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false;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if (item == 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-&gt;data)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true;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if (item &lt; 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-&gt;data)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searchSub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-&gt;left, item);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searchSub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subTree</a:t>
            </a:r>
            <a:r>
              <a:rPr lang="en-US" dirty="0" smtClean="0">
                <a:latin typeface="Courier New"/>
                <a:cs typeface="Courier New"/>
              </a:rPr>
              <a:t>-&gt;right, item);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A65-5427-FC4A-87A8-0ACBD9D6C004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BST insert/delete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BST insertion</a:t>
            </a:r>
          </a:p>
          <a:p>
            <a:pPr lvl="1"/>
            <a:r>
              <a:rPr lang="en-US" dirty="0" smtClean="0"/>
              <a:t>Modified search—find correct position for new node, then insert</a:t>
            </a:r>
          </a:p>
          <a:p>
            <a:pPr lvl="1"/>
            <a:r>
              <a:rPr lang="en-US" dirty="0" smtClean="0"/>
              <a:t>New nodes always inserted as leaf node (in non-balanced BST)</a:t>
            </a:r>
          </a:p>
          <a:p>
            <a:r>
              <a:rPr lang="en-US" dirty="0" smtClean="0"/>
              <a:t>BST deletion: 3 cases to consider</a:t>
            </a:r>
          </a:p>
          <a:p>
            <a:pPr lvl="1"/>
            <a:r>
              <a:rPr lang="en-US" dirty="0" smtClean="0"/>
              <a:t>Leaf node: simply set parent-&gt;leaf </a:t>
            </a:r>
            <a:r>
              <a:rPr lang="en-US" dirty="0" err="1" smtClean="0"/>
              <a:t>ptr</a:t>
            </a:r>
            <a:r>
              <a:rPr lang="en-US" dirty="0" smtClean="0"/>
              <a:t> = NULL</a:t>
            </a:r>
          </a:p>
          <a:p>
            <a:pPr lvl="1"/>
            <a:r>
              <a:rPr lang="en-US" dirty="0" smtClean="0"/>
              <a:t>Node w/1 child: set parent-&gt;node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parent-&gt;node-&gt;child</a:t>
            </a:r>
          </a:p>
          <a:p>
            <a:pPr lvl="1"/>
            <a:r>
              <a:rPr lang="en-US" dirty="0" smtClean="0"/>
              <a:t>Node w/2 children: copy immediate successor to node to be deleted, then delete immediate successor</a:t>
            </a:r>
          </a:p>
          <a:p>
            <a:pPr lvl="2"/>
            <a:r>
              <a:rPr lang="en-US" dirty="0" smtClean="0"/>
              <a:t>Immediate successor: go R once, then L as far as possible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7E11-F508-074E-9F3E-51EAB8C039D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5D08-A961-6C47-AAF1-668EEC5D05FC}" type="slidenum">
              <a:rPr lang="en-US"/>
              <a:pPr/>
              <a:t>6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list</a:t>
            </a:r>
            <a:br>
              <a:rPr lang="en-US"/>
            </a:br>
            <a:r>
              <a:rPr lang="en-US"/>
              <a:t>		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 … x</a:t>
            </a:r>
            <a:r>
              <a:rPr lang="en-US" baseline="-25000"/>
              <a:t>n</a:t>
            </a:r>
            <a:endParaRPr lang="en-US"/>
          </a:p>
          <a:p>
            <a:r>
              <a:rPr lang="en-US"/>
              <a:t>We seek to arrange the elements of the list in order	</a:t>
            </a:r>
          </a:p>
          <a:p>
            <a:pPr lvl="1"/>
            <a:r>
              <a:rPr lang="en-US"/>
              <a:t>Ascending or descending</a:t>
            </a:r>
          </a:p>
          <a:p>
            <a:r>
              <a:rPr lang="en-US"/>
              <a:t>Some O(n</a:t>
            </a:r>
            <a:r>
              <a:rPr lang="en-US" baseline="30000"/>
              <a:t>2</a:t>
            </a:r>
            <a:r>
              <a:rPr lang="en-US"/>
              <a:t>) schemes</a:t>
            </a:r>
          </a:p>
          <a:p>
            <a:pPr lvl="1"/>
            <a:r>
              <a:rPr lang="en-US"/>
              <a:t>easy to understand and implement</a:t>
            </a:r>
          </a:p>
          <a:p>
            <a:pPr lvl="1"/>
            <a:r>
              <a:rPr lang="en-US"/>
              <a:t>inefficient for large data sets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7D8-56E4-9E44-AA65-96AC77BBDBC8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E4AC-FAF6-444D-BB50-1C9BFA5668FE}" type="slidenum">
              <a:rPr lang="en-US"/>
              <a:pPr/>
              <a:t>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Categories of Sorting Algorithms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Selection sort</a:t>
            </a:r>
          </a:p>
          <a:p>
            <a:pPr lvl="1"/>
            <a:r>
              <a:rPr lang="en-US"/>
              <a:t>Make passes through a list</a:t>
            </a:r>
          </a:p>
          <a:p>
            <a:pPr lvl="1"/>
            <a:r>
              <a:rPr lang="en-US"/>
              <a:t>On each pass reposition correctly some element</a:t>
            </a:r>
          </a:p>
          <a:p>
            <a:endParaRPr lang="en-US"/>
          </a:p>
        </p:txBody>
      </p:sp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3457575"/>
            <a:ext cx="3249612" cy="8572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4675188"/>
            <a:ext cx="3225800" cy="11287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52B02-7112-314E-8A79-68D44B052BC0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C9E4-E745-B54E-AAF6-7BA2FDA82FEC}" type="slidenum">
              <a:rPr lang="en-US"/>
              <a:pPr/>
              <a:t>8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Categories of Sorting Algorithms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Exchange sort</a:t>
            </a:r>
          </a:p>
          <a:p>
            <a:pPr lvl="1"/>
            <a:r>
              <a:rPr lang="en-US"/>
              <a:t>Systematically interchange pairs of elements which are out of order</a:t>
            </a:r>
          </a:p>
          <a:p>
            <a:pPr lvl="1"/>
            <a:r>
              <a:rPr lang="en-US"/>
              <a:t>Bubble sort does this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4057650"/>
            <a:ext cx="2801938" cy="14684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4060825"/>
            <a:ext cx="2703512" cy="14684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595438" y="5681663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 of order, exchange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035550" y="5775325"/>
            <a:ext cx="3367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order, do not exchange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01A5-5E53-3A48-8722-9A1B25B5CC04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77B0-60D3-C642-9C9C-92385FB75B0A}" type="slidenum">
              <a:rPr lang="en-US"/>
              <a:pPr/>
              <a:t>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Algorithm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1. Initialize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numCompares</a:t>
            </a:r>
            <a:r>
              <a:rPr lang="en-US" sz="2400"/>
              <a:t> to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n - 1</a:t>
            </a:r>
          </a:p>
          <a:p>
            <a:pPr>
              <a:buFontTx/>
              <a:buNone/>
            </a:pPr>
            <a:r>
              <a:rPr lang="en-US" sz="2400"/>
              <a:t>2. While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numCompares != 0</a:t>
            </a:r>
            <a:r>
              <a:rPr lang="en-US" sz="2400"/>
              <a:t>, do following</a:t>
            </a:r>
          </a:p>
          <a:p>
            <a:pPr>
              <a:buFontTx/>
              <a:buNone/>
            </a:pPr>
            <a:r>
              <a:rPr lang="en-US" sz="2400"/>
              <a:t>	a. Set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last = 1</a:t>
            </a:r>
            <a:r>
              <a:rPr lang="en-US" sz="2400"/>
              <a:t>	// location of last element in a swap</a:t>
            </a:r>
          </a:p>
          <a:p>
            <a:pPr>
              <a:buFontTx/>
              <a:buNone/>
            </a:pPr>
            <a:r>
              <a:rPr lang="en-US" sz="2400"/>
              <a:t>	b.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For i = 1 to numPairs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 sz="2400"/>
              <a:t>	if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 &gt; x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i + 1</a:t>
            </a:r>
            <a:br>
              <a:rPr lang="en-US" sz="2800" b="1" baseline="-25000">
                <a:solidFill>
                  <a:srgbClr val="6666FF"/>
                </a:solidFill>
                <a:latin typeface="Courier New" charset="0"/>
              </a:rPr>
            </a:br>
            <a:r>
              <a:rPr lang="en-US" sz="2400"/>
              <a:t>		Swap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 </a:t>
            </a:r>
            <a:r>
              <a:rPr lang="en-US" sz="2400"/>
              <a:t>and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i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 </a:t>
            </a:r>
            <a:r>
              <a:rPr lang="en-US" sz="2800" b="1" baseline="-25000">
                <a:solidFill>
                  <a:srgbClr val="6666FF"/>
                </a:solidFill>
                <a:latin typeface="Courier New" charset="0"/>
              </a:rPr>
              <a:t>+ 1</a:t>
            </a:r>
            <a:r>
              <a:rPr lang="en-US" sz="2400"/>
              <a:t> and set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last = i</a:t>
            </a:r>
          </a:p>
          <a:p>
            <a:pPr>
              <a:buFontTx/>
              <a:buNone/>
            </a:pPr>
            <a:r>
              <a:rPr lang="en-US" sz="2400"/>
              <a:t>	c. Set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numCompares</a:t>
            </a:r>
            <a:r>
              <a:rPr lang="en-US" sz="2400"/>
              <a:t>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= last – 1</a:t>
            </a:r>
          </a:p>
          <a:p>
            <a:pPr>
              <a:buFontTx/>
              <a:buNone/>
            </a:pPr>
            <a:r>
              <a:rPr lang="en-US" sz="2400"/>
              <a:t>	End while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B528-62F7-3E47-BDE8-03E3519AA257}" type="datetime1">
              <a:rPr lang="en-US" smtClean="0"/>
              <a:t>4/12/2017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19366</TotalTime>
  <Words>956</Words>
  <Application>Microsoft Office PowerPoint</Application>
  <PresentationFormat>On-screen Show (4:3)</PresentationFormat>
  <Paragraphs>294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Edge</vt:lpstr>
      <vt:lpstr>EECE.3220 Data Structures</vt:lpstr>
      <vt:lpstr>Lecture outline</vt:lpstr>
      <vt:lpstr>Review: BST iterative search</vt:lpstr>
      <vt:lpstr>Review: BST recursive search</vt:lpstr>
      <vt:lpstr>Review: BST insert/delete</vt:lpstr>
      <vt:lpstr>Sorting</vt:lpstr>
      <vt:lpstr>Categories of Sorting Algorithms</vt:lpstr>
      <vt:lpstr>Categories of Sorting Algorithms</vt:lpstr>
      <vt:lpstr>Bubble Sort Algorithm</vt:lpstr>
      <vt:lpstr>Categories of Sorting Algorithms</vt:lpstr>
      <vt:lpstr>Algorithm for Linear Insertion Sort</vt:lpstr>
      <vt:lpstr>Example of Insertion Sort</vt:lpstr>
      <vt:lpstr>Improved Schemes</vt:lpstr>
      <vt:lpstr>Indirect Sorts</vt:lpstr>
      <vt:lpstr>Heaps</vt:lpstr>
      <vt:lpstr>Heaps</vt:lpstr>
      <vt:lpstr>Implementing a Heap</vt:lpstr>
      <vt:lpstr>Implementing a Heap</vt:lpstr>
      <vt:lpstr>Implementing a Heap</vt:lpstr>
      <vt:lpstr>Basic Heap Operations</vt:lpstr>
      <vt:lpstr>Basic Heap Operations</vt:lpstr>
      <vt:lpstr>Percolate Down Algorithm</vt:lpstr>
      <vt:lpstr>Basic Heap Operations</vt:lpstr>
      <vt:lpstr>Heapsort</vt:lpstr>
      <vt:lpstr>Heapsort</vt:lpstr>
      <vt:lpstr>Heapsort</vt:lpstr>
      <vt:lpstr>Heapsort</vt:lpstr>
      <vt:lpstr>Heapsort Algorithm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4434</cp:revision>
  <dcterms:created xsi:type="dcterms:W3CDTF">2006-04-03T05:03:01Z</dcterms:created>
  <dcterms:modified xsi:type="dcterms:W3CDTF">2017-04-12T17:20:32Z</dcterms:modified>
</cp:coreProperties>
</file>