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430" r:id="rId4"/>
    <p:sldId id="440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512" r:id="rId40"/>
    <p:sldId id="513" r:id="rId41"/>
    <p:sldId id="510" r:id="rId42"/>
    <p:sldId id="483" r:id="rId43"/>
    <p:sldId id="422" r:id="rId4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816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BE2CD6-F4E4-4D4B-B988-2B7FA131FEF0}" type="datetime1">
              <a:rPr lang="en-US" smtClean="0"/>
              <a:t>4/14/17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54843-F683-1C4F-A426-3786E5D14C39}" type="datetime1">
              <a:rPr lang="en-US" smtClean="0"/>
              <a:t>4/14/17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EDA00-D785-E34E-83DD-24A8390CDDFE}" type="datetime1">
              <a:rPr lang="en-US" smtClean="0"/>
              <a:t>4/14/17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905F8-1CC1-DA4E-A792-DF246A726411}" type="datetime1">
              <a:rPr lang="en-US" smtClean="0"/>
              <a:t>4/14/17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30A45-E9D5-3A46-ABED-F45F39F37C85}" type="datetime1">
              <a:rPr lang="en-US" smtClean="0"/>
              <a:t>4/14/17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1757C-C24E-764A-857A-ADEFB1C90087}" type="datetime1">
              <a:rPr lang="en-US" smtClean="0"/>
              <a:t>4/14/17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28DB6-46D8-4048-997E-BF24B6BE4679}" type="datetime1">
              <a:rPr lang="en-US" smtClean="0"/>
              <a:t>4/14/17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56FF7-8BD9-EB42-ADFB-33C80BCBD273}" type="datetime1">
              <a:rPr lang="en-US" smtClean="0"/>
              <a:t>4/14/17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9B9EA0-AED0-014C-84DB-F0D0CADBB591}" type="datetime1">
              <a:rPr lang="en-US" smtClean="0"/>
              <a:t>4/14/17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5ED28-8BFD-8543-A230-D30EC366C936}" type="datetime1">
              <a:rPr lang="en-US" smtClean="0"/>
              <a:t>4/14/17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CC7CB-6382-FC43-A154-B5BCC4144A15}" type="datetime1">
              <a:rPr lang="en-US" smtClean="0"/>
              <a:t>4/14/17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CC6CF-3D72-1D43-9F78-AB73B81377D5}" type="datetime1">
              <a:rPr lang="en-US" smtClean="0"/>
              <a:t>4/14/17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68E67-AD5B-5A4A-A75B-AE275782E067}" type="datetime1">
              <a:rPr lang="en-US" smtClean="0"/>
              <a:t>4/14/17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3ED3CDAF-8E55-534A-8F42-712FE8EED11E}" type="datetime1">
              <a:rPr lang="en-US" smtClean="0"/>
              <a:t>4/14/17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31:</a:t>
            </a:r>
            <a:endParaRPr lang="en-US" dirty="0" smtClean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Priority queues; more sorting algorithms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416D-D8F4-FE40-8E89-9A030F9967FF}" type="slidenum">
              <a:rPr lang="en-US"/>
              <a:pPr/>
              <a:t>10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 for converting a complete binary tree to a heap – called "heapify"</a:t>
            </a:r>
            <a:br>
              <a:rPr lang="en-US"/>
            </a:br>
            <a:r>
              <a:rPr lang="en-US"/>
              <a:t>For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r = n/2</a:t>
            </a:r>
            <a:r>
              <a:rPr lang="en-US"/>
              <a:t> down to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1</a:t>
            </a:r>
            <a:r>
              <a:rPr lang="en-US"/>
              <a:t>:</a:t>
            </a:r>
            <a:br>
              <a:rPr lang="en-US"/>
            </a:br>
            <a:r>
              <a:rPr lang="en-US"/>
              <a:t>	Apply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percolate_down</a:t>
            </a:r>
            <a:r>
              <a:rPr lang="en-US"/>
              <a:t> to the subtree</a:t>
            </a:r>
            <a:br>
              <a:rPr lang="en-US"/>
            </a:br>
            <a:r>
              <a:rPr lang="en-US"/>
              <a:t>	in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myArray[r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]</a:t>
            </a:r>
            <a:r>
              <a:rPr lang="en-US"/>
              <a:t> , …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myArray[n]</a:t>
            </a:r>
            <a:br>
              <a:rPr lang="en-US" sz="2800" b="1">
                <a:solidFill>
                  <a:srgbClr val="6666FF"/>
                </a:solidFill>
                <a:latin typeface="Courier New" charset="0"/>
              </a:rPr>
            </a:br>
            <a:r>
              <a:rPr lang="en-US"/>
              <a:t>End for</a:t>
            </a:r>
          </a:p>
          <a:p>
            <a:r>
              <a:rPr lang="en-US"/>
              <a:t>Puts largest element at root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398A-2A18-6A49-82DE-CCDA0E8B02F3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4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swap element 1 (root of tree) with last element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This puts largest element in correct location</a:t>
            </a:r>
          </a:p>
          <a:p>
            <a:r>
              <a:rPr lang="en-US" dirty="0"/>
              <a:t>Use percolate down on remaining </a:t>
            </a:r>
            <a:r>
              <a:rPr lang="en-US" dirty="0" err="1"/>
              <a:t>sublist</a:t>
            </a:r>
            <a:endParaRPr lang="en-US" dirty="0"/>
          </a:p>
          <a:p>
            <a:pPr lvl="1"/>
            <a:r>
              <a:rPr lang="en-US" dirty="0"/>
              <a:t>Converts from semi-heap to heap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9755-5246-C948-B653-63AEFA53CC7C}" type="datetime1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E90E-3060-8847-8E8D-182E3738CA5B}" type="slidenum">
              <a:rPr lang="en-US"/>
              <a:pPr/>
              <a:t>11</a:t>
            </a:fld>
            <a:endParaRPr lang="en-US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676400"/>
            <a:ext cx="4487863" cy="14668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4648200"/>
            <a:ext cx="3997325" cy="13477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69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AF6A-4F2A-2542-B9D3-8724B90C22E7}" type="slidenum">
              <a:rPr lang="en-US"/>
              <a:pPr/>
              <a:t>12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Again swap root with rightmost leaf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Continue this process with shrinking sublist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1676400"/>
            <a:ext cx="4760913" cy="168751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4191000"/>
            <a:ext cx="4343400" cy="14922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1625-E358-8E43-AC9D-7B220F3C8082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B4F5D-2737-3346-A149-A0DC81070D55}" type="slidenum">
              <a:rPr lang="en-US"/>
              <a:pPr/>
              <a:t>13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Heapsort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1. Consider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</a:t>
            </a:r>
            <a:r>
              <a:rPr lang="en-US" sz="2800"/>
              <a:t> as a complete binary tree, use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heapify</a:t>
            </a:r>
            <a:r>
              <a:rPr lang="en-US" sz="2800"/>
              <a:t> to convert this tree to a heap</a:t>
            </a:r>
          </a:p>
          <a:p>
            <a:pPr>
              <a:buFontTx/>
              <a:buNone/>
            </a:pPr>
            <a:r>
              <a:rPr lang="en-US" sz="2800"/>
              <a:t>2. for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i = n</a:t>
            </a:r>
            <a:r>
              <a:rPr lang="en-US" sz="2800"/>
              <a:t> down to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2</a:t>
            </a:r>
            <a:r>
              <a:rPr lang="en-US" sz="2800"/>
              <a:t>:</a:t>
            </a:r>
            <a:br>
              <a:rPr lang="en-US" sz="2800"/>
            </a:br>
            <a:r>
              <a:rPr lang="en-US" sz="2800"/>
              <a:t>a. Interchange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x[1]</a:t>
            </a:r>
            <a:r>
              <a:rPr lang="en-US" sz="2800"/>
              <a:t> and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x[i] </a:t>
            </a:r>
            <a:br>
              <a:rPr lang="en-US" sz="2800" b="1">
                <a:solidFill>
                  <a:srgbClr val="6666FF"/>
                </a:solidFill>
                <a:latin typeface="Courier New" charset="0"/>
              </a:rPr>
            </a:br>
            <a:r>
              <a:rPr lang="en-US" sz="2800"/>
              <a:t>    (puts largest element at end)</a:t>
            </a:r>
            <a:br>
              <a:rPr lang="en-US" sz="2800"/>
            </a:br>
            <a:r>
              <a:rPr lang="en-US" sz="2800"/>
              <a:t>b. Apply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percolate_down</a:t>
            </a:r>
            <a:r>
              <a:rPr lang="en-US" sz="2800"/>
              <a:t> to convert binary</a:t>
            </a:r>
            <a:br>
              <a:rPr lang="en-US" sz="2800"/>
            </a:br>
            <a:r>
              <a:rPr lang="en-US" sz="2800"/>
              <a:t>    tree corresponding to sublist in </a:t>
            </a:r>
            <a:br>
              <a:rPr lang="en-US" sz="2800"/>
            </a:br>
            <a:r>
              <a:rPr lang="en-US" sz="2800"/>
              <a:t>    </a:t>
            </a:r>
            <a:r>
              <a:rPr lang="en-US" sz="2800" b="1">
                <a:solidFill>
                  <a:srgbClr val="6666FF"/>
                </a:solidFill>
                <a:latin typeface="Courier New" charset="0"/>
              </a:rPr>
              <a:t>x[1] .. x[i-1]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6118-F40D-B244-9831-2F4C1569F73C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7FF8-C879-5A43-B62E-155C63C03B15}" type="slidenum">
              <a:rPr lang="en-US"/>
              <a:pPr/>
              <a:t>14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collection of data elements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Items stored in order by priority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Higher priority items removed ahead of lower</a:t>
            </a:r>
          </a:p>
          <a:p>
            <a:pPr>
              <a:lnSpc>
                <a:spcPct val="90000"/>
              </a:lnSpc>
            </a:pPr>
            <a:r>
              <a:rPr lang="en-US" sz="2800"/>
              <a:t>Operations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Constructor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Insert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Find, remove smallest/largest (priority) element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Replace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Change priority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Delete an item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Join two priority queues into a larger one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1DE5-1C5A-A943-BA0D-3BC034B5373D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42A4-A0D5-8C4C-8A2D-9F90A41A4E52}" type="slidenum">
              <a:rPr lang="en-US"/>
              <a:pPr/>
              <a:t>15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possibilities</a:t>
            </a:r>
          </a:p>
          <a:p>
            <a:pPr lvl="1"/>
            <a:r>
              <a:rPr lang="en-US" dirty="0"/>
              <a:t>As a list (array, vector, linked list)</a:t>
            </a:r>
          </a:p>
          <a:p>
            <a:pPr lvl="1"/>
            <a:r>
              <a:rPr lang="en-US" dirty="0"/>
              <a:t>As an ordered list</a:t>
            </a:r>
          </a:p>
          <a:p>
            <a:pPr lvl="1"/>
            <a:r>
              <a:rPr lang="en-US" dirty="0"/>
              <a:t>Best is to use a heap</a:t>
            </a:r>
            <a:br>
              <a:rPr lang="en-US" dirty="0"/>
            </a:br>
            <a:r>
              <a:rPr lang="en-US" dirty="0"/>
              <a:t>Basic operations have O(log</a:t>
            </a:r>
            <a:r>
              <a:rPr lang="en-US" baseline="-25000" dirty="0"/>
              <a:t>2</a:t>
            </a:r>
            <a:r>
              <a:rPr lang="en-US" dirty="0"/>
              <a:t>n)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Priority queue as heap: use priority for ordering</a:t>
            </a:r>
          </a:p>
          <a:p>
            <a:pPr lvl="1"/>
            <a:r>
              <a:rPr lang="en-US" dirty="0" smtClean="0"/>
              <a:t>Highest priority item will always be first</a:t>
            </a:r>
          </a:p>
          <a:p>
            <a:pPr lvl="1"/>
            <a:r>
              <a:rPr lang="en-US" dirty="0" smtClean="0"/>
              <a:t>All priority queue operations can be written in terms of heap operations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43B8-5DBF-0347-9D4F-5DB63206209E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Quicksort</a:t>
            </a: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Efficient exchange sorting scheme </a:t>
            </a:r>
          </a:p>
          <a:p>
            <a:pPr lvl="1"/>
            <a:r>
              <a:rPr lang="en-US" dirty="0" smtClean="0"/>
              <a:t>Typical exchange involves elements that are far apart </a:t>
            </a:r>
          </a:p>
          <a:p>
            <a:pPr lvl="1"/>
            <a:r>
              <a:rPr lang="en-US" dirty="0" smtClean="0"/>
              <a:t>Fewer exchanges required to position element.</a:t>
            </a:r>
          </a:p>
          <a:p>
            <a:r>
              <a:rPr lang="en-US" dirty="0" smtClean="0"/>
              <a:t>Quicksort uses a </a:t>
            </a:r>
            <a:r>
              <a:rPr lang="en-US" dirty="0" smtClean="0">
                <a:solidFill>
                  <a:srgbClr val="0000FF"/>
                </a:solidFill>
              </a:rPr>
              <a:t>divide-and-conquer </a:t>
            </a:r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A recursive approach </a:t>
            </a:r>
          </a:p>
          <a:p>
            <a:pPr lvl="1"/>
            <a:r>
              <a:rPr lang="en-US" dirty="0" smtClean="0"/>
              <a:t>Partition original problem into simpler sub-problems</a:t>
            </a:r>
          </a:p>
          <a:p>
            <a:pPr lvl="1"/>
            <a:r>
              <a:rPr lang="en-US" dirty="0" smtClean="0"/>
              <a:t>Consider each sub problem independently</a:t>
            </a:r>
          </a:p>
          <a:p>
            <a:r>
              <a:rPr lang="en-US" dirty="0" smtClean="0"/>
              <a:t>Subdivision continues until sub problems obtained are simple enough to be solved directly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1229-4364-D146-8A93-5109707A7884}" type="datetime1">
              <a:rPr lang="en-US" smtClean="0"/>
              <a:pPr/>
              <a:t>4/14/17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760A-B117-6645-A5BC-BFD8E49C4A6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CBE0-23A6-0C4F-A586-3F09E9D8FA56}" type="slidenum">
              <a:rPr lang="en-US"/>
              <a:pPr/>
              <a:t>17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Choose some element called a </a:t>
            </a:r>
            <a:r>
              <a:rPr lang="en-US" sz="2800" b="1" dirty="0"/>
              <a:t>pivot </a:t>
            </a:r>
            <a:endParaRPr lang="en-US" sz="2800" i="1" dirty="0"/>
          </a:p>
          <a:p>
            <a:r>
              <a:rPr lang="en-US" sz="2800" i="1" dirty="0"/>
              <a:t>Perform a sequence of exchanges </a:t>
            </a:r>
            <a:r>
              <a:rPr lang="en-US" sz="2800" dirty="0"/>
              <a:t>so that </a:t>
            </a:r>
          </a:p>
          <a:p>
            <a:pPr lvl="1"/>
            <a:r>
              <a:rPr lang="en-US" sz="2400" dirty="0"/>
              <a:t>All elements that are less than this pivot are to its left and </a:t>
            </a:r>
          </a:p>
          <a:p>
            <a:pPr lvl="1"/>
            <a:r>
              <a:rPr lang="en-US" sz="2400" dirty="0"/>
              <a:t>All elements that are greater than the pivot are to its right. </a:t>
            </a:r>
          </a:p>
          <a:p>
            <a:r>
              <a:rPr lang="en-US" sz="2800" dirty="0"/>
              <a:t>Divides the (sub)list into two smaller sub lists, </a:t>
            </a:r>
          </a:p>
          <a:p>
            <a:r>
              <a:rPr lang="en-US" sz="2800" dirty="0"/>
              <a:t>Each of which may then be sorted independently in the </a:t>
            </a:r>
            <a:r>
              <a:rPr lang="en-US" sz="2800" i="1"/>
              <a:t>same </a:t>
            </a:r>
            <a:r>
              <a:rPr lang="en-US" sz="2800" smtClean="0"/>
              <a:t>way. 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8FDD4-674A-694D-8AFA-F01212F50819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D8E93-16B7-C448-A484-D5A9B2F478E2}" type="slidenum">
              <a:rPr lang="en-US"/>
              <a:pPr/>
              <a:t>18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If the list has 0 or 1 elements,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			return. // the list is sorted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Else do: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	Pick an element in the list to use as the </a:t>
            </a:r>
            <a:r>
              <a:rPr lang="en-US" sz="2400" i="1"/>
              <a:t>pivot</a:t>
            </a:r>
            <a:r>
              <a:rPr lang="en-US" sz="240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 	Split the remaining elements into two disjoint groups:</a:t>
            </a:r>
            <a:endParaRPr lang="en-US" sz="2400" i="1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000" i="1"/>
              <a:t>	SmallerThanPivot </a:t>
            </a:r>
            <a:r>
              <a:rPr lang="en-US" sz="2000" b="1"/>
              <a:t>= </a:t>
            </a:r>
            <a:r>
              <a:rPr lang="en-US" sz="2000"/>
              <a:t>{all elements &lt; </a:t>
            </a:r>
            <a:r>
              <a:rPr lang="en-US" sz="2000" i="1"/>
              <a:t>pivot</a:t>
            </a:r>
            <a:r>
              <a:rPr lang="en-US" sz="2000"/>
              <a:t>}</a:t>
            </a:r>
            <a:endParaRPr lang="en-US" sz="2000" i="1"/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000" i="1"/>
              <a:t>	LargerThanPivot </a:t>
            </a:r>
            <a:r>
              <a:rPr lang="en-US" sz="2000" b="1"/>
              <a:t>= </a:t>
            </a:r>
            <a:r>
              <a:rPr lang="en-US" sz="2000"/>
              <a:t>{all elements &gt; </a:t>
            </a:r>
            <a:r>
              <a:rPr lang="en-US" sz="2000" i="1"/>
              <a:t>pivot</a:t>
            </a:r>
            <a:r>
              <a:rPr lang="en-US" sz="2000"/>
              <a:t>}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2000"/>
              <a:t> 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 Return the list rearranged as: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      Quicksort(S</a:t>
            </a:r>
            <a:r>
              <a:rPr lang="en-US" sz="2400" i="1"/>
              <a:t>mallerThanPivot</a:t>
            </a:r>
            <a:r>
              <a:rPr lang="en-US" sz="2400"/>
              <a:t>),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i="1"/>
              <a:t>	pivot</a:t>
            </a:r>
            <a:r>
              <a:rPr lang="en-US" sz="2400"/>
              <a:t>,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/>
              <a:t>	Quicksort(</a:t>
            </a:r>
            <a:r>
              <a:rPr lang="en-US" sz="2400" i="1"/>
              <a:t>LargerThanPivot</a:t>
            </a:r>
            <a:r>
              <a:rPr lang="en-US" sz="2400"/>
              <a:t>).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A23B-5443-CB43-8813-6D204C41E08A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0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67438"/>
            <a:ext cx="2133600" cy="457200"/>
          </a:xfrm>
        </p:spPr>
        <p:txBody>
          <a:bodyPr/>
          <a:lstStyle/>
          <a:p>
            <a:fld id="{2ECFEDC1-69AC-994A-AE0B-68D43861294B}" type="slidenum">
              <a:rPr lang="en-US"/>
              <a:pPr/>
              <a:t>19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Example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73638"/>
          </a:xfrm>
        </p:spPr>
        <p:txBody>
          <a:bodyPr/>
          <a:lstStyle/>
          <a:p>
            <a:r>
              <a:rPr lang="en-US" sz="2800" dirty="0"/>
              <a:t>Given to sort:</a:t>
            </a:r>
            <a:br>
              <a:rPr lang="en-US" sz="2800" dirty="0"/>
            </a:br>
            <a:r>
              <a:rPr lang="en-US" sz="2800" dirty="0"/>
              <a:t>75, 70, 65,      , 98, 78, 100, 93, 55, 61, 81,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Select, arbitrarily, the first element, 75,  as pivot.</a:t>
            </a:r>
          </a:p>
          <a:p>
            <a:r>
              <a:rPr lang="en-US" sz="2800" dirty="0"/>
              <a:t>Search from right for elements &lt;= 75, stop at first element &lt;75</a:t>
            </a:r>
          </a:p>
          <a:p>
            <a:r>
              <a:rPr lang="en-US" sz="2800" dirty="0"/>
              <a:t>Search from left for elements &gt; 75, stop at first element &gt;=75</a:t>
            </a:r>
          </a:p>
          <a:p>
            <a:r>
              <a:rPr lang="en-US" sz="2800" dirty="0"/>
              <a:t>Swap these two elements, and then repeat this process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V="1">
            <a:off x="3638550" y="2155825"/>
            <a:ext cx="4140200" cy="154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V="1">
            <a:off x="2519363" y="2120900"/>
            <a:ext cx="392112" cy="2443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536825" y="1690687"/>
            <a:ext cx="652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/>
              <a:t>84 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7521575" y="1638300"/>
            <a:ext cx="652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/>
              <a:t>68</a:t>
            </a:r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844550" y="5467350"/>
            <a:ext cx="3976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67438"/>
            <a:ext cx="2133600" cy="457200"/>
          </a:xfrm>
        </p:spPr>
        <p:txBody>
          <a:bodyPr/>
          <a:lstStyle/>
          <a:p>
            <a:fld id="{083FFD78-A6AC-9C40-AC7C-8B12680A43EE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41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-0.01183 C 0.02257 -0.02667 0.03785 -0.04127 0.07188 -0.05032 C 0.10591 -0.05913 0.1573 -0.06353 0.21112 -0.06701 C 0.26476 -0.07025 0.3415 -0.07281 0.39428 -0.06933 C 0.44705 -0.06539 0.49896 -0.05634 0.52813 -0.0429 C 0.5573 -0.02991 0.56389 -0.0102 0.57084 0.00997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42" y="-197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33573E-6 C -0.01666 0.01739 -0.03298 0.03478 -0.07239 0.04313 C -0.11163 0.05171 -0.18524 0.04823 -0.23611 0.05078 C -0.28698 0.05356 -0.33767 0.06006 -0.37777 0.05866 C -0.41788 0.05727 -0.45 0.05472 -0.47673 0.04313 C -0.50364 0.03177 -0.52048 0.01067 -0.53715 -0.00997 " pathEditMode="relative" rAng="0" ptsTypes="aaaaaA">
                                      <p:cBhvr>
                                        <p:cTn id="19" dur="2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58" y="2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  <p:bldP spid="86021" grpId="0" animBg="1"/>
      <p:bldP spid="86021" grpId="1" animBg="1"/>
      <p:bldP spid="86022" grpId="0"/>
      <p:bldP spid="86023" grpId="0"/>
      <p:bldP spid="860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 smtClean="0"/>
              <a:t>Program 4 due today</a:t>
            </a:r>
          </a:p>
          <a:p>
            <a:pPr lvl="1"/>
            <a:r>
              <a:rPr lang="en-US" dirty="0" smtClean="0"/>
              <a:t>Program 5 to be posted; due 4/</a:t>
            </a:r>
            <a:r>
              <a:rPr lang="en-US" dirty="0" smtClean="0"/>
              <a:t>21</a:t>
            </a:r>
          </a:p>
          <a:p>
            <a:pPr lvl="1"/>
            <a:r>
              <a:rPr lang="en-US" dirty="0" smtClean="0"/>
              <a:t>No lecture Monday (Patriots’ Day)</a:t>
            </a:r>
            <a:endParaRPr lang="en-US" dirty="0" smtClean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  <a:endParaRPr lang="en-US" dirty="0"/>
          </a:p>
          <a:p>
            <a:pPr lvl="2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sorting algorithms</a:t>
            </a:r>
          </a:p>
          <a:p>
            <a:pPr lvl="2"/>
            <a:r>
              <a:rPr lang="en-US" dirty="0" smtClean="0"/>
              <a:t>Heaps and </a:t>
            </a:r>
            <a:r>
              <a:rPr lang="en-US" dirty="0" err="1" smtClean="0"/>
              <a:t>heapsort</a:t>
            </a:r>
            <a:endParaRPr lang="en-US" dirty="0" smtClean="0"/>
          </a:p>
          <a:p>
            <a:pPr lvl="1"/>
            <a:r>
              <a:rPr lang="en-US" dirty="0" smtClean="0"/>
              <a:t>Priority queues</a:t>
            </a:r>
          </a:p>
          <a:p>
            <a:pPr lvl="1"/>
            <a:r>
              <a:rPr lang="en-US" dirty="0" smtClean="0"/>
              <a:t>More sorting algorithms</a:t>
            </a:r>
          </a:p>
          <a:p>
            <a:pPr lvl="2"/>
            <a:r>
              <a:rPr lang="en-US" dirty="0" smtClean="0"/>
              <a:t>Quicksort</a:t>
            </a:r>
          </a:p>
          <a:p>
            <a:pPr lvl="2"/>
            <a:r>
              <a:rPr lang="en-US" dirty="0" smtClean="0"/>
              <a:t>Merge sort</a:t>
            </a:r>
          </a:p>
          <a:p>
            <a:pPr lvl="2"/>
            <a:r>
              <a:rPr lang="en-US" dirty="0" smtClean="0"/>
              <a:t>Radix sort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CA0F27B-A06F-8C49-AFE2-96C3AEA52647}" type="datetime1">
              <a:rPr lang="en-US" smtClean="0">
                <a:latin typeface="+mj-lt"/>
              </a:rPr>
              <a:t>4/14/17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31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6867-5343-F745-9FC4-FAACEBEB79A6}" type="slidenum">
              <a:rPr lang="en-US"/>
              <a:pPr/>
              <a:t>20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Example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101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75, 70, 65, 68, 61, </a:t>
            </a:r>
            <a:r>
              <a:rPr lang="en-US" sz="2800" i="1" dirty="0"/>
              <a:t>55</a:t>
            </a:r>
            <a:r>
              <a:rPr lang="en-US" sz="2800" dirty="0"/>
              <a:t>, 100, 93, 78, 98, 81, 84</a:t>
            </a:r>
            <a:r>
              <a:rPr lang="en-US" dirty="0"/>
              <a:t>  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When </a:t>
            </a:r>
            <a:r>
              <a:rPr lang="en-US" dirty="0" smtClean="0"/>
              <a:t>done, swap pivot into location where search indexes meet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Now, pivot </a:t>
            </a:r>
            <a:r>
              <a:rPr lang="en-US" dirty="0"/>
              <a:t>75 </a:t>
            </a:r>
            <a:r>
              <a:rPr lang="en-US" dirty="0" smtClean="0"/>
              <a:t>is placed so all </a:t>
            </a:r>
            <a:r>
              <a:rPr lang="en-US" dirty="0"/>
              <a:t>elements to the left </a:t>
            </a:r>
            <a:r>
              <a:rPr lang="en-US" dirty="0" smtClean="0"/>
              <a:t>are &lt;</a:t>
            </a:r>
            <a:r>
              <a:rPr lang="en-US" dirty="0"/>
              <a:t>= 75 and all elements to the right </a:t>
            </a:r>
            <a:r>
              <a:rPr lang="en-US" dirty="0" smtClean="0"/>
              <a:t>are &gt;</a:t>
            </a:r>
            <a:r>
              <a:rPr lang="en-US" dirty="0"/>
              <a:t>75.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Need </a:t>
            </a:r>
            <a:r>
              <a:rPr lang="en-US" dirty="0"/>
              <a:t>to sort </a:t>
            </a:r>
            <a:r>
              <a:rPr lang="en-US" dirty="0" err="1"/>
              <a:t>sublists</a:t>
            </a:r>
            <a:r>
              <a:rPr lang="en-US" dirty="0"/>
              <a:t> on either side of 75 </a:t>
            </a:r>
          </a:p>
        </p:txBody>
      </p:sp>
      <p:sp>
        <p:nvSpPr>
          <p:cNvPr id="87044" name="Freeform 4"/>
          <p:cNvSpPr>
            <a:spLocks/>
          </p:cNvSpPr>
          <p:nvPr/>
        </p:nvSpPr>
        <p:spPr bwMode="auto">
          <a:xfrm>
            <a:off x="893763" y="981075"/>
            <a:ext cx="2890837" cy="720725"/>
          </a:xfrm>
          <a:custGeom>
            <a:avLst/>
            <a:gdLst>
              <a:gd name="T0" fmla="*/ 0 w 1821"/>
              <a:gd name="T1" fmla="*/ 387 h 454"/>
              <a:gd name="T2" fmla="*/ 562 w 1821"/>
              <a:gd name="T3" fmla="*/ 38 h 454"/>
              <a:gd name="T4" fmla="*/ 1553 w 1821"/>
              <a:gd name="T5" fmla="*/ 159 h 454"/>
              <a:gd name="T6" fmla="*/ 1821 w 1821"/>
              <a:gd name="T7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1" h="454">
                <a:moveTo>
                  <a:pt x="0" y="387"/>
                </a:moveTo>
                <a:cubicBezTo>
                  <a:pt x="151" y="231"/>
                  <a:pt x="303" y="76"/>
                  <a:pt x="562" y="38"/>
                </a:cubicBezTo>
                <a:cubicBezTo>
                  <a:pt x="821" y="0"/>
                  <a:pt x="1343" y="90"/>
                  <a:pt x="1553" y="159"/>
                </a:cubicBezTo>
                <a:cubicBezTo>
                  <a:pt x="1763" y="228"/>
                  <a:pt x="1792" y="341"/>
                  <a:pt x="1821" y="45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5" name="Freeform 5"/>
          <p:cNvSpPr>
            <a:spLocks/>
          </p:cNvSpPr>
          <p:nvPr/>
        </p:nvSpPr>
        <p:spPr bwMode="auto">
          <a:xfrm>
            <a:off x="850900" y="2062163"/>
            <a:ext cx="2933700" cy="738187"/>
          </a:xfrm>
          <a:custGeom>
            <a:avLst/>
            <a:gdLst>
              <a:gd name="T0" fmla="*/ 1848 w 1848"/>
              <a:gd name="T1" fmla="*/ 67 h 465"/>
              <a:gd name="T2" fmla="*/ 1313 w 1848"/>
              <a:gd name="T3" fmla="*/ 429 h 465"/>
              <a:gd name="T4" fmla="*/ 388 w 1848"/>
              <a:gd name="T5" fmla="*/ 282 h 465"/>
              <a:gd name="T6" fmla="*/ 0 w 1848"/>
              <a:gd name="T7" fmla="*/ 0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8" h="465">
                <a:moveTo>
                  <a:pt x="1848" y="67"/>
                </a:moveTo>
                <a:cubicBezTo>
                  <a:pt x="1702" y="230"/>
                  <a:pt x="1556" y="393"/>
                  <a:pt x="1313" y="429"/>
                </a:cubicBezTo>
                <a:cubicBezTo>
                  <a:pt x="1070" y="465"/>
                  <a:pt x="607" y="353"/>
                  <a:pt x="388" y="282"/>
                </a:cubicBezTo>
                <a:cubicBezTo>
                  <a:pt x="169" y="211"/>
                  <a:pt x="84" y="105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F607-DBE8-D046-B815-E60030B7BEB8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C4A1-CC3E-B440-8F4C-B5AC4FE6627A}" type="slidenum">
              <a:rPr lang="en-US"/>
              <a:pPr/>
              <a:t>21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Example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Need to sort (independently):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</a:t>
            </a:r>
            <a:r>
              <a:rPr lang="en-US" sz="2800" dirty="0"/>
              <a:t>	    </a:t>
            </a:r>
            <a:r>
              <a:rPr lang="en-US" sz="2400" dirty="0"/>
              <a:t>55, 70, 65, 68, 61</a:t>
            </a:r>
            <a:r>
              <a:rPr lang="en-US" sz="2800" dirty="0"/>
              <a:t>   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	</a:t>
            </a:r>
            <a:r>
              <a:rPr lang="en-US" sz="2400" dirty="0"/>
              <a:t>100, 93, 78, 98, 81, 84</a:t>
            </a:r>
          </a:p>
          <a:p>
            <a:pPr>
              <a:lnSpc>
                <a:spcPct val="90000"/>
              </a:lnSpc>
            </a:pPr>
            <a:r>
              <a:rPr lang="en-US" dirty="0"/>
              <a:t>Let pivot be 55, look from each end for values larger/smaller than 55, swap</a:t>
            </a:r>
          </a:p>
          <a:p>
            <a:pPr>
              <a:lnSpc>
                <a:spcPct val="90000"/>
              </a:lnSpc>
            </a:pPr>
            <a:r>
              <a:rPr lang="en-US" dirty="0"/>
              <a:t>Same for 2</a:t>
            </a:r>
            <a:r>
              <a:rPr lang="en-US" baseline="30000" dirty="0"/>
              <a:t>nd</a:t>
            </a:r>
            <a:r>
              <a:rPr lang="en-US" dirty="0"/>
              <a:t> list, pivot is 100</a:t>
            </a:r>
          </a:p>
          <a:p>
            <a:pPr>
              <a:lnSpc>
                <a:spcPct val="90000"/>
              </a:lnSpc>
            </a:pPr>
            <a:r>
              <a:rPr lang="en-US" dirty="0"/>
              <a:t>Sort the resulting </a:t>
            </a:r>
            <a:r>
              <a:rPr lang="en-US" dirty="0" err="1"/>
              <a:t>sublists</a:t>
            </a:r>
            <a:r>
              <a:rPr lang="en-US" dirty="0"/>
              <a:t> in the same manner until </a:t>
            </a:r>
            <a:r>
              <a:rPr lang="en-US" dirty="0" err="1"/>
              <a:t>sublist</a:t>
            </a:r>
            <a:r>
              <a:rPr lang="en-US" dirty="0"/>
              <a:t> is trivial (size 0 or 1)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Recursive function to handle this has </a:t>
            </a:r>
            <a:r>
              <a:rPr lang="en-US" dirty="0" err="1" smtClean="0"/>
              <a:t>args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List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Indexes of first, last elements in </a:t>
            </a:r>
            <a:r>
              <a:rPr lang="en-US" dirty="0" err="1" smtClean="0"/>
              <a:t>sublist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1B17-6BD1-F54B-9454-534BF461742D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9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072A-F7A5-DC4A-B468-D8DC5336F12F}" type="slidenum">
              <a:rPr lang="en-US"/>
              <a:pPr/>
              <a:t>22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Note visual example of</a:t>
            </a:r>
            <a:br>
              <a:rPr lang="en-US"/>
            </a:br>
            <a:r>
              <a:rPr lang="en-US"/>
              <a:t>a quicksort on an array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647700"/>
            <a:ext cx="2309813" cy="50069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6775450" y="5861050"/>
            <a:ext cx="1665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etc. …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AD93-DB0F-E741-9584-7ACD361E8E76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33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0FAC-CF28-5E4B-B56B-C3ED4ED6D6A1}" type="slidenum">
              <a:rPr lang="en-US"/>
              <a:pPr/>
              <a:t>23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Quicksort Performance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O(log</a:t>
            </a:r>
            <a:r>
              <a:rPr lang="en-US" baseline="-25000"/>
              <a:t>2</a:t>
            </a:r>
            <a:r>
              <a:rPr lang="en-US"/>
              <a:t>n) is the average case computing time</a:t>
            </a:r>
          </a:p>
          <a:p>
            <a:pPr lvl="1">
              <a:lnSpc>
                <a:spcPct val="90000"/>
              </a:lnSpc>
            </a:pPr>
            <a:r>
              <a:rPr lang="en-US"/>
              <a:t>If the pivot results in sublists of approximately the same size.  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 worst-case </a:t>
            </a:r>
          </a:p>
          <a:p>
            <a:pPr lvl="1">
              <a:lnSpc>
                <a:spcPct val="90000"/>
              </a:lnSpc>
            </a:pPr>
            <a:r>
              <a:rPr lang="en-US"/>
              <a:t>List already ordered, elements in reverse </a:t>
            </a:r>
          </a:p>
          <a:p>
            <a:pPr lvl="1">
              <a:lnSpc>
                <a:spcPct val="90000"/>
              </a:lnSpc>
            </a:pPr>
            <a:r>
              <a:rPr lang="en-US"/>
              <a:t>When </a:t>
            </a:r>
            <a:r>
              <a:rPr lang="en-US" sz="3200" b="1">
                <a:solidFill>
                  <a:srgbClr val="6666FF"/>
                </a:solidFill>
                <a:latin typeface="Courier New" charset="0"/>
              </a:rPr>
              <a:t>Split()</a:t>
            </a:r>
            <a:r>
              <a:rPr lang="en-US"/>
              <a:t> repetitively results, for example, in one empty sublist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67BB-2506-8046-86B3-536421C16573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60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BAEE-86A9-9C4E-8889-C1B481CFA4D5}" type="slidenum">
              <a:rPr lang="en-US"/>
              <a:pPr/>
              <a:t>24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 to Quicksort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Quicksort </a:t>
            </a:r>
            <a:r>
              <a:rPr lang="en-US"/>
              <a:t>is a </a:t>
            </a:r>
            <a:r>
              <a:rPr lang="en-US" i="1"/>
              <a:t>recursive</a:t>
            </a:r>
            <a:r>
              <a:rPr lang="en-US"/>
              <a:t> function</a:t>
            </a:r>
          </a:p>
          <a:p>
            <a:pPr lvl="1"/>
            <a:r>
              <a:rPr lang="en-US"/>
              <a:t>stack of activation records must be maintained by system to manage recursion.</a:t>
            </a:r>
          </a:p>
          <a:p>
            <a:pPr lvl="1"/>
            <a:r>
              <a:rPr lang="en-US"/>
              <a:t>The deeper the recursion is, the larger this stack will become.</a:t>
            </a:r>
          </a:p>
          <a:p>
            <a:r>
              <a:rPr lang="en-US"/>
              <a:t>The depth of the recursion and the corresponding overhead can be reduced </a:t>
            </a:r>
            <a:endParaRPr lang="en-US" i="1"/>
          </a:p>
          <a:p>
            <a:pPr lvl="1"/>
            <a:r>
              <a:rPr lang="en-US" i="1"/>
              <a:t>sort the smaller sublist at each stage first</a:t>
            </a:r>
            <a:r>
              <a:rPr lang="en-US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0A7E-9EF7-5B4D-8888-8054BED9ACB4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4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4F60F-59A1-0845-A4DF-1E85E6F7C9C4}" type="slidenum">
              <a:rPr lang="en-US"/>
              <a:pPr/>
              <a:t>25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 to Quicksort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 i="1"/>
              <a:t>arbitrary pivot</a:t>
            </a:r>
            <a:r>
              <a:rPr lang="en-US"/>
              <a:t> gives a poor partition for nearly sorted lists (or lists in reverse)</a:t>
            </a:r>
          </a:p>
          <a:p>
            <a:r>
              <a:rPr lang="en-US"/>
              <a:t>Virtually all the elements go into either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SmallerThanPivot</a:t>
            </a:r>
            <a:r>
              <a:rPr lang="en-US" i="1"/>
              <a:t> </a:t>
            </a:r>
            <a:r>
              <a:rPr lang="en-US"/>
              <a:t>or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LargerThanPivot</a:t>
            </a:r>
          </a:p>
          <a:p>
            <a:pPr lvl="1"/>
            <a:r>
              <a:rPr lang="en-US"/>
              <a:t>all through the recursive calls. </a:t>
            </a:r>
          </a:p>
          <a:p>
            <a:r>
              <a:rPr lang="en-US"/>
              <a:t>Quicksort takes quadratic time to do essentially nothing at all.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7213-C31E-564A-96C6-7387D7A13748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0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33FE0-4BDD-2B44-B0D2-2D54E9ECFB03}" type="slidenum">
              <a:rPr lang="en-US"/>
              <a:pPr/>
              <a:t>26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 to Quicksort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Better method for selecting the pivot is the </a:t>
            </a:r>
            <a:r>
              <a:rPr lang="en-US" sz="2800" i="1"/>
              <a:t>median-of-three rule,</a:t>
            </a:r>
            <a:r>
              <a:rPr lang="en-US" sz="2800"/>
              <a:t> </a:t>
            </a:r>
            <a:endParaRPr lang="en-US" sz="2800" i="1"/>
          </a:p>
          <a:p>
            <a:pPr lvl="1">
              <a:lnSpc>
                <a:spcPct val="90000"/>
              </a:lnSpc>
            </a:pPr>
            <a:r>
              <a:rPr lang="en-US" sz="2400"/>
              <a:t>Select the median of the first, middle, and last elements in each sublist as the pivot.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Often the list to be sorted is already partially ordered</a:t>
            </a:r>
          </a:p>
          <a:p>
            <a:pPr>
              <a:lnSpc>
                <a:spcPct val="90000"/>
              </a:lnSpc>
            </a:pPr>
            <a:r>
              <a:rPr lang="en-US" sz="2800"/>
              <a:t>Median-of-three rule will select a pivot closer to the middle of the sublist than will the </a:t>
            </a:r>
            <a:r>
              <a:rPr lang="ja-JP" altLang="en-US" sz="2800">
                <a:latin typeface="Arial"/>
              </a:rPr>
              <a:t>“</a:t>
            </a:r>
            <a:r>
              <a:rPr lang="en-US" sz="2800"/>
              <a:t>first-element</a:t>
            </a:r>
            <a:r>
              <a:rPr lang="ja-JP" altLang="en-US" sz="2800">
                <a:latin typeface="Arial"/>
              </a:rPr>
              <a:t>”</a:t>
            </a:r>
            <a:r>
              <a:rPr lang="en-US" sz="2800"/>
              <a:t> rule.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8C14-4C9C-4140-BEF4-79960682A0E8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6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194C-53A4-9D4D-8B92-463782806E62}" type="slidenum">
              <a:rPr lang="en-US"/>
              <a:pPr/>
              <a:t>27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 to Quicksort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For small files (</a:t>
            </a:r>
            <a:r>
              <a:rPr lang="en-US" i="1"/>
              <a:t>n </a:t>
            </a:r>
            <a:r>
              <a:rPr lang="en-US"/>
              <a:t>&lt;= 20), quicksort is worse than insertion sort; </a:t>
            </a:r>
            <a:endParaRPr lang="en-US" i="1"/>
          </a:p>
          <a:p>
            <a:pPr lvl="1">
              <a:lnSpc>
                <a:spcPct val="90000"/>
              </a:lnSpc>
            </a:pPr>
            <a:r>
              <a:rPr lang="en-US" i="1"/>
              <a:t>small files occur often because of recursion. 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Use an efficient sort (e.g., insertion sort) for small files. </a:t>
            </a:r>
          </a:p>
          <a:p>
            <a:pPr>
              <a:lnSpc>
                <a:spcPct val="90000"/>
              </a:lnSpc>
            </a:pPr>
            <a:r>
              <a:rPr lang="en-US"/>
              <a:t>Better yet, use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Quicksort()</a:t>
            </a:r>
            <a:r>
              <a:rPr lang="en-US"/>
              <a:t> until sublists are of a small size and then apply an efficient sort like insertion sort.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59AF-0003-CA4B-97B4-927512E00AF1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33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33C72-B86A-9F42-9671-B89C3149A9A7}" type="slidenum">
              <a:rPr lang="en-US"/>
              <a:pPr/>
              <a:t>28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7775"/>
            <a:ext cx="8229600" cy="5300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Sorting schemes are either … </a:t>
            </a:r>
            <a:endParaRPr lang="en-US" b="1"/>
          </a:p>
          <a:p>
            <a:pPr lvl="1">
              <a:lnSpc>
                <a:spcPct val="90000"/>
              </a:lnSpc>
            </a:pPr>
            <a:r>
              <a:rPr lang="en-US" b="1"/>
              <a:t>internal </a:t>
            </a:r>
            <a:r>
              <a:rPr lang="en-US"/>
              <a:t>-- designed for data items stored in main memory </a:t>
            </a:r>
            <a:endParaRPr lang="en-US" b="1"/>
          </a:p>
          <a:p>
            <a:pPr lvl="1">
              <a:lnSpc>
                <a:spcPct val="90000"/>
              </a:lnSpc>
            </a:pPr>
            <a:r>
              <a:rPr lang="en-US" b="1"/>
              <a:t>external </a:t>
            </a:r>
            <a:r>
              <a:rPr lang="en-US"/>
              <a:t>--</a:t>
            </a:r>
            <a:r>
              <a:rPr lang="en-US" b="1"/>
              <a:t> </a:t>
            </a:r>
            <a:r>
              <a:rPr lang="en-US"/>
              <a:t>designed for data items stored in secondary memory. </a:t>
            </a:r>
          </a:p>
          <a:p>
            <a:pPr>
              <a:lnSpc>
                <a:spcPct val="90000"/>
              </a:lnSpc>
            </a:pPr>
            <a:r>
              <a:rPr lang="en-US"/>
              <a:t>Previous sorting schemes were all </a:t>
            </a:r>
            <a:r>
              <a:rPr lang="en-US" u="sng"/>
              <a:t>internal</a:t>
            </a:r>
            <a:r>
              <a:rPr lang="en-US"/>
              <a:t> sorting algorithms:</a:t>
            </a:r>
          </a:p>
          <a:p>
            <a:pPr lvl="1">
              <a:lnSpc>
                <a:spcPct val="90000"/>
              </a:lnSpc>
            </a:pPr>
            <a:r>
              <a:rPr lang="en-US" i="1"/>
              <a:t>required direct access to list elements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not possible for sequential files</a:t>
            </a:r>
          </a:p>
          <a:p>
            <a:pPr lvl="1">
              <a:lnSpc>
                <a:spcPct val="90000"/>
              </a:lnSpc>
            </a:pPr>
            <a:r>
              <a:rPr lang="en-US" i="1"/>
              <a:t>made many passes through the list 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not practical for files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ADD1-241E-3945-A90F-ECC024FB28B2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3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9EBE-9979-9547-86E8-8F3F5A74F832}" type="slidenum">
              <a:rPr lang="en-US"/>
              <a:pPr/>
              <a:t>29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Mergesort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Mergesort </a:t>
            </a:r>
            <a:r>
              <a:rPr lang="en-US"/>
              <a:t>can be used both as an internal and an external sort. </a:t>
            </a:r>
          </a:p>
          <a:p>
            <a:r>
              <a:rPr lang="en-US"/>
              <a:t>Basic operation in mergesort is </a:t>
            </a:r>
            <a:r>
              <a:rPr lang="en-US" b="1"/>
              <a:t>merging</a:t>
            </a:r>
            <a:r>
              <a:rPr lang="en-US"/>
              <a:t>, </a:t>
            </a:r>
            <a:endParaRPr lang="en-US" i="1"/>
          </a:p>
          <a:p>
            <a:pPr lvl="1"/>
            <a:r>
              <a:rPr lang="en-US"/>
              <a:t>combining two lists that have previously been sorted </a:t>
            </a:r>
          </a:p>
          <a:p>
            <a:pPr lvl="1"/>
            <a:r>
              <a:rPr lang="en-US"/>
              <a:t>resulting list is also sorted.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8BBD-63DC-264B-BB27-B3C6766B89FF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5D08-A961-6C47-AAF1-668EEC5D05FC}" type="slidenum">
              <a:rPr lang="en-US"/>
              <a:pPr/>
              <a:t>3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O(n</a:t>
            </a:r>
            <a:r>
              <a:rPr lang="en-US" baseline="30000" dirty="0" smtClean="0"/>
              <a:t>2</a:t>
            </a:r>
            <a:r>
              <a:rPr lang="en-US" dirty="0" smtClean="0"/>
              <a:t>) sorting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Sorting algorithms that are easy to understand but inefficient for large data sets</a:t>
            </a:r>
          </a:p>
          <a:p>
            <a:pPr lvl="1"/>
            <a:r>
              <a:rPr lang="en-US" dirty="0" smtClean="0"/>
              <a:t>Each uses nested loops to traverse most of list</a:t>
            </a:r>
          </a:p>
          <a:p>
            <a:r>
              <a:rPr lang="en-US" dirty="0" smtClean="0"/>
              <a:t>Selection sort</a:t>
            </a:r>
          </a:p>
          <a:p>
            <a:pPr lvl="1"/>
            <a:r>
              <a:rPr lang="en-US" dirty="0" smtClean="0"/>
              <a:t>Identify smallest element in successively smaller sub-lists and move to front of sub-list</a:t>
            </a:r>
          </a:p>
          <a:p>
            <a:r>
              <a:rPr lang="en-US" dirty="0" smtClean="0"/>
              <a:t>Exchange sort</a:t>
            </a:r>
          </a:p>
          <a:p>
            <a:pPr lvl="1"/>
            <a:r>
              <a:rPr lang="en-US" dirty="0" smtClean="0"/>
              <a:t>Repeatedly go through list and swap pairs that are out of order</a:t>
            </a:r>
          </a:p>
          <a:p>
            <a:pPr lvl="1"/>
            <a:r>
              <a:rPr lang="en-US" dirty="0" smtClean="0"/>
              <a:t>Example: bubble sort</a:t>
            </a:r>
          </a:p>
          <a:p>
            <a:pPr lvl="2"/>
            <a:r>
              <a:rPr lang="en-US" dirty="0" smtClean="0"/>
              <a:t>On each iteration, largest value “bubbles” to end</a:t>
            </a:r>
          </a:p>
          <a:p>
            <a:r>
              <a:rPr lang="en-US" dirty="0" smtClean="0"/>
              <a:t>Insertion sort</a:t>
            </a:r>
          </a:p>
          <a:p>
            <a:pPr lvl="1"/>
            <a:r>
              <a:rPr lang="en-US" dirty="0" smtClean="0"/>
              <a:t>Repeatedly insert new item into already sorted list</a:t>
            </a:r>
          </a:p>
          <a:p>
            <a:pPr lvl="1"/>
            <a:r>
              <a:rPr lang="en-US" dirty="0" smtClean="0"/>
              <a:t>Identify correct position, then move items to make space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72B4-026A-5E4D-8EE7-19F8B4C978E0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CF01-2701-DC42-8AC2-C67DD24E2D1A}" type="slidenum">
              <a:rPr lang="en-US"/>
              <a:pPr/>
              <a:t>30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Algorithm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1. Open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File1</a:t>
            </a:r>
            <a:r>
              <a:rPr lang="en-US" sz="2400"/>
              <a:t> and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File2</a:t>
            </a:r>
            <a:r>
              <a:rPr lang="en-US" sz="2400"/>
              <a:t> for input,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File3</a:t>
            </a:r>
            <a:r>
              <a:rPr lang="en-US" sz="2400"/>
              <a:t> for output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2. Read first element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x</a:t>
            </a:r>
            <a:r>
              <a:rPr lang="en-US" sz="2400"/>
              <a:t> from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File1</a:t>
            </a:r>
            <a:r>
              <a:rPr lang="en-US" sz="2400"/>
              <a:t> and </a:t>
            </a:r>
            <a:br>
              <a:rPr lang="en-US" sz="2400"/>
            </a:br>
            <a:r>
              <a:rPr lang="en-US" sz="2400"/>
              <a:t>first element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y</a:t>
            </a:r>
            <a:r>
              <a:rPr lang="en-US" sz="2400"/>
              <a:t> from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3. While neither eof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File1</a:t>
            </a:r>
            <a:r>
              <a:rPr lang="en-US" sz="2400"/>
              <a:t> or eof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File2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If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x &lt; y</a:t>
            </a:r>
            <a:r>
              <a:rPr lang="en-US" sz="2400"/>
              <a:t> then</a:t>
            </a:r>
            <a:br>
              <a:rPr lang="en-US" sz="2400"/>
            </a:br>
            <a:r>
              <a:rPr lang="en-US" sz="2400"/>
              <a:t>	a. Write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x</a:t>
            </a:r>
            <a:r>
              <a:rPr lang="en-US" sz="2400"/>
              <a:t> to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File3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	b. Read a new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x</a:t>
            </a:r>
            <a:r>
              <a:rPr lang="en-US" sz="2400"/>
              <a:t> value from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File1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Otherwise</a:t>
            </a:r>
            <a:br>
              <a:rPr lang="en-US" sz="2400"/>
            </a:br>
            <a:r>
              <a:rPr lang="en-US" sz="2400"/>
              <a:t>	a. Write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y</a:t>
            </a:r>
            <a:r>
              <a:rPr lang="en-US" sz="2400"/>
              <a:t> to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File3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	b. Read a new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y</a:t>
            </a:r>
            <a:r>
              <a:rPr lang="en-US" sz="2400"/>
              <a:t> from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File2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End while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4. If eof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File1</a:t>
            </a:r>
            <a:r>
              <a:rPr lang="en-US" sz="2400"/>
              <a:t> encountered copy rest of of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File2</a:t>
            </a:r>
            <a:r>
              <a:rPr lang="en-US" sz="2400"/>
              <a:t> into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File3</a:t>
            </a:r>
            <a:r>
              <a:rPr lang="en-US" sz="2400"/>
              <a:t>.  If eof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File2</a:t>
            </a:r>
            <a:r>
              <a:rPr lang="en-US" sz="2400"/>
              <a:t> encountered, copy rest of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File1</a:t>
            </a:r>
            <a:r>
              <a:rPr lang="en-US" sz="2400"/>
              <a:t> into </a:t>
            </a:r>
            <a:r>
              <a:rPr lang="en-US" sz="2400" b="1">
                <a:solidFill>
                  <a:srgbClr val="6666FF"/>
                </a:solidFill>
                <a:latin typeface="Courier New" charset="0"/>
              </a:rPr>
              <a:t>File3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CE40-C4C9-3443-801A-400399172C79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6FA9-7F3A-FC46-AA10-A5EC6D8D25A2}" type="slidenum">
              <a:rPr lang="en-US"/>
              <a:pPr/>
              <a:t>31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Merge Sort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single file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Split into two files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905000"/>
            <a:ext cx="6015037" cy="6858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3657600"/>
            <a:ext cx="3586162" cy="11049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C142A-D729-E44D-B882-39C5CDEBF81E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CE5-96A0-AF49-B785-27DF7D606BF9}" type="slidenum">
              <a:rPr lang="en-US"/>
              <a:pPr/>
              <a:t>32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Merge Sort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first one-element "subfile" of F1 with first one-element subfile of F2</a:t>
            </a:r>
          </a:p>
          <a:p>
            <a:pPr lvl="1"/>
            <a:r>
              <a:rPr lang="en-US"/>
              <a:t>Gives a sorted two-element subfile of F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Continue with rest of one-element subfiles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667000"/>
            <a:ext cx="2901950" cy="13652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4876800"/>
            <a:ext cx="5405437" cy="75723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F079-1EA4-7A41-B34E-C8A6D70917A8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29A6-78FB-7F46-B3E4-D476854B8FF6}" type="slidenum">
              <a:rPr lang="en-US"/>
              <a:pPr/>
              <a:t>33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0"/>
            <a:ext cx="8229600" cy="1143000"/>
          </a:xfrm>
        </p:spPr>
        <p:txBody>
          <a:bodyPr/>
          <a:lstStyle/>
          <a:p>
            <a:r>
              <a:rPr lang="en-US"/>
              <a:t>Binary Merge Sort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 again</a:t>
            </a:r>
          </a:p>
          <a:p>
            <a:r>
              <a:rPr lang="en-US"/>
              <a:t>Merge again as before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Each time, the size of the sorted subgroups doubles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6" b="6808"/>
          <a:stretch>
            <a:fillRect/>
          </a:stretch>
        </p:blipFill>
        <p:spPr bwMode="auto">
          <a:xfrm>
            <a:off x="3529013" y="838200"/>
            <a:ext cx="2974975" cy="8842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2438400"/>
            <a:ext cx="5148263" cy="80962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3" y="4419600"/>
            <a:ext cx="3662362" cy="123348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4069-535B-3548-B625-5EFE959AE9D7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4714-C82C-2842-88AC-1237DBE02489}" type="slidenum">
              <a:rPr lang="en-US"/>
              <a:pPr/>
              <a:t>34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Merge Sort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Last splitting gives two files each in order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Last merging yields a single file, entirely in order</a:t>
            </a: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1981200"/>
            <a:ext cx="3714750" cy="12382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4876800"/>
            <a:ext cx="6078537" cy="98266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5087938" y="3328988"/>
            <a:ext cx="328295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Note we always are limited to </a:t>
            </a:r>
            <a:r>
              <a:rPr lang="en-US" sz="2400" dirty="0" err="1"/>
              <a:t>subfiles</a:t>
            </a:r>
            <a:r>
              <a:rPr lang="en-US" sz="2400" dirty="0"/>
              <a:t> of some power of 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AB4E-75F3-0F4D-9206-09A30031F10A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EA72-A907-6E4E-8152-C24647CC167E}" type="slidenum">
              <a:rPr lang="en-US"/>
              <a:pPr/>
              <a:t>35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Merge Sort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Allows sorted subfiles of other sizes</a:t>
            </a:r>
          </a:p>
          <a:p>
            <a:pPr lvl="1"/>
            <a:r>
              <a:rPr lang="en-US"/>
              <a:t>Number of phases can be reduced when file contains longer "runs" of ordered elements</a:t>
            </a:r>
          </a:p>
          <a:p>
            <a:r>
              <a:rPr lang="en-US"/>
              <a:t>Consider file to be sorted, note in order groups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8" b="9740"/>
          <a:stretch>
            <a:fillRect/>
          </a:stretch>
        </p:blipFill>
        <p:spPr bwMode="auto">
          <a:xfrm>
            <a:off x="1065213" y="5037138"/>
            <a:ext cx="6519862" cy="111601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11613"/>
            <a:ext cx="6015038" cy="6858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1735138" y="4173538"/>
            <a:ext cx="1031875" cy="1171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1D35-6ACC-2847-A577-7EBB80762365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9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71B9F-A2C8-1E40-A84D-1217ED21A263}" type="slidenum">
              <a:rPr lang="en-US"/>
              <a:pPr/>
              <a:t>36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Merge Sort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Copy alternate groupings into two files</a:t>
            </a:r>
          </a:p>
          <a:p>
            <a:pPr lvl="1"/>
            <a:r>
              <a:rPr lang="en-US"/>
              <a:t>Use the sub-groupings, not a power of 2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Look for possible larger groupings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3" y="2209800"/>
            <a:ext cx="3881437" cy="12477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4457" name="Group 9"/>
          <p:cNvGrpSpPr>
            <a:grpSpLocks/>
          </p:cNvGrpSpPr>
          <p:nvPr/>
        </p:nvGrpSpPr>
        <p:grpSpPr bwMode="auto">
          <a:xfrm>
            <a:off x="2468563" y="3143250"/>
            <a:ext cx="3989387" cy="2327275"/>
            <a:chOff x="1555" y="2369"/>
            <a:chExt cx="2513" cy="1466"/>
          </a:xfrm>
        </p:grpSpPr>
        <p:pic>
          <p:nvPicPr>
            <p:cNvPr id="1044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" y="3114"/>
              <a:ext cx="2513" cy="721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54" name="AutoShape 6"/>
            <p:cNvSpPr>
              <a:spLocks noChangeArrowheads="1"/>
            </p:cNvSpPr>
            <p:nvPr/>
          </p:nvSpPr>
          <p:spPr bwMode="auto">
            <a:xfrm>
              <a:off x="2113" y="3426"/>
              <a:ext cx="1078" cy="31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>
              <a:off x="2584" y="2629"/>
              <a:ext cx="3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56" name="AutoShape 8"/>
            <p:cNvSpPr>
              <a:spLocks/>
            </p:cNvSpPr>
            <p:nvPr/>
          </p:nvSpPr>
          <p:spPr bwMode="auto">
            <a:xfrm rot="5400000">
              <a:off x="2496" y="2052"/>
              <a:ext cx="221" cy="856"/>
            </a:xfrm>
            <a:prstGeom prst="rightBrace">
              <a:avLst>
                <a:gd name="adj1" fmla="val 322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2E60-490D-D244-A8A5-43E7C4D1AC8F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B3D5-999B-AF42-AF16-2C900163F82F}" type="slidenum">
              <a:rPr lang="en-US"/>
              <a:pPr/>
              <a:t>37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Merge Sort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the corresponding sub files</a:t>
            </a: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2293938"/>
            <a:ext cx="4232275" cy="121443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4225925"/>
            <a:ext cx="7497762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5480" name="Group 8"/>
          <p:cNvGrpSpPr>
            <a:grpSpLocks/>
          </p:cNvGrpSpPr>
          <p:nvPr/>
        </p:nvGrpSpPr>
        <p:grpSpPr bwMode="auto">
          <a:xfrm>
            <a:off x="2486025" y="2344738"/>
            <a:ext cx="914400" cy="2322512"/>
            <a:chOff x="1566" y="1477"/>
            <a:chExt cx="576" cy="1463"/>
          </a:xfrm>
        </p:grpSpPr>
        <p:sp>
          <p:nvSpPr>
            <p:cNvPr id="105478" name="AutoShape 6"/>
            <p:cNvSpPr>
              <a:spLocks noChangeArrowheads="1"/>
            </p:cNvSpPr>
            <p:nvPr/>
          </p:nvSpPr>
          <p:spPr bwMode="auto">
            <a:xfrm>
              <a:off x="1846" y="1477"/>
              <a:ext cx="296" cy="63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 flipH="1">
              <a:off x="1566" y="2112"/>
              <a:ext cx="398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84" name="Group 12"/>
          <p:cNvGrpSpPr>
            <a:grpSpLocks/>
          </p:cNvGrpSpPr>
          <p:nvPr/>
        </p:nvGrpSpPr>
        <p:grpSpPr bwMode="auto">
          <a:xfrm>
            <a:off x="3268663" y="2509838"/>
            <a:ext cx="1728787" cy="2081212"/>
            <a:chOff x="2059" y="1581"/>
            <a:chExt cx="1089" cy="1311"/>
          </a:xfrm>
        </p:grpSpPr>
        <p:sp>
          <p:nvSpPr>
            <p:cNvPr id="105481" name="AutoShape 9"/>
            <p:cNvSpPr>
              <a:spLocks noChangeArrowheads="1"/>
            </p:cNvSpPr>
            <p:nvPr/>
          </p:nvSpPr>
          <p:spPr bwMode="auto">
            <a:xfrm>
              <a:off x="2059" y="1581"/>
              <a:ext cx="662" cy="24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2" name="AutoShape 10"/>
            <p:cNvSpPr>
              <a:spLocks noChangeArrowheads="1"/>
            </p:cNvSpPr>
            <p:nvPr/>
          </p:nvSpPr>
          <p:spPr bwMode="auto">
            <a:xfrm>
              <a:off x="2131" y="1848"/>
              <a:ext cx="1017" cy="20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3" name="Line 11"/>
            <p:cNvSpPr>
              <a:spLocks noChangeShapeType="1"/>
            </p:cNvSpPr>
            <p:nvPr/>
          </p:nvSpPr>
          <p:spPr bwMode="auto">
            <a:xfrm>
              <a:off x="2525" y="2071"/>
              <a:ext cx="183" cy="8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91" name="Group 19"/>
          <p:cNvGrpSpPr>
            <a:grpSpLocks/>
          </p:cNvGrpSpPr>
          <p:nvPr/>
        </p:nvGrpSpPr>
        <p:grpSpPr bwMode="auto">
          <a:xfrm>
            <a:off x="4314825" y="2438400"/>
            <a:ext cx="4079875" cy="3635375"/>
            <a:chOff x="2718" y="1536"/>
            <a:chExt cx="2570" cy="2290"/>
          </a:xfrm>
        </p:grpSpPr>
        <p:sp>
          <p:nvSpPr>
            <p:cNvPr id="105488" name="AutoShape 16"/>
            <p:cNvSpPr>
              <a:spLocks noChangeArrowheads="1"/>
            </p:cNvSpPr>
            <p:nvPr/>
          </p:nvSpPr>
          <p:spPr bwMode="auto">
            <a:xfrm>
              <a:off x="2718" y="1536"/>
              <a:ext cx="1225" cy="3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89" name="Line 17"/>
            <p:cNvSpPr>
              <a:spLocks noChangeShapeType="1"/>
            </p:cNvSpPr>
            <p:nvPr/>
          </p:nvSpPr>
          <p:spPr bwMode="auto">
            <a:xfrm>
              <a:off x="3486" y="1890"/>
              <a:ext cx="457" cy="8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0" name="Text Box 18"/>
            <p:cNvSpPr txBox="1">
              <a:spLocks noChangeArrowheads="1"/>
            </p:cNvSpPr>
            <p:nvPr/>
          </p:nvSpPr>
          <p:spPr bwMode="auto">
            <a:xfrm>
              <a:off x="2954" y="3308"/>
              <a:ext cx="2334" cy="5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EOF for F2, Copy remaining groups from F1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87E9-42D0-3C42-8292-85C6C7B82C8D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2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D79F-808D-EC4A-80D1-84B21D08FF4F}" type="slidenum">
              <a:rPr lang="en-US"/>
              <a:pPr/>
              <a:t>38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Merge Sort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Split again, </a:t>
            </a:r>
            <a:br>
              <a:rPr lang="en-US"/>
            </a:br>
            <a:r>
              <a:rPr lang="en-US"/>
              <a:t>alternating groups</a:t>
            </a:r>
          </a:p>
          <a:p>
            <a:r>
              <a:rPr lang="en-US"/>
              <a:t>Merge again, now two subgroups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One more split, one more merge gives sort</a:t>
            </a: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3" y="914400"/>
            <a:ext cx="4416425" cy="121443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819400"/>
            <a:ext cx="5416550" cy="81915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4648200"/>
            <a:ext cx="6556375" cy="8778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EB3F-82DD-864B-9670-9D77508A01A7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algorithm for natural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Splits file </a:t>
            </a:r>
            <a:r>
              <a:rPr lang="en-US" i="1" dirty="0" smtClean="0"/>
              <a:t>F</a:t>
            </a:r>
            <a:r>
              <a:rPr lang="en-US" dirty="0" smtClean="0"/>
              <a:t> into </a:t>
            </a:r>
            <a:r>
              <a:rPr lang="en-US" i="1" dirty="0" smtClean="0"/>
              <a:t>F1 </a:t>
            </a:r>
            <a:r>
              <a:rPr lang="en-US" dirty="0" smtClean="0"/>
              <a:t>and </a:t>
            </a:r>
            <a:r>
              <a:rPr lang="en-US" i="1" dirty="0" smtClean="0"/>
              <a:t>F2</a:t>
            </a:r>
            <a:r>
              <a:rPr lang="en-US" dirty="0" smtClean="0"/>
              <a:t> by copying sorted </a:t>
            </a:r>
            <a:r>
              <a:rPr lang="en-US" dirty="0" err="1" smtClean="0"/>
              <a:t>subfiles</a:t>
            </a:r>
            <a:r>
              <a:rPr lang="en-US" dirty="0" smtClean="0"/>
              <a:t> alternately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i="1" dirty="0" smtClean="0"/>
              <a:t>F</a:t>
            </a:r>
            <a:r>
              <a:rPr lang="en-US" dirty="0" smtClean="0"/>
              <a:t> for input and </a:t>
            </a:r>
            <a:r>
              <a:rPr lang="en-US" i="1" dirty="0" smtClean="0"/>
              <a:t>F1</a:t>
            </a:r>
            <a:r>
              <a:rPr lang="en-US" dirty="0" smtClean="0"/>
              <a:t> and </a:t>
            </a:r>
            <a:r>
              <a:rPr lang="en-US" i="1" dirty="0" smtClean="0"/>
              <a:t>F2</a:t>
            </a:r>
            <a:r>
              <a:rPr lang="en-US" dirty="0" smtClean="0"/>
              <a:t> for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EOF not reached for </a:t>
            </a:r>
            <a:r>
              <a:rPr lang="en-US" i="1" dirty="0" smtClean="0"/>
              <a:t>F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Repeatedly read element of </a:t>
            </a:r>
            <a:r>
              <a:rPr lang="en-US" i="1" dirty="0" smtClean="0"/>
              <a:t>F</a:t>
            </a:r>
            <a:r>
              <a:rPr lang="en-US" dirty="0" smtClean="0"/>
              <a:t> into </a:t>
            </a:r>
            <a:r>
              <a:rPr lang="en-US" i="1" dirty="0" smtClean="0"/>
              <a:t>F1</a:t>
            </a:r>
            <a:r>
              <a:rPr lang="en-US" dirty="0" smtClean="0"/>
              <a:t> until 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 smtClean="0"/>
              <a:t>Next element of </a:t>
            </a:r>
            <a:r>
              <a:rPr lang="en-US" i="1" dirty="0" smtClean="0"/>
              <a:t>F</a:t>
            </a:r>
            <a:r>
              <a:rPr lang="en-US" dirty="0" smtClean="0"/>
              <a:t> is less than last element copied, or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 smtClean="0"/>
              <a:t>End of </a:t>
            </a:r>
            <a:r>
              <a:rPr lang="en-US" i="1" dirty="0" smtClean="0"/>
              <a:t>F</a:t>
            </a:r>
            <a:r>
              <a:rPr lang="en-US" dirty="0" smtClean="0"/>
              <a:t> reached</a:t>
            </a:r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Repeatedly read element of </a:t>
            </a:r>
            <a:r>
              <a:rPr lang="en-US" i="1" dirty="0" smtClean="0"/>
              <a:t>F</a:t>
            </a:r>
            <a:r>
              <a:rPr lang="en-US" dirty="0" smtClean="0"/>
              <a:t> into </a:t>
            </a:r>
            <a:r>
              <a:rPr lang="en-US" i="1" dirty="0" smtClean="0"/>
              <a:t>F2</a:t>
            </a:r>
            <a:r>
              <a:rPr lang="en-US" dirty="0" smtClean="0"/>
              <a:t> as described above</a:t>
            </a:r>
          </a:p>
          <a:p>
            <a:pPr marL="327025" lvl="1" indent="0">
              <a:buNone/>
            </a:pPr>
            <a:r>
              <a:rPr lang="en-US" dirty="0" smtClean="0"/>
              <a:t>End while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757C-C24E-764A-857A-ADEFB1C90087}" type="datetime1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5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Heaps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heap</a:t>
            </a:r>
            <a:r>
              <a:rPr lang="en-US" dirty="0" smtClean="0"/>
              <a:t> is a binary tree with properties: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It is complete</a:t>
            </a:r>
          </a:p>
          <a:p>
            <a:pPr lvl="2"/>
            <a:r>
              <a:rPr lang="en-US" dirty="0" smtClean="0"/>
              <a:t>Each level of tree completely filled (except possibly bottom)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 smtClean="0"/>
              <a:t>It satisfies heap-order property</a:t>
            </a:r>
          </a:p>
          <a:p>
            <a:pPr lvl="2"/>
            <a:r>
              <a:rPr lang="en-US" dirty="0" smtClean="0"/>
              <a:t>Data in each node &gt;= data in children</a:t>
            </a:r>
          </a:p>
          <a:p>
            <a:pPr lvl="2"/>
            <a:r>
              <a:rPr lang="en-US" dirty="0" smtClean="0"/>
              <a:t>Also called a </a:t>
            </a:r>
            <a:r>
              <a:rPr lang="en-US" dirty="0" err="1" smtClean="0"/>
              <a:t>maxheap</a:t>
            </a:r>
            <a:endParaRPr lang="en-US" dirty="0" smtClean="0"/>
          </a:p>
          <a:p>
            <a:pPr lvl="3"/>
            <a:r>
              <a:rPr lang="en-US" dirty="0" smtClean="0"/>
              <a:t>If data in node &lt;= data in children, it’s a </a:t>
            </a:r>
            <a:r>
              <a:rPr lang="en-US" dirty="0" err="1" smtClean="0"/>
              <a:t>minheap</a:t>
            </a:r>
            <a:endParaRPr lang="en-US" dirty="0" smtClean="0"/>
          </a:p>
          <a:p>
            <a:r>
              <a:rPr lang="en-US" dirty="0" smtClean="0"/>
              <a:t>Can be efficiently stored in array</a:t>
            </a:r>
          </a:p>
          <a:p>
            <a:pPr lvl="1"/>
            <a:r>
              <a:rPr lang="en-US" dirty="0" smtClean="0"/>
              <a:t>Store all nodes at given level from left to right in consecutive locations</a:t>
            </a:r>
          </a:p>
          <a:p>
            <a:pPr lvl="1"/>
            <a:r>
              <a:rPr lang="en-US" dirty="0" smtClean="0"/>
              <a:t>If first element @ index 1, then, given index n</a:t>
            </a:r>
          </a:p>
          <a:p>
            <a:pPr lvl="2"/>
            <a:r>
              <a:rPr lang="en-US" dirty="0" smtClean="0"/>
              <a:t>Children are at indexes 2*n and 2*n + 1</a:t>
            </a:r>
          </a:p>
          <a:p>
            <a:pPr lvl="2"/>
            <a:r>
              <a:rPr lang="en-US" dirty="0" smtClean="0"/>
              <a:t>Parent is at index n/2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7BEF-3716-8740-BF7A-D09A0FEC9673}" type="datetime1">
              <a:rPr lang="en-US" smtClean="0"/>
              <a:pPr/>
              <a:t>4/14/17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0A74F-8B3C-DB42-942C-70230611FC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1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algorithm for natural </a:t>
            </a:r>
            <a:r>
              <a:rPr lang="en-US" dirty="0" err="1" smtClean="0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Merge corresponding sorted </a:t>
            </a:r>
            <a:r>
              <a:rPr lang="en-US" dirty="0" err="1" smtClean="0"/>
              <a:t>subfiles</a:t>
            </a:r>
            <a:r>
              <a:rPr lang="en-US" dirty="0" smtClean="0"/>
              <a:t> from </a:t>
            </a:r>
            <a:r>
              <a:rPr lang="en-US" i="1" dirty="0" smtClean="0"/>
              <a:t>F1</a:t>
            </a:r>
            <a:r>
              <a:rPr lang="en-US" dirty="0" smtClean="0"/>
              <a:t> and </a:t>
            </a:r>
            <a:r>
              <a:rPr lang="en-US" i="1" dirty="0" smtClean="0"/>
              <a:t>F2</a:t>
            </a:r>
            <a:r>
              <a:rPr lang="en-US" dirty="0" smtClean="0"/>
              <a:t> to produce </a:t>
            </a:r>
            <a:r>
              <a:rPr lang="en-US" i="1" dirty="0" smtClean="0"/>
              <a:t>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i="1" dirty="0" smtClean="0"/>
              <a:t>F1 </a:t>
            </a:r>
            <a:r>
              <a:rPr lang="en-US" dirty="0" smtClean="0"/>
              <a:t>and </a:t>
            </a:r>
            <a:r>
              <a:rPr lang="en-US" i="1" dirty="0" smtClean="0"/>
              <a:t>F2</a:t>
            </a:r>
            <a:r>
              <a:rPr lang="en-US" dirty="0" smtClean="0"/>
              <a:t> for input, </a:t>
            </a:r>
            <a:r>
              <a:rPr lang="en-US" i="1" dirty="0" smtClean="0"/>
              <a:t>F </a:t>
            </a:r>
            <a:r>
              <a:rPr lang="en-US" dirty="0" smtClean="0"/>
              <a:t>for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 err="1" smtClean="0"/>
              <a:t>numSubfiles</a:t>
            </a:r>
            <a:r>
              <a:rPr lang="en-US" dirty="0" smtClean="0"/>
              <a:t> to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While EOF not reached for either input file</a:t>
            </a:r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While no end of a </a:t>
            </a:r>
            <a:r>
              <a:rPr lang="en-US" dirty="0" err="1" smtClean="0"/>
              <a:t>subfile</a:t>
            </a:r>
            <a:r>
              <a:rPr lang="en-US" dirty="0" smtClean="0"/>
              <a:t> in </a:t>
            </a:r>
            <a:r>
              <a:rPr lang="en-US" i="1" dirty="0" smtClean="0"/>
              <a:t>F1</a:t>
            </a:r>
            <a:r>
              <a:rPr lang="en-US" dirty="0" smtClean="0"/>
              <a:t> or </a:t>
            </a:r>
            <a:r>
              <a:rPr lang="en-US" i="1" dirty="0" smtClean="0"/>
              <a:t>F2</a:t>
            </a:r>
            <a:r>
              <a:rPr lang="en-US" dirty="0" smtClean="0"/>
              <a:t> reached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 smtClean="0"/>
              <a:t>If next element in </a:t>
            </a:r>
            <a:r>
              <a:rPr lang="en-US" i="1" dirty="0" smtClean="0"/>
              <a:t>F1</a:t>
            </a:r>
            <a:r>
              <a:rPr lang="en-US" dirty="0" smtClean="0"/>
              <a:t> &lt; next element in </a:t>
            </a:r>
            <a:r>
              <a:rPr lang="en-US" i="1" dirty="0" smtClean="0"/>
              <a:t>F2</a:t>
            </a:r>
            <a:r>
              <a:rPr lang="en-US" dirty="0" smtClean="0"/>
              <a:t>, copy element from </a:t>
            </a:r>
            <a:r>
              <a:rPr lang="en-US" i="1" dirty="0" smtClean="0"/>
              <a:t>F1 </a:t>
            </a:r>
            <a:r>
              <a:rPr lang="en-US" dirty="0" smtClean="0"/>
              <a:t>to </a:t>
            </a:r>
            <a:r>
              <a:rPr lang="en-US" i="1" dirty="0" smtClean="0"/>
              <a:t>F</a:t>
            </a:r>
          </a:p>
          <a:p>
            <a:pPr marL="1193800" lvl="2" indent="-514350">
              <a:buFont typeface="+mj-lt"/>
              <a:buAutoNum type="romanLcPeriod"/>
            </a:pPr>
            <a:r>
              <a:rPr lang="en-US" dirty="0" smtClean="0"/>
              <a:t>Else, copy element from </a:t>
            </a:r>
            <a:r>
              <a:rPr lang="en-US" i="1" dirty="0" smtClean="0"/>
              <a:t>F2</a:t>
            </a:r>
            <a:r>
              <a:rPr lang="en-US" dirty="0" smtClean="0"/>
              <a:t> to </a:t>
            </a:r>
            <a:r>
              <a:rPr lang="en-US" i="1" dirty="0" smtClean="0"/>
              <a:t>F</a:t>
            </a:r>
          </a:p>
          <a:p>
            <a:pPr marL="679450" lvl="2" indent="0">
              <a:buNone/>
            </a:pPr>
            <a:r>
              <a:rPr lang="en-US" dirty="0" smtClean="0"/>
              <a:t>End while</a:t>
            </a:r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If end of </a:t>
            </a:r>
            <a:r>
              <a:rPr lang="en-US" dirty="0" err="1" smtClean="0"/>
              <a:t>subfile</a:t>
            </a:r>
            <a:r>
              <a:rPr lang="en-US" dirty="0" smtClean="0"/>
              <a:t> in </a:t>
            </a:r>
            <a:r>
              <a:rPr lang="en-US" i="1" dirty="0" smtClean="0"/>
              <a:t>F1</a:t>
            </a:r>
            <a:r>
              <a:rPr lang="en-US" dirty="0" smtClean="0"/>
              <a:t> reached, copy rest of </a:t>
            </a:r>
            <a:r>
              <a:rPr lang="en-US" dirty="0" err="1" smtClean="0"/>
              <a:t>subfile</a:t>
            </a:r>
            <a:r>
              <a:rPr lang="en-US" dirty="0" smtClean="0"/>
              <a:t> from </a:t>
            </a:r>
            <a:r>
              <a:rPr lang="en-US" i="1" dirty="0" smtClean="0"/>
              <a:t>F2 </a:t>
            </a:r>
            <a:r>
              <a:rPr lang="en-US" dirty="0" smtClean="0"/>
              <a:t>to </a:t>
            </a:r>
            <a:r>
              <a:rPr lang="en-US" i="1" dirty="0" smtClean="0"/>
              <a:t>F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</a:pPr>
            <a:r>
              <a:rPr lang="en-US" dirty="0" smtClean="0"/>
              <a:t>Else, copy rest of </a:t>
            </a:r>
            <a:r>
              <a:rPr lang="en-US" dirty="0" err="1" smtClean="0"/>
              <a:t>subfile</a:t>
            </a:r>
            <a:r>
              <a:rPr lang="en-US" dirty="0" smtClean="0"/>
              <a:t> from </a:t>
            </a:r>
            <a:r>
              <a:rPr lang="en-US" i="1" dirty="0" smtClean="0"/>
              <a:t>F1</a:t>
            </a:r>
            <a:r>
              <a:rPr lang="en-US" dirty="0" smtClean="0"/>
              <a:t> to </a:t>
            </a:r>
            <a:r>
              <a:rPr lang="en-US" i="1" dirty="0" smtClean="0"/>
              <a:t>F</a:t>
            </a:r>
            <a:endParaRPr lang="en-US" dirty="0" smtClean="0"/>
          </a:p>
          <a:p>
            <a:pPr marL="841375" lvl="1" indent="-514350">
              <a:buFont typeface="+mj-lt"/>
              <a:buAutoNum type="alphaLcPeriod"/>
            </a:pPr>
            <a:r>
              <a:rPr lang="en-US" dirty="0" err="1" smtClean="0"/>
              <a:t>numSubfiles</a:t>
            </a:r>
            <a:r>
              <a:rPr lang="en-US" dirty="0" smtClean="0"/>
              <a:t>++</a:t>
            </a:r>
          </a:p>
          <a:p>
            <a:pPr marL="327025" lvl="1" indent="0">
              <a:buNone/>
            </a:pPr>
            <a:r>
              <a:rPr lang="en-US" dirty="0" smtClean="0"/>
              <a:t>End while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any remaining </a:t>
            </a:r>
            <a:r>
              <a:rPr lang="en-US" dirty="0" err="1" smtClean="0"/>
              <a:t>subfiles</a:t>
            </a:r>
            <a:r>
              <a:rPr lang="en-US" dirty="0" smtClean="0"/>
              <a:t> to </a:t>
            </a:r>
            <a:r>
              <a:rPr lang="en-US" i="1" dirty="0" smtClean="0"/>
              <a:t>F</a:t>
            </a:r>
            <a:r>
              <a:rPr lang="en-US" dirty="0" smtClean="0"/>
              <a:t>, incrementing </a:t>
            </a:r>
            <a:r>
              <a:rPr lang="en-US" dirty="0" err="1" smtClean="0"/>
              <a:t>numSubfiles</a:t>
            </a:r>
            <a:r>
              <a:rPr lang="en-US" dirty="0" smtClean="0"/>
              <a:t> for each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757C-C24E-764A-857A-ADEFB1C90087}" type="datetime1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0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1858F-410F-E949-8371-7319AD64D1E5}" type="slidenum">
              <a:rPr lang="en-US"/>
              <a:pPr/>
              <a:t>41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Merge Sort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Repeat the following until </a:t>
            </a:r>
            <a:r>
              <a:rPr lang="en-US" dirty="0" err="1" smtClean="0"/>
              <a:t>numSubfiles</a:t>
            </a:r>
            <a:r>
              <a:rPr lang="en-US" dirty="0" smtClean="0"/>
              <a:t> ==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Split </a:t>
            </a:r>
            <a:r>
              <a:rPr lang="en-US" i="1" dirty="0" smtClean="0"/>
              <a:t>F</a:t>
            </a:r>
            <a:r>
              <a:rPr lang="en-US" dirty="0" smtClean="0"/>
              <a:t> into </a:t>
            </a:r>
            <a:r>
              <a:rPr lang="en-US" i="1" dirty="0" smtClean="0"/>
              <a:t>F1 </a:t>
            </a:r>
            <a:r>
              <a:rPr lang="en-US" dirty="0" smtClean="0"/>
              <a:t>and </a:t>
            </a:r>
            <a:r>
              <a:rPr lang="en-US" i="1" dirty="0" smtClean="0"/>
              <a:t>F2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</a:t>
            </a:r>
            <a:r>
              <a:rPr lang="en-US" i="1" dirty="0" smtClean="0"/>
              <a:t>F1 </a:t>
            </a:r>
            <a:r>
              <a:rPr lang="en-US" dirty="0" smtClean="0"/>
              <a:t>and </a:t>
            </a:r>
            <a:r>
              <a:rPr lang="en-US" i="1" dirty="0" smtClean="0"/>
              <a:t>F2</a:t>
            </a:r>
            <a:r>
              <a:rPr lang="en-US" dirty="0" smtClean="0"/>
              <a:t> back into 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Worst case for natural merge sort O(n 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880E-E93B-CB47-BD4D-920AAC0A2A14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78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Radix sort</a:t>
            </a:r>
          </a:p>
          <a:p>
            <a:pPr lvl="1"/>
            <a:r>
              <a:rPr lang="en-US" dirty="0" smtClean="0"/>
              <a:t>Sort examples</a:t>
            </a:r>
          </a:p>
          <a:p>
            <a:pPr lvl="1"/>
            <a:r>
              <a:rPr lang="en-US" dirty="0" smtClean="0"/>
              <a:t>Hash tables</a:t>
            </a:r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4 due today</a:t>
            </a:r>
          </a:p>
          <a:p>
            <a:pPr lvl="1"/>
            <a:r>
              <a:rPr lang="en-US" dirty="0"/>
              <a:t>Program 5 to be posted; due 4/</a:t>
            </a:r>
            <a:r>
              <a:rPr lang="en-US" dirty="0" smtClean="0"/>
              <a:t>21</a:t>
            </a:r>
          </a:p>
          <a:p>
            <a:pPr lvl="1"/>
            <a:r>
              <a:rPr lang="en-US"/>
              <a:t>No lecture Monday (Patriots’ Day)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54188C-4D83-7043-BFF4-E73FBA85E315}" type="datetime1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8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slides provided with the course textbook:</a:t>
            </a:r>
          </a:p>
          <a:p>
            <a:pPr lvl="1"/>
            <a:r>
              <a:rPr lang="en-US" dirty="0"/>
              <a:t>Larry </a:t>
            </a:r>
            <a:r>
              <a:rPr lang="en-US" dirty="0" err="1"/>
              <a:t>Nyhoff</a:t>
            </a:r>
            <a:r>
              <a:rPr lang="en-US" dirty="0"/>
              <a:t>, </a:t>
            </a:r>
            <a:r>
              <a:rPr lang="en-US" i="1" dirty="0"/>
              <a:t>ADTs, Data Structures, and Problem Solving with C++</a:t>
            </a:r>
            <a:r>
              <a:rPr lang="en-US" dirty="0"/>
              <a:t>, 2nd edition, 2005, Pearson/Prentice </a:t>
            </a:r>
            <a:r>
              <a:rPr lang="en-US" dirty="0" smtClean="0"/>
              <a:t>Hall. ISBN</a:t>
            </a:r>
            <a:r>
              <a:rPr lang="en-US" dirty="0"/>
              <a:t>: 0-13-140909-3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063C-794A-AB40-B1AC-C72BA06A5E2F}" type="datetime1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31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DF1D-342F-0945-A408-0BF11DC4748E}" type="slidenum">
              <a:rPr lang="en-US"/>
              <a:pPr/>
              <a:t>5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Basic </a:t>
            </a:r>
            <a:r>
              <a:rPr lang="en-US" dirty="0"/>
              <a:t>Heap Operations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Constructor</a:t>
            </a:r>
          </a:p>
          <a:p>
            <a:pPr lvl="1"/>
            <a:r>
              <a:rPr lang="en-US"/>
              <a:t>Set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mySize</a:t>
            </a:r>
            <a:r>
              <a:rPr lang="en-US"/>
              <a:t> to 0, allocate array </a:t>
            </a:r>
          </a:p>
          <a:p>
            <a:r>
              <a:rPr lang="en-US"/>
              <a:t>Empty</a:t>
            </a:r>
          </a:p>
          <a:p>
            <a:pPr lvl="1"/>
            <a:r>
              <a:rPr lang="en-US"/>
              <a:t>Check value of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mySize</a:t>
            </a:r>
          </a:p>
          <a:p>
            <a:r>
              <a:rPr lang="en-US"/>
              <a:t>Retrieve max item</a:t>
            </a:r>
          </a:p>
          <a:p>
            <a:pPr lvl="1"/>
            <a:r>
              <a:rPr lang="en-US"/>
              <a:t>Return root of the binary tree, </a:t>
            </a:r>
            <a:r>
              <a:rPr lang="en-US" b="1">
                <a:solidFill>
                  <a:srgbClr val="6666FF"/>
                </a:solidFill>
                <a:latin typeface="Courier New" charset="0"/>
              </a:rPr>
              <a:t>myArray[1]</a:t>
            </a:r>
          </a:p>
          <a:p>
            <a:pPr>
              <a:buFontTx/>
              <a:buNone/>
            </a:pPr>
            <a:endParaRPr lang="en-US" sz="2800" b="1">
              <a:solidFill>
                <a:srgbClr val="6666FF"/>
              </a:solidFill>
              <a:latin typeface="Courier New" charset="0"/>
            </a:endParaRP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4" b="9544"/>
          <a:stretch>
            <a:fillRect/>
          </a:stretch>
        </p:blipFill>
        <p:spPr bwMode="auto">
          <a:xfrm>
            <a:off x="1338263" y="4876800"/>
            <a:ext cx="5935662" cy="14636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Freeform 7"/>
          <p:cNvSpPr>
            <a:spLocks/>
          </p:cNvSpPr>
          <p:nvPr/>
        </p:nvSpPr>
        <p:spPr bwMode="auto">
          <a:xfrm>
            <a:off x="4243388" y="4852988"/>
            <a:ext cx="1947862" cy="515937"/>
          </a:xfrm>
          <a:custGeom>
            <a:avLst/>
            <a:gdLst>
              <a:gd name="T0" fmla="*/ 1197 w 1197"/>
              <a:gd name="T1" fmla="*/ 0 h 413"/>
              <a:gd name="T2" fmla="*/ 369 w 1197"/>
              <a:gd name="T3" fmla="*/ 88 h 413"/>
              <a:gd name="T4" fmla="*/ 0 w 1197"/>
              <a:gd name="T5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7" h="413">
                <a:moveTo>
                  <a:pt x="1197" y="0"/>
                </a:moveTo>
                <a:cubicBezTo>
                  <a:pt x="882" y="9"/>
                  <a:pt x="568" y="19"/>
                  <a:pt x="369" y="88"/>
                </a:cubicBezTo>
                <a:cubicBezTo>
                  <a:pt x="170" y="157"/>
                  <a:pt x="85" y="285"/>
                  <a:pt x="0" y="4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F101-A9A8-8D48-A208-B65E903CD99C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9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6EDB-BC7E-3641-8D7B-82675F863DA2}" type="slidenum">
              <a:rPr lang="en-US"/>
              <a:pPr/>
              <a:t>6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Basic </a:t>
            </a:r>
            <a:r>
              <a:rPr lang="en-US" dirty="0"/>
              <a:t>Heap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max item</a:t>
            </a:r>
          </a:p>
          <a:p>
            <a:pPr lvl="1"/>
            <a:r>
              <a:rPr lang="en-US" dirty="0"/>
              <a:t>Max item is the root, replace with last node in tree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Then </a:t>
            </a:r>
            <a:r>
              <a:rPr lang="en-US" dirty="0"/>
              <a:t>interchange root with larger of two children</a:t>
            </a:r>
          </a:p>
          <a:p>
            <a:pPr lvl="1"/>
            <a:r>
              <a:rPr lang="en-US" dirty="0"/>
              <a:t>Continue this with the resulting sub-tree(s)</a:t>
            </a:r>
          </a:p>
        </p:txBody>
      </p:sp>
      <p:grpSp>
        <p:nvGrpSpPr>
          <p:cNvPr id="71686" name="Group 6"/>
          <p:cNvGrpSpPr>
            <a:grpSpLocks/>
          </p:cNvGrpSpPr>
          <p:nvPr/>
        </p:nvGrpSpPr>
        <p:grpSpPr bwMode="auto">
          <a:xfrm>
            <a:off x="2451100" y="2790825"/>
            <a:ext cx="6083300" cy="1882775"/>
            <a:chOff x="1544" y="1758"/>
            <a:chExt cx="3832" cy="1186"/>
          </a:xfrm>
        </p:grpSpPr>
        <p:pic>
          <p:nvPicPr>
            <p:cNvPr id="7168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" y="1879"/>
              <a:ext cx="3310" cy="1065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3929" y="1758"/>
              <a:ext cx="1447" cy="4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Result called a semiheap</a:t>
              </a:r>
            </a:p>
          </p:txBody>
        </p:sp>
      </p:grpSp>
      <p:pic>
        <p:nvPicPr>
          <p:cNvPr id="716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3000375"/>
            <a:ext cx="5324475" cy="167481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AutoShape 8"/>
          <p:cNvSpPr>
            <a:spLocks noChangeArrowheads="1"/>
          </p:cNvSpPr>
          <p:nvPr/>
        </p:nvSpPr>
        <p:spPr bwMode="auto">
          <a:xfrm rot="-2570522">
            <a:off x="2574925" y="3328988"/>
            <a:ext cx="1406525" cy="6334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169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970213"/>
            <a:ext cx="6211888" cy="17160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0" name="AutoShape 10"/>
          <p:cNvSpPr>
            <a:spLocks noChangeArrowheads="1"/>
          </p:cNvSpPr>
          <p:nvPr/>
        </p:nvSpPr>
        <p:spPr bwMode="auto">
          <a:xfrm>
            <a:off x="2297113" y="3609975"/>
            <a:ext cx="1406525" cy="985838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640F-95FE-D34D-AB89-7B94F42D1CC3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0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 animBg="1"/>
      <p:bldP spid="71688" grpId="1" animBg="1"/>
      <p:bldP spid="716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Review: Percolate </a:t>
            </a:r>
            <a:r>
              <a:rPr lang="en-US" sz="3600" dirty="0"/>
              <a:t>Down Algorithm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1. Set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c = 2 * </a:t>
            </a:r>
            <a:r>
              <a:rPr lang="en-US" sz="2800" b="1" dirty="0" smtClean="0">
                <a:solidFill>
                  <a:srgbClr val="6666FF"/>
                </a:solidFill>
                <a:latin typeface="Courier New" charset="0"/>
              </a:rPr>
              <a:t>r	// r = current node,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6666FF"/>
                </a:solidFill>
                <a:latin typeface="Courier New" charset="0"/>
              </a:rPr>
              <a:t>					// c = left child</a:t>
            </a:r>
            <a:endParaRPr lang="en-US" sz="2800" b="1" dirty="0">
              <a:solidFill>
                <a:srgbClr val="6666FF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2. While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r &lt;= n</a:t>
            </a:r>
            <a:r>
              <a:rPr lang="en-US" sz="2800" dirty="0"/>
              <a:t> do following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	a. If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c &lt; n</a:t>
            </a:r>
            <a:r>
              <a:rPr lang="en-US" sz="2800" dirty="0"/>
              <a:t> and </a:t>
            </a:r>
            <a:r>
              <a:rPr lang="en-US" sz="24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400" b="1" dirty="0">
                <a:solidFill>
                  <a:srgbClr val="6666FF"/>
                </a:solidFill>
                <a:latin typeface="Courier New" charset="0"/>
              </a:rPr>
              <a:t>[c] &lt; </a:t>
            </a:r>
            <a:r>
              <a:rPr lang="en-US" sz="24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400" b="1" dirty="0">
                <a:solidFill>
                  <a:srgbClr val="6666FF"/>
                </a:solidFill>
                <a:latin typeface="Courier New" charset="0"/>
              </a:rPr>
              <a:t>[c + 1]</a:t>
            </a:r>
            <a:br>
              <a:rPr lang="en-US" sz="24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800" dirty="0"/>
              <a:t>	Increment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c</a:t>
            </a:r>
            <a:r>
              <a:rPr lang="en-US" sz="2800" dirty="0"/>
              <a:t> by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b. If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[r] &lt;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[c]</a:t>
            </a:r>
            <a:br>
              <a:rPr lang="en-US" sz="28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800" dirty="0"/>
              <a:t>	</a:t>
            </a:r>
            <a:r>
              <a:rPr lang="en-US" sz="2800" dirty="0" err="1"/>
              <a:t>i</a:t>
            </a:r>
            <a:r>
              <a:rPr lang="en-US" sz="2800" dirty="0"/>
              <a:t>. Swap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[r]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66FF"/>
                </a:solidFill>
                <a:latin typeface="Courier New" charset="0"/>
              </a:rPr>
              <a:t>myArray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[c]</a:t>
            </a:r>
            <a:br>
              <a:rPr lang="en-US" sz="28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800" dirty="0"/>
              <a:t>	ii. set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r = c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	iii. Set </a:t>
            </a:r>
            <a:r>
              <a:rPr lang="en-US" sz="2800" b="1" dirty="0">
                <a:solidFill>
                  <a:srgbClr val="6666FF"/>
                </a:solidFill>
                <a:latin typeface="Courier New" charset="0"/>
              </a:rPr>
              <a:t>c = 2 * c</a:t>
            </a:r>
            <a:br>
              <a:rPr lang="en-US" sz="2800" b="1" dirty="0">
                <a:solidFill>
                  <a:srgbClr val="6666FF"/>
                </a:solidFill>
                <a:latin typeface="Courier New" charset="0"/>
              </a:rPr>
            </a:br>
            <a:r>
              <a:rPr lang="en-US" sz="2800" dirty="0"/>
              <a:t>else</a:t>
            </a:r>
            <a:br>
              <a:rPr lang="en-US" sz="2800" dirty="0"/>
            </a:br>
            <a:r>
              <a:rPr lang="en-US" sz="2800" dirty="0"/>
              <a:t>    Terminate repetition</a:t>
            </a:r>
            <a:br>
              <a:rPr lang="en-US" sz="2800" dirty="0"/>
            </a:br>
            <a:r>
              <a:rPr lang="en-US" sz="2800" dirty="0"/>
              <a:t>End while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E730-9315-9641-9D6A-AFBDEA998C60}" type="datetime1">
              <a:rPr lang="en-US" smtClean="0"/>
              <a:t>4/14/17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339C1-6EA4-994F-B9FF-740025163257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8EF7-FB91-CD4D-A2FF-D682635E6428}" type="slidenum">
              <a:rPr lang="en-US"/>
              <a:pPr/>
              <a:t>8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Basic </a:t>
            </a:r>
            <a:r>
              <a:rPr lang="en-US" dirty="0"/>
              <a:t>Heap Operations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 an item</a:t>
            </a:r>
          </a:p>
          <a:p>
            <a:pPr lvl="1"/>
            <a:r>
              <a:rPr lang="en-US" dirty="0"/>
              <a:t>Amounts to a percolate </a:t>
            </a:r>
            <a:r>
              <a:rPr lang="en-US" u="sng" dirty="0"/>
              <a:t>up</a:t>
            </a:r>
            <a:r>
              <a:rPr lang="en-US" dirty="0"/>
              <a:t> routine</a:t>
            </a:r>
          </a:p>
          <a:p>
            <a:pPr lvl="1"/>
            <a:r>
              <a:rPr lang="en-US" dirty="0"/>
              <a:t>Place new item at end of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44487" lvl="1" indent="0">
              <a:buNone/>
            </a:pPr>
            <a:endParaRPr lang="en-US" dirty="0" smtClean="0"/>
          </a:p>
          <a:p>
            <a:pPr marL="344487" lvl="1" indent="0">
              <a:buNone/>
            </a:pPr>
            <a:r>
              <a:rPr lang="en-US" dirty="0" smtClean="0"/>
              <a:t>Interchange </a:t>
            </a:r>
            <a:r>
              <a:rPr lang="en-US" dirty="0"/>
              <a:t>with parent so long as it is greater than its parent</a:t>
            </a: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933700"/>
            <a:ext cx="5592762" cy="17145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2960688"/>
            <a:ext cx="5638800" cy="175418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5040313" y="2667000"/>
            <a:ext cx="10080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3919-1C45-864E-A4DB-AEB6F5080DC7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9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Structures: Lecture 31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684B-A4C0-0A4D-AFC3-362A91D85DCC}" type="slidenum">
              <a:rPr lang="en-US"/>
              <a:pPr/>
              <a:t>9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</a:t>
            </a:r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492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Given a list of numbers in an array</a:t>
            </a:r>
          </a:p>
          <a:p>
            <a:pPr lvl="1">
              <a:lnSpc>
                <a:spcPct val="90000"/>
              </a:lnSpc>
            </a:pPr>
            <a:r>
              <a:rPr lang="en-US"/>
              <a:t>Stored in a complete binary tree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Convert to a heap</a:t>
            </a:r>
          </a:p>
          <a:p>
            <a:pPr lvl="1">
              <a:lnSpc>
                <a:spcPct val="90000"/>
              </a:lnSpc>
            </a:pPr>
            <a:r>
              <a:rPr lang="en-US"/>
              <a:t>Begin at last node not a leaf</a:t>
            </a:r>
          </a:p>
          <a:p>
            <a:pPr lvl="1">
              <a:lnSpc>
                <a:spcPct val="90000"/>
              </a:lnSpc>
            </a:pPr>
            <a:r>
              <a:rPr lang="en-US"/>
              <a:t>Apply percolated down to this subtree</a:t>
            </a:r>
          </a:p>
          <a:p>
            <a:pPr lvl="1">
              <a:lnSpc>
                <a:spcPct val="90000"/>
              </a:lnSpc>
            </a:pPr>
            <a:r>
              <a:rPr lang="en-US"/>
              <a:t>Continue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995488"/>
            <a:ext cx="4448175" cy="1579562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98663"/>
            <a:ext cx="4462463" cy="1654175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1981200"/>
            <a:ext cx="4806950" cy="17224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85D8-9EBF-644E-8BDA-239538787406}" type="datetime1">
              <a:rPr lang="en-US" smtClean="0"/>
              <a:t>4/14/17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5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19430</TotalTime>
  <Words>2028</Words>
  <Application>Microsoft Macintosh PowerPoint</Application>
  <PresentationFormat>On-screen Show (4:3)</PresentationFormat>
  <Paragraphs>451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Edge</vt:lpstr>
      <vt:lpstr>EECE.3220 Data Structures</vt:lpstr>
      <vt:lpstr>Lecture outline</vt:lpstr>
      <vt:lpstr>Review: O(n2) sorting</vt:lpstr>
      <vt:lpstr>Review: Heaps</vt:lpstr>
      <vt:lpstr>Review: Basic Heap Operations</vt:lpstr>
      <vt:lpstr>Review: Basic Heap Operations</vt:lpstr>
      <vt:lpstr>Review: Percolate Down Algorithm</vt:lpstr>
      <vt:lpstr>Review: Basic Heap Operations</vt:lpstr>
      <vt:lpstr>Review: Heapsort</vt:lpstr>
      <vt:lpstr>Review: Heapsort</vt:lpstr>
      <vt:lpstr>Review: Heapsort</vt:lpstr>
      <vt:lpstr>Review: Heapsort</vt:lpstr>
      <vt:lpstr>Review: Heapsort Algorithm</vt:lpstr>
      <vt:lpstr>Priority Queue</vt:lpstr>
      <vt:lpstr>Priority Queue</vt:lpstr>
      <vt:lpstr>Quicksort</vt:lpstr>
      <vt:lpstr>Quicksort</vt:lpstr>
      <vt:lpstr>Quicksort</vt:lpstr>
      <vt:lpstr>Quicksort Example</vt:lpstr>
      <vt:lpstr>Quicksort Example</vt:lpstr>
      <vt:lpstr>Quicksort Example</vt:lpstr>
      <vt:lpstr>Quicksort</vt:lpstr>
      <vt:lpstr>Quicksort Performance</vt:lpstr>
      <vt:lpstr>Improvements to Quicksort</vt:lpstr>
      <vt:lpstr>Improvements to Quicksort</vt:lpstr>
      <vt:lpstr>Improvements to Quicksort</vt:lpstr>
      <vt:lpstr>Improvements to Quicksort</vt:lpstr>
      <vt:lpstr>Mergesort</vt:lpstr>
      <vt:lpstr>Mergesort</vt:lpstr>
      <vt:lpstr>Merge Algorithm</vt:lpstr>
      <vt:lpstr>Binary Merge Sort</vt:lpstr>
      <vt:lpstr>Binary Merge Sort</vt:lpstr>
      <vt:lpstr>Binary Merge Sort</vt:lpstr>
      <vt:lpstr>Binary Merge Sort</vt:lpstr>
      <vt:lpstr>Natural Merge Sort</vt:lpstr>
      <vt:lpstr>Natural Merge Sort</vt:lpstr>
      <vt:lpstr>Natural Merge Sort</vt:lpstr>
      <vt:lpstr>Natural Merge Sort</vt:lpstr>
      <vt:lpstr>Split algorithm for natural mergesort</vt:lpstr>
      <vt:lpstr>Merge algorithm for natural mergesort</vt:lpstr>
      <vt:lpstr>Natural Merge Sort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4515</cp:revision>
  <dcterms:created xsi:type="dcterms:W3CDTF">2006-04-03T05:03:01Z</dcterms:created>
  <dcterms:modified xsi:type="dcterms:W3CDTF">2017-04-14T14:41:52Z</dcterms:modified>
</cp:coreProperties>
</file>