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484" r:id="rId4"/>
    <p:sldId id="486" r:id="rId5"/>
    <p:sldId id="500" r:id="rId6"/>
    <p:sldId id="507" r:id="rId7"/>
    <p:sldId id="508" r:id="rId8"/>
    <p:sldId id="509" r:id="rId9"/>
    <p:sldId id="512" r:id="rId10"/>
    <p:sldId id="513" r:id="rId11"/>
    <p:sldId id="510" r:id="rId12"/>
    <p:sldId id="514" r:id="rId13"/>
    <p:sldId id="515" r:id="rId14"/>
    <p:sldId id="483" r:id="rId15"/>
    <p:sldId id="422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75" d="100"/>
          <a:sy n="75" d="100"/>
        </p:scale>
        <p:origin x="-1696" y="-1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A19632-B356-4947-BEFA-7E05A6450BE4}" type="datetime1">
              <a:rPr lang="en-US" smtClean="0"/>
              <a:t>4/19/17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07E56-FD5C-354D-B6E4-E0377271E45B}" type="datetime1">
              <a:rPr lang="en-US" smtClean="0"/>
              <a:t>4/19/17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D5C21-6AB6-D94D-A243-A93F82CCCDEE}" type="datetime1">
              <a:rPr lang="en-US" smtClean="0"/>
              <a:t>4/19/17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2E0ED-5650-3646-8BC3-2288A9724A02}" type="datetime1">
              <a:rPr lang="en-US" smtClean="0"/>
              <a:t>4/19/17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5F30E7-00DE-824A-8344-F0E5D7D68BEA}" type="datetime1">
              <a:rPr lang="en-US" smtClean="0"/>
              <a:t>4/19/17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D4B9E9-29EC-434C-8109-61FCA867053A}" type="datetime1">
              <a:rPr lang="en-US" smtClean="0"/>
              <a:t>4/19/17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04C5D-ED0A-684D-B466-978F52DF88FF}" type="datetime1">
              <a:rPr lang="en-US" smtClean="0"/>
              <a:t>4/19/17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9A34BB-9BDC-464C-872C-C8D31CFC1928}" type="datetime1">
              <a:rPr lang="en-US" smtClean="0"/>
              <a:t>4/19/17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51F4E6-010D-0349-921E-EF8474604A7C}" type="datetime1">
              <a:rPr lang="en-US" smtClean="0"/>
              <a:t>4/19/17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A8E050-CBED-6D48-8AC3-81D0980A6158}" type="datetime1">
              <a:rPr lang="en-US" smtClean="0"/>
              <a:t>4/19/17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08F12F-7A30-9B4C-AF74-9457E3BF0973}" type="datetime1">
              <a:rPr lang="en-US" smtClean="0"/>
              <a:t>4/19/17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C63CC7-4E37-FF40-B07D-DB129D0AAB12}" type="datetime1">
              <a:rPr lang="en-US" smtClean="0"/>
              <a:t>4/19/17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098FF-2794-834E-9A3F-9EEA14079DF4}" type="datetime1">
              <a:rPr lang="en-US" smtClean="0"/>
              <a:t>4/19/17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3A2FD31-FA92-9F4A-95F7-8A33AAB23931}" type="datetime1">
              <a:rPr lang="en-US" smtClean="0"/>
              <a:t>4/19/17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Lecture 32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32: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Sorting examples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Merge for </a:t>
            </a:r>
            <a:r>
              <a:rPr lang="en-US" dirty="0" smtClean="0"/>
              <a:t>natural </a:t>
            </a:r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Merge corresponding sorted </a:t>
            </a:r>
            <a:r>
              <a:rPr lang="en-US" dirty="0" err="1" smtClean="0"/>
              <a:t>subfiles</a:t>
            </a:r>
            <a:r>
              <a:rPr lang="en-US" dirty="0" smtClean="0"/>
              <a:t> from </a:t>
            </a:r>
            <a:r>
              <a:rPr lang="en-US" i="1" dirty="0" smtClean="0"/>
              <a:t>F1</a:t>
            </a:r>
            <a:r>
              <a:rPr lang="en-US" dirty="0" smtClean="0"/>
              <a:t> and </a:t>
            </a:r>
            <a:r>
              <a:rPr lang="en-US" i="1" dirty="0" smtClean="0"/>
              <a:t>F2</a:t>
            </a:r>
            <a:r>
              <a:rPr lang="en-US" dirty="0" smtClean="0"/>
              <a:t> to produce </a:t>
            </a:r>
            <a:r>
              <a:rPr lang="en-US" i="1" dirty="0" smtClean="0"/>
              <a:t>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i="1" dirty="0" smtClean="0"/>
              <a:t>F1 </a:t>
            </a:r>
            <a:r>
              <a:rPr lang="en-US" dirty="0" smtClean="0"/>
              <a:t>and </a:t>
            </a:r>
            <a:r>
              <a:rPr lang="en-US" i="1" dirty="0" smtClean="0"/>
              <a:t>F2</a:t>
            </a:r>
            <a:r>
              <a:rPr lang="en-US" dirty="0" smtClean="0"/>
              <a:t> for input, </a:t>
            </a:r>
            <a:r>
              <a:rPr lang="en-US" i="1" dirty="0" smtClean="0"/>
              <a:t>F </a:t>
            </a:r>
            <a:r>
              <a:rPr lang="en-US" dirty="0" smtClean="0"/>
              <a:t>for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</a:t>
            </a:r>
            <a:r>
              <a:rPr lang="en-US" dirty="0" err="1" smtClean="0"/>
              <a:t>numSubfiles</a:t>
            </a:r>
            <a:r>
              <a:rPr lang="en-US" dirty="0" smtClean="0"/>
              <a:t> to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While EOF not reached for either input file</a:t>
            </a:r>
          </a:p>
          <a:p>
            <a:pPr marL="841375" lvl="1" indent="-514350">
              <a:buFont typeface="+mj-lt"/>
              <a:buAutoNum type="alphaLcPeriod"/>
            </a:pPr>
            <a:r>
              <a:rPr lang="en-US" dirty="0" smtClean="0"/>
              <a:t>While no end of a </a:t>
            </a:r>
            <a:r>
              <a:rPr lang="en-US" dirty="0" err="1" smtClean="0"/>
              <a:t>subfile</a:t>
            </a:r>
            <a:r>
              <a:rPr lang="en-US" dirty="0" smtClean="0"/>
              <a:t> in </a:t>
            </a:r>
            <a:r>
              <a:rPr lang="en-US" i="1" dirty="0" smtClean="0"/>
              <a:t>F1</a:t>
            </a:r>
            <a:r>
              <a:rPr lang="en-US" dirty="0" smtClean="0"/>
              <a:t> or </a:t>
            </a:r>
            <a:r>
              <a:rPr lang="en-US" i="1" dirty="0" smtClean="0"/>
              <a:t>F2</a:t>
            </a:r>
            <a:r>
              <a:rPr lang="en-US" dirty="0" smtClean="0"/>
              <a:t> reached</a:t>
            </a:r>
          </a:p>
          <a:p>
            <a:pPr marL="1193800" lvl="2" indent="-514350">
              <a:buFont typeface="+mj-lt"/>
              <a:buAutoNum type="romanLcPeriod"/>
            </a:pPr>
            <a:r>
              <a:rPr lang="en-US" dirty="0" smtClean="0"/>
              <a:t>If next element in </a:t>
            </a:r>
            <a:r>
              <a:rPr lang="en-US" i="1" dirty="0" smtClean="0"/>
              <a:t>F1</a:t>
            </a:r>
            <a:r>
              <a:rPr lang="en-US" dirty="0" smtClean="0"/>
              <a:t> &lt; next element in </a:t>
            </a:r>
            <a:r>
              <a:rPr lang="en-US" i="1" dirty="0" smtClean="0"/>
              <a:t>F2</a:t>
            </a:r>
            <a:r>
              <a:rPr lang="en-US" dirty="0" smtClean="0"/>
              <a:t>, copy element from </a:t>
            </a:r>
            <a:r>
              <a:rPr lang="en-US" i="1" dirty="0" smtClean="0"/>
              <a:t>F1 </a:t>
            </a:r>
            <a:r>
              <a:rPr lang="en-US" dirty="0" smtClean="0"/>
              <a:t>to </a:t>
            </a:r>
            <a:r>
              <a:rPr lang="en-US" i="1" dirty="0" smtClean="0"/>
              <a:t>F</a:t>
            </a:r>
          </a:p>
          <a:p>
            <a:pPr marL="1193800" lvl="2" indent="-514350">
              <a:buFont typeface="+mj-lt"/>
              <a:buAutoNum type="romanLcPeriod"/>
            </a:pPr>
            <a:r>
              <a:rPr lang="en-US" dirty="0" smtClean="0"/>
              <a:t>Else, copy element from </a:t>
            </a:r>
            <a:r>
              <a:rPr lang="en-US" i="1" dirty="0" smtClean="0"/>
              <a:t>F2</a:t>
            </a:r>
            <a:r>
              <a:rPr lang="en-US" dirty="0" smtClean="0"/>
              <a:t> to </a:t>
            </a:r>
            <a:r>
              <a:rPr lang="en-US" i="1" dirty="0" smtClean="0"/>
              <a:t>F</a:t>
            </a:r>
          </a:p>
          <a:p>
            <a:pPr marL="679450" lvl="2" indent="0">
              <a:buNone/>
            </a:pPr>
            <a:r>
              <a:rPr lang="en-US" dirty="0" smtClean="0"/>
              <a:t>End while</a:t>
            </a:r>
          </a:p>
          <a:p>
            <a:pPr marL="841375" lvl="1" indent="-514350">
              <a:buFont typeface="+mj-lt"/>
              <a:buAutoNum type="alphaLcPeriod"/>
            </a:pPr>
            <a:r>
              <a:rPr lang="en-US" dirty="0" smtClean="0"/>
              <a:t>If end of </a:t>
            </a:r>
            <a:r>
              <a:rPr lang="en-US" dirty="0" err="1" smtClean="0"/>
              <a:t>subfile</a:t>
            </a:r>
            <a:r>
              <a:rPr lang="en-US" dirty="0" smtClean="0"/>
              <a:t> in </a:t>
            </a:r>
            <a:r>
              <a:rPr lang="en-US" i="1" dirty="0" smtClean="0"/>
              <a:t>F1</a:t>
            </a:r>
            <a:r>
              <a:rPr lang="en-US" dirty="0" smtClean="0"/>
              <a:t> reached, copy rest of </a:t>
            </a:r>
            <a:r>
              <a:rPr lang="en-US" dirty="0" err="1" smtClean="0"/>
              <a:t>subfile</a:t>
            </a:r>
            <a:r>
              <a:rPr lang="en-US" dirty="0" smtClean="0"/>
              <a:t> from </a:t>
            </a:r>
            <a:r>
              <a:rPr lang="en-US" i="1" dirty="0" smtClean="0"/>
              <a:t>F2 </a:t>
            </a:r>
            <a:r>
              <a:rPr lang="en-US" dirty="0" smtClean="0"/>
              <a:t>to </a:t>
            </a:r>
            <a:r>
              <a:rPr lang="en-US" i="1" dirty="0" smtClean="0"/>
              <a:t>F</a:t>
            </a:r>
            <a:endParaRPr lang="en-US" dirty="0" smtClean="0"/>
          </a:p>
          <a:p>
            <a:pPr marL="841375" lvl="1" indent="-514350">
              <a:buFont typeface="+mj-lt"/>
              <a:buAutoNum type="alphaLcPeriod"/>
            </a:pPr>
            <a:r>
              <a:rPr lang="en-US" dirty="0" smtClean="0"/>
              <a:t>Else, copy rest of </a:t>
            </a:r>
            <a:r>
              <a:rPr lang="en-US" dirty="0" err="1" smtClean="0"/>
              <a:t>subfile</a:t>
            </a:r>
            <a:r>
              <a:rPr lang="en-US" dirty="0" smtClean="0"/>
              <a:t> from </a:t>
            </a:r>
            <a:r>
              <a:rPr lang="en-US" i="1" dirty="0" smtClean="0"/>
              <a:t>F1</a:t>
            </a:r>
            <a:r>
              <a:rPr lang="en-US" dirty="0" smtClean="0"/>
              <a:t> to </a:t>
            </a:r>
            <a:r>
              <a:rPr lang="en-US" i="1" dirty="0" smtClean="0"/>
              <a:t>F</a:t>
            </a:r>
            <a:endParaRPr lang="en-US" dirty="0" smtClean="0"/>
          </a:p>
          <a:p>
            <a:pPr marL="841375" lvl="1" indent="-514350">
              <a:buFont typeface="+mj-lt"/>
              <a:buAutoNum type="alphaLcPeriod"/>
            </a:pPr>
            <a:r>
              <a:rPr lang="en-US" dirty="0" err="1" smtClean="0"/>
              <a:t>numSubfiles</a:t>
            </a:r>
            <a:r>
              <a:rPr lang="en-US" dirty="0" smtClean="0"/>
              <a:t>++</a:t>
            </a:r>
          </a:p>
          <a:p>
            <a:pPr marL="327025" lvl="1" indent="0">
              <a:buNone/>
            </a:pPr>
            <a:r>
              <a:rPr lang="en-US" dirty="0" smtClean="0"/>
              <a:t>End while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Copy any remaining </a:t>
            </a:r>
            <a:r>
              <a:rPr lang="en-US" dirty="0" err="1" smtClean="0"/>
              <a:t>subfiles</a:t>
            </a:r>
            <a:r>
              <a:rPr lang="en-US" dirty="0" smtClean="0"/>
              <a:t> to </a:t>
            </a:r>
            <a:r>
              <a:rPr lang="en-US" i="1" dirty="0" smtClean="0"/>
              <a:t>F</a:t>
            </a:r>
            <a:r>
              <a:rPr lang="en-US" dirty="0" smtClean="0"/>
              <a:t>, incrementing </a:t>
            </a:r>
            <a:r>
              <a:rPr lang="en-US" dirty="0" err="1" smtClean="0"/>
              <a:t>numSubfiles</a:t>
            </a:r>
            <a:r>
              <a:rPr lang="en-US" dirty="0" smtClean="0"/>
              <a:t> for each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B784-6B6D-4749-BAE5-DF446EFA7CC3}" type="datetime1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32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10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858F-410F-E949-8371-7319AD64D1E5}" type="slidenum">
              <a:rPr lang="en-US"/>
              <a:pPr/>
              <a:t>11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Natural </a:t>
            </a:r>
            <a:r>
              <a:rPr lang="en-US" dirty="0"/>
              <a:t>Merge Sort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Repeat the following until </a:t>
            </a:r>
            <a:r>
              <a:rPr lang="en-US" dirty="0" err="1" smtClean="0"/>
              <a:t>numSubfiles</a:t>
            </a:r>
            <a:r>
              <a:rPr lang="en-US" dirty="0" smtClean="0"/>
              <a:t> ==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Split </a:t>
            </a:r>
            <a:r>
              <a:rPr lang="en-US" i="1" dirty="0" smtClean="0"/>
              <a:t>F</a:t>
            </a:r>
            <a:r>
              <a:rPr lang="en-US" dirty="0" smtClean="0"/>
              <a:t> into </a:t>
            </a:r>
            <a:r>
              <a:rPr lang="en-US" i="1" dirty="0" smtClean="0"/>
              <a:t>F1 </a:t>
            </a:r>
            <a:r>
              <a:rPr lang="en-US" dirty="0" smtClean="0"/>
              <a:t>and </a:t>
            </a:r>
            <a:r>
              <a:rPr lang="en-US" i="1" dirty="0" smtClean="0"/>
              <a:t>F2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</a:t>
            </a:r>
            <a:r>
              <a:rPr lang="en-US" i="1" dirty="0" smtClean="0"/>
              <a:t>F1 </a:t>
            </a:r>
            <a:r>
              <a:rPr lang="en-US" dirty="0" smtClean="0"/>
              <a:t>and </a:t>
            </a:r>
            <a:r>
              <a:rPr lang="en-US" i="1" dirty="0" smtClean="0"/>
              <a:t>F2</a:t>
            </a:r>
            <a:r>
              <a:rPr lang="en-US" dirty="0" smtClean="0"/>
              <a:t> back into F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Worst case for natural merge sort O(n log</a:t>
            </a:r>
            <a:r>
              <a:rPr lang="en-US" baseline="-25000" dirty="0"/>
              <a:t>2</a:t>
            </a:r>
            <a:r>
              <a:rPr lang="en-US" dirty="0"/>
              <a:t>n)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4E88-7190-4244-9656-2D4DFE2D79E5}" type="datetime1">
              <a:rPr lang="en-US" smtClean="0"/>
              <a:t>4/19/17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78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following list</a:t>
            </a:r>
          </a:p>
          <a:p>
            <a:pPr marL="0" indent="0">
              <a:buNone/>
            </a:pPr>
            <a:r>
              <a:rPr lang="en-US" dirty="0" smtClean="0"/>
              <a:t>	{5, 10, 9, 1, 13, 20, 12, 3, 7, 2}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Show how it would be sorted using</a:t>
            </a:r>
          </a:p>
          <a:p>
            <a:pPr lvl="1"/>
            <a:r>
              <a:rPr lang="en-US" dirty="0" smtClean="0"/>
              <a:t>Quicksort (assume pivot is first item in subgroup)</a:t>
            </a:r>
          </a:p>
          <a:p>
            <a:pPr lvl="1"/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304A-FE2A-0C42-BA8C-CA75BD74753B}" type="datetime1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32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4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for </a:t>
            </a:r>
            <a:r>
              <a:rPr lang="en-US" smtClean="0"/>
              <a:t>example solution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following list</a:t>
            </a:r>
          </a:p>
          <a:p>
            <a:pPr marL="0" indent="0">
              <a:buNone/>
            </a:pPr>
            <a:r>
              <a:rPr lang="en-US" dirty="0"/>
              <a:t>	{5, 10, 9, 1, 13, 20, 12, 3, 7, 2}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A29-559F-404D-95A1-C751A91D2D6C}" type="datetime1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32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05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</a:t>
            </a:r>
          </a:p>
          <a:p>
            <a:pPr lvl="1"/>
            <a:r>
              <a:rPr lang="en-US" dirty="0" smtClean="0"/>
              <a:t>Hash </a:t>
            </a:r>
            <a:r>
              <a:rPr lang="en-US" dirty="0" smtClean="0"/>
              <a:t>tables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5 </a:t>
            </a:r>
            <a:r>
              <a:rPr lang="en-US" dirty="0" smtClean="0"/>
              <a:t>(game of war with queues) to </a:t>
            </a:r>
            <a:r>
              <a:rPr lang="en-US" dirty="0"/>
              <a:t>be posted; due 4/26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C88E9B0-FB62-2D46-8CC2-6EB5185F587A}" type="datetime1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32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5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slides provided with the course textbook:</a:t>
            </a:r>
          </a:p>
          <a:p>
            <a:pPr lvl="1"/>
            <a:r>
              <a:rPr lang="en-US" dirty="0"/>
              <a:t>Larry </a:t>
            </a:r>
            <a:r>
              <a:rPr lang="en-US" dirty="0" err="1"/>
              <a:t>Nyhoff</a:t>
            </a:r>
            <a:r>
              <a:rPr lang="en-US" dirty="0"/>
              <a:t>, </a:t>
            </a:r>
            <a:r>
              <a:rPr lang="en-US" i="1" dirty="0"/>
              <a:t>ADTs, Data Structures, and Problem Solving with C++</a:t>
            </a:r>
            <a:r>
              <a:rPr lang="en-US" dirty="0"/>
              <a:t>, 2nd edition, 2005, Pearson/Prentice </a:t>
            </a:r>
            <a:r>
              <a:rPr lang="en-US" dirty="0" smtClean="0"/>
              <a:t>Hall. ISBN</a:t>
            </a:r>
            <a:r>
              <a:rPr lang="en-US" dirty="0"/>
              <a:t>: 0-13-140909-3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ED04-D609-BE4D-BBCD-E3087EF5822F}" type="datetime1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32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5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</a:t>
            </a:r>
            <a:r>
              <a:rPr lang="en-US" dirty="0" smtClean="0"/>
              <a:t>5 </a:t>
            </a:r>
            <a:r>
              <a:rPr lang="en-US" dirty="0" smtClean="0"/>
              <a:t>(game of war with queues) to </a:t>
            </a:r>
            <a:r>
              <a:rPr lang="en-US" dirty="0" smtClean="0"/>
              <a:t>be posted; due 4/</a:t>
            </a:r>
            <a:r>
              <a:rPr lang="en-US" dirty="0" smtClean="0"/>
              <a:t>26</a:t>
            </a:r>
            <a:endParaRPr lang="en-US" dirty="0" smtClean="0"/>
          </a:p>
          <a:p>
            <a:r>
              <a:rPr lang="en-US" dirty="0" smtClean="0"/>
              <a:t>Today’s </a:t>
            </a:r>
            <a:r>
              <a:rPr lang="en-US" dirty="0" smtClean="0"/>
              <a:t>lecture</a:t>
            </a:r>
          </a:p>
          <a:p>
            <a:pPr lvl="1"/>
            <a:r>
              <a:rPr lang="en-US" dirty="0" smtClean="0"/>
              <a:t>Review</a:t>
            </a:r>
            <a:endParaRPr lang="en-US" dirty="0"/>
          </a:p>
          <a:p>
            <a:pPr lvl="2"/>
            <a:r>
              <a:rPr lang="en-US" dirty="0" smtClean="0"/>
              <a:t>Priority queues</a:t>
            </a:r>
            <a:endParaRPr lang="en-US" dirty="0" smtClean="0"/>
          </a:p>
          <a:p>
            <a:pPr lvl="2"/>
            <a:r>
              <a:rPr lang="en-US" dirty="0" smtClean="0"/>
              <a:t>Quicksort</a:t>
            </a:r>
          </a:p>
          <a:p>
            <a:pPr lvl="2"/>
            <a:r>
              <a:rPr lang="en-US" dirty="0" smtClean="0"/>
              <a:t>Merge sort</a:t>
            </a:r>
            <a:endParaRPr lang="en-US" dirty="0" smtClean="0"/>
          </a:p>
          <a:p>
            <a:pPr lvl="1"/>
            <a:r>
              <a:rPr lang="en-US" dirty="0" smtClean="0"/>
              <a:t>Sort examples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62A2193-7765-5649-B906-0434E572C0A9}" type="datetime1">
              <a:rPr lang="en-US" smtClean="0">
                <a:latin typeface="+mj-lt"/>
              </a:rPr>
              <a:t>4/19/17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32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Priority Queue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collection of data elements</a:t>
            </a:r>
          </a:p>
          <a:p>
            <a:pPr lvl="1"/>
            <a:r>
              <a:rPr lang="en-US" dirty="0" smtClean="0"/>
              <a:t>Items stored in order by priority</a:t>
            </a:r>
          </a:p>
          <a:p>
            <a:pPr lvl="1"/>
            <a:r>
              <a:rPr lang="en-US" dirty="0" smtClean="0"/>
              <a:t>Higher priority items removed ahead of lower</a:t>
            </a:r>
          </a:p>
          <a:p>
            <a:r>
              <a:rPr lang="en-US" dirty="0" smtClean="0"/>
              <a:t>Commonly implemented in heap</a:t>
            </a:r>
          </a:p>
          <a:p>
            <a:pPr lvl="1"/>
            <a:r>
              <a:rPr lang="en-US" dirty="0" smtClean="0"/>
              <a:t>Highest priority item </a:t>
            </a:r>
            <a:r>
              <a:rPr lang="en-US" dirty="0" smtClean="0">
                <a:sym typeface="Wingdings"/>
              </a:rPr>
              <a:t> top of heap</a:t>
            </a:r>
          </a:p>
          <a:p>
            <a:pPr lvl="1"/>
            <a:r>
              <a:rPr lang="en-US" dirty="0" smtClean="0">
                <a:sym typeface="Wingdings"/>
              </a:rPr>
              <a:t>Write priority queue operations in terms of heap operations</a:t>
            </a:r>
          </a:p>
          <a:p>
            <a:pPr lvl="2"/>
            <a:r>
              <a:rPr lang="en-US" dirty="0" smtClean="0">
                <a:sym typeface="Wingdings"/>
              </a:rPr>
              <a:t>Example: remove highest priority = remove top of heap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AF92-D033-E049-9AAA-7C9BFB71314F}" type="datetime1">
              <a:rPr lang="en-US" smtClean="0"/>
              <a:t>4/19/17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7FF8-C879-5A43-B62E-155C63C03B1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02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Quicksort</a:t>
            </a: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Efficient exchange sorting scheme </a:t>
            </a:r>
          </a:p>
          <a:p>
            <a:pPr lvl="1"/>
            <a:r>
              <a:rPr lang="en-US" dirty="0" smtClean="0"/>
              <a:t>Uses divide-and-conquer approach</a:t>
            </a:r>
            <a:endParaRPr lang="en-US" dirty="0" smtClean="0"/>
          </a:p>
          <a:p>
            <a:r>
              <a:rPr lang="en-US" dirty="0" smtClean="0"/>
              <a:t>Quicksort steps</a:t>
            </a:r>
          </a:p>
          <a:p>
            <a:pPr lvl="1"/>
            <a:r>
              <a:rPr lang="en-US" dirty="0" smtClean="0"/>
              <a:t>Choose pivot</a:t>
            </a:r>
          </a:p>
          <a:p>
            <a:pPr lvl="1"/>
            <a:r>
              <a:rPr lang="en-US" dirty="0" smtClean="0"/>
              <a:t>Perform exchanges so list is ordered as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{items &lt; pivot}, pivot, {items &gt; pivot}</a:t>
            </a:r>
          </a:p>
          <a:p>
            <a:pPr lvl="2"/>
            <a:r>
              <a:rPr lang="en-US" dirty="0" smtClean="0"/>
              <a:t>Search from right until item &lt; pivot found</a:t>
            </a:r>
          </a:p>
          <a:p>
            <a:pPr lvl="2"/>
            <a:r>
              <a:rPr lang="en-US" dirty="0" smtClean="0"/>
              <a:t>Search from left until item &gt; pivot found</a:t>
            </a:r>
          </a:p>
          <a:p>
            <a:pPr lvl="2"/>
            <a:r>
              <a:rPr lang="en-US" dirty="0" smtClean="0"/>
              <a:t>Exchange the two</a:t>
            </a:r>
          </a:p>
          <a:p>
            <a:pPr lvl="2"/>
            <a:r>
              <a:rPr lang="en-US" dirty="0" smtClean="0"/>
              <a:t>Stop exchanges once indexes equal, then swap pivot with that spot</a:t>
            </a:r>
          </a:p>
          <a:p>
            <a:pPr lvl="1"/>
            <a:r>
              <a:rPr lang="en-US" dirty="0" smtClean="0"/>
              <a:t>Return list rearranged as</a:t>
            </a:r>
          </a:p>
          <a:p>
            <a:pPr marL="344487" lvl="1" indent="0">
              <a:buNone/>
            </a:pPr>
            <a:r>
              <a:rPr lang="en-US" sz="2200" dirty="0" smtClean="0"/>
              <a:t>{ quicksort({items &lt; pivot}), pivot, quicksort({items &gt; pivot}) }</a:t>
            </a:r>
            <a:endParaRPr lang="en-US" sz="22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9FB7-4A04-0042-AF2F-387CA9CBA049}" type="datetime1">
              <a:rPr lang="en-US" smtClean="0"/>
              <a:t>4/19/17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60A-B117-6645-A5BC-BFD8E49C4A6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1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9EBE-9979-9547-86E8-8F3F5A74F832}" type="slidenum">
              <a:rPr lang="en-US"/>
              <a:pPr/>
              <a:t>5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Mergesort</a:t>
            </a:r>
            <a:r>
              <a:rPr lang="en-US" b="1" dirty="0"/>
              <a:t> </a:t>
            </a:r>
            <a:r>
              <a:rPr lang="en-US" dirty="0"/>
              <a:t>can be used both as an internal and an external sort. </a:t>
            </a:r>
          </a:p>
          <a:p>
            <a:r>
              <a:rPr lang="en-US" dirty="0"/>
              <a:t>Basic operation in </a:t>
            </a:r>
            <a:r>
              <a:rPr lang="en-US" dirty="0" err="1"/>
              <a:t>mergesort</a:t>
            </a:r>
            <a:r>
              <a:rPr lang="en-US" dirty="0"/>
              <a:t> is </a:t>
            </a:r>
            <a:r>
              <a:rPr lang="en-US" b="1" dirty="0"/>
              <a:t>merging</a:t>
            </a:r>
            <a:r>
              <a:rPr lang="en-US" dirty="0"/>
              <a:t>, </a:t>
            </a:r>
            <a:endParaRPr lang="en-US" i="1" dirty="0"/>
          </a:p>
          <a:p>
            <a:pPr lvl="1"/>
            <a:r>
              <a:rPr lang="en-US" dirty="0"/>
              <a:t>combining two lists that have previously been sorted </a:t>
            </a:r>
          </a:p>
          <a:p>
            <a:pPr lvl="1"/>
            <a:r>
              <a:rPr lang="en-US" dirty="0"/>
              <a:t>resulting list is also sorted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Repeatedly do the following</a:t>
            </a:r>
          </a:p>
          <a:p>
            <a:pPr lvl="1"/>
            <a:r>
              <a:rPr lang="en-US" dirty="0" smtClean="0"/>
              <a:t>Split file (list) into two files (lists)</a:t>
            </a:r>
          </a:p>
          <a:p>
            <a:pPr lvl="1"/>
            <a:r>
              <a:rPr lang="en-US" dirty="0" smtClean="0"/>
              <a:t>Merge sorted </a:t>
            </a:r>
            <a:r>
              <a:rPr lang="en-US" dirty="0" err="1" smtClean="0"/>
              <a:t>subfiles</a:t>
            </a:r>
            <a:r>
              <a:rPr lang="en-US" dirty="0" smtClean="0"/>
              <a:t> (</a:t>
            </a:r>
            <a:r>
              <a:rPr lang="en-US" dirty="0" err="1" smtClean="0"/>
              <a:t>sublists</a:t>
            </a:r>
            <a:r>
              <a:rPr lang="en-US" dirty="0" smtClean="0"/>
              <a:t>) together into one file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5811-6C1B-3F4B-BB2B-6750068B375F}" type="datetime1">
              <a:rPr lang="en-US" smtClean="0"/>
              <a:t>4/19/17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7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32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1B9F-A2C8-1E40-A84D-1217ED21A263}" type="slidenum">
              <a:rPr lang="en-US"/>
              <a:pPr/>
              <a:t>6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Natural </a:t>
            </a:r>
            <a:r>
              <a:rPr lang="en-US" dirty="0"/>
              <a:t>Merge </a:t>
            </a:r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Copy alternate groupings into two files</a:t>
            </a:r>
          </a:p>
          <a:p>
            <a:pPr lvl="1"/>
            <a:r>
              <a:rPr lang="en-US"/>
              <a:t>Use the sub-groupings, not a power of 2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Look for possible larger groupings</a:t>
            </a:r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3" y="2209800"/>
            <a:ext cx="3881437" cy="12477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457" name="Group 9"/>
          <p:cNvGrpSpPr>
            <a:grpSpLocks/>
          </p:cNvGrpSpPr>
          <p:nvPr/>
        </p:nvGrpSpPr>
        <p:grpSpPr bwMode="auto">
          <a:xfrm>
            <a:off x="2468563" y="3143250"/>
            <a:ext cx="3989387" cy="2327275"/>
            <a:chOff x="1555" y="2369"/>
            <a:chExt cx="2513" cy="1466"/>
          </a:xfrm>
        </p:grpSpPr>
        <p:pic>
          <p:nvPicPr>
            <p:cNvPr id="1044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" y="3114"/>
              <a:ext cx="2513" cy="72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454" name="AutoShape 6"/>
            <p:cNvSpPr>
              <a:spLocks noChangeArrowheads="1"/>
            </p:cNvSpPr>
            <p:nvPr/>
          </p:nvSpPr>
          <p:spPr bwMode="auto">
            <a:xfrm>
              <a:off x="2113" y="3426"/>
              <a:ext cx="1078" cy="31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5" name="Line 7"/>
            <p:cNvSpPr>
              <a:spLocks noChangeShapeType="1"/>
            </p:cNvSpPr>
            <p:nvPr/>
          </p:nvSpPr>
          <p:spPr bwMode="auto">
            <a:xfrm>
              <a:off x="2584" y="2629"/>
              <a:ext cx="3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56" name="AutoShape 8"/>
            <p:cNvSpPr>
              <a:spLocks/>
            </p:cNvSpPr>
            <p:nvPr/>
          </p:nvSpPr>
          <p:spPr bwMode="auto">
            <a:xfrm rot="5400000">
              <a:off x="2496" y="2052"/>
              <a:ext cx="221" cy="856"/>
            </a:xfrm>
            <a:prstGeom prst="rightBrace">
              <a:avLst>
                <a:gd name="adj1" fmla="val 322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75A7-1026-BF44-B00B-C1D1D294EFE2}" type="datetime1">
              <a:rPr lang="en-US" smtClean="0"/>
              <a:t>4/19/17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71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32</a:t>
            </a: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B3D5-999B-AF42-AF16-2C900163F82F}" type="slidenum">
              <a:rPr lang="en-US"/>
              <a:pPr/>
              <a:t>7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Natural </a:t>
            </a:r>
            <a:r>
              <a:rPr lang="en-US" dirty="0"/>
              <a:t>Merge Sort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the corresponding sub files</a:t>
            </a:r>
          </a:p>
        </p:txBody>
      </p:sp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2293938"/>
            <a:ext cx="4232275" cy="121443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4225925"/>
            <a:ext cx="7497762" cy="11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05480" name="Group 8"/>
          <p:cNvGrpSpPr>
            <a:grpSpLocks/>
          </p:cNvGrpSpPr>
          <p:nvPr/>
        </p:nvGrpSpPr>
        <p:grpSpPr bwMode="auto">
          <a:xfrm>
            <a:off x="2486025" y="2344738"/>
            <a:ext cx="914400" cy="2322512"/>
            <a:chOff x="1566" y="1477"/>
            <a:chExt cx="576" cy="1463"/>
          </a:xfrm>
        </p:grpSpPr>
        <p:sp>
          <p:nvSpPr>
            <p:cNvPr id="105478" name="AutoShape 6"/>
            <p:cNvSpPr>
              <a:spLocks noChangeArrowheads="1"/>
            </p:cNvSpPr>
            <p:nvPr/>
          </p:nvSpPr>
          <p:spPr bwMode="auto">
            <a:xfrm>
              <a:off x="1846" y="1477"/>
              <a:ext cx="296" cy="63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79" name="Line 7"/>
            <p:cNvSpPr>
              <a:spLocks noChangeShapeType="1"/>
            </p:cNvSpPr>
            <p:nvPr/>
          </p:nvSpPr>
          <p:spPr bwMode="auto">
            <a:xfrm flipH="1">
              <a:off x="1566" y="2112"/>
              <a:ext cx="398" cy="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484" name="Group 12"/>
          <p:cNvGrpSpPr>
            <a:grpSpLocks/>
          </p:cNvGrpSpPr>
          <p:nvPr/>
        </p:nvGrpSpPr>
        <p:grpSpPr bwMode="auto">
          <a:xfrm>
            <a:off x="3268663" y="2509838"/>
            <a:ext cx="1728787" cy="2081212"/>
            <a:chOff x="2059" y="1581"/>
            <a:chExt cx="1089" cy="1311"/>
          </a:xfrm>
        </p:grpSpPr>
        <p:sp>
          <p:nvSpPr>
            <p:cNvPr id="105481" name="AutoShape 9"/>
            <p:cNvSpPr>
              <a:spLocks noChangeArrowheads="1"/>
            </p:cNvSpPr>
            <p:nvPr/>
          </p:nvSpPr>
          <p:spPr bwMode="auto">
            <a:xfrm>
              <a:off x="2059" y="1581"/>
              <a:ext cx="662" cy="24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82" name="AutoShape 10"/>
            <p:cNvSpPr>
              <a:spLocks noChangeArrowheads="1"/>
            </p:cNvSpPr>
            <p:nvPr/>
          </p:nvSpPr>
          <p:spPr bwMode="auto">
            <a:xfrm>
              <a:off x="2131" y="1848"/>
              <a:ext cx="1017" cy="20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83" name="Line 11"/>
            <p:cNvSpPr>
              <a:spLocks noChangeShapeType="1"/>
            </p:cNvSpPr>
            <p:nvPr/>
          </p:nvSpPr>
          <p:spPr bwMode="auto">
            <a:xfrm>
              <a:off x="2525" y="2071"/>
              <a:ext cx="183" cy="8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491" name="Group 19"/>
          <p:cNvGrpSpPr>
            <a:grpSpLocks/>
          </p:cNvGrpSpPr>
          <p:nvPr/>
        </p:nvGrpSpPr>
        <p:grpSpPr bwMode="auto">
          <a:xfrm>
            <a:off x="4314825" y="2438400"/>
            <a:ext cx="4079875" cy="3635375"/>
            <a:chOff x="2718" y="1536"/>
            <a:chExt cx="2570" cy="2290"/>
          </a:xfrm>
        </p:grpSpPr>
        <p:sp>
          <p:nvSpPr>
            <p:cNvPr id="105488" name="AutoShape 16"/>
            <p:cNvSpPr>
              <a:spLocks noChangeArrowheads="1"/>
            </p:cNvSpPr>
            <p:nvPr/>
          </p:nvSpPr>
          <p:spPr bwMode="auto">
            <a:xfrm>
              <a:off x="2718" y="1536"/>
              <a:ext cx="1225" cy="32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89" name="Line 17"/>
            <p:cNvSpPr>
              <a:spLocks noChangeShapeType="1"/>
            </p:cNvSpPr>
            <p:nvPr/>
          </p:nvSpPr>
          <p:spPr bwMode="auto">
            <a:xfrm>
              <a:off x="3486" y="1890"/>
              <a:ext cx="457" cy="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0" name="Text Box 18"/>
            <p:cNvSpPr txBox="1">
              <a:spLocks noChangeArrowheads="1"/>
            </p:cNvSpPr>
            <p:nvPr/>
          </p:nvSpPr>
          <p:spPr bwMode="auto">
            <a:xfrm>
              <a:off x="2954" y="3308"/>
              <a:ext cx="2334" cy="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/>
                <a:t>EOF for F2, Copy remaining groups from F1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CE66-6B4C-B44E-B142-6AFEB3180000}" type="datetime1">
              <a:rPr lang="en-US" smtClean="0"/>
              <a:t>4/19/17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82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32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D79F-808D-EC4A-80D1-84B21D08FF4F}" type="slidenum">
              <a:rPr lang="en-US"/>
              <a:pPr/>
              <a:t>8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Natural </a:t>
            </a:r>
            <a:r>
              <a:rPr lang="en-US" dirty="0"/>
              <a:t>Merge Sort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Split again, </a:t>
            </a:r>
            <a:br>
              <a:rPr lang="en-US"/>
            </a:br>
            <a:r>
              <a:rPr lang="en-US"/>
              <a:t>alternating groups</a:t>
            </a:r>
          </a:p>
          <a:p>
            <a:r>
              <a:rPr lang="en-US"/>
              <a:t>Merge again, now two subgroups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One more split, one more merge gives sort</a:t>
            </a:r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914400"/>
            <a:ext cx="4416425" cy="121443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819400"/>
            <a:ext cx="5416550" cy="81915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4648200"/>
            <a:ext cx="6556375" cy="87788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75DB-F58D-E340-B16E-D98CE41B5078}" type="datetime1">
              <a:rPr lang="en-US" smtClean="0"/>
              <a:t>4/19/17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Split for </a:t>
            </a:r>
            <a:r>
              <a:rPr lang="en-US" dirty="0" smtClean="0"/>
              <a:t>natural </a:t>
            </a:r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Splits file </a:t>
            </a:r>
            <a:r>
              <a:rPr lang="en-US" i="1" dirty="0" smtClean="0"/>
              <a:t>F</a:t>
            </a:r>
            <a:r>
              <a:rPr lang="en-US" dirty="0" smtClean="0"/>
              <a:t> into </a:t>
            </a:r>
            <a:r>
              <a:rPr lang="en-US" i="1" dirty="0" smtClean="0"/>
              <a:t>F1 </a:t>
            </a:r>
            <a:r>
              <a:rPr lang="en-US" dirty="0" smtClean="0"/>
              <a:t>and </a:t>
            </a:r>
            <a:r>
              <a:rPr lang="en-US" i="1" dirty="0" smtClean="0"/>
              <a:t>F2</a:t>
            </a:r>
            <a:r>
              <a:rPr lang="en-US" dirty="0" smtClean="0"/>
              <a:t> by copying sorted </a:t>
            </a:r>
            <a:r>
              <a:rPr lang="en-US" dirty="0" err="1" smtClean="0"/>
              <a:t>subfiles</a:t>
            </a:r>
            <a:r>
              <a:rPr lang="en-US" dirty="0" smtClean="0"/>
              <a:t> alternately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i="1" dirty="0" smtClean="0"/>
              <a:t>F</a:t>
            </a:r>
            <a:r>
              <a:rPr lang="en-US" dirty="0" smtClean="0"/>
              <a:t> for input and </a:t>
            </a:r>
            <a:r>
              <a:rPr lang="en-US" i="1" dirty="0" smtClean="0"/>
              <a:t>F1</a:t>
            </a:r>
            <a:r>
              <a:rPr lang="en-US" dirty="0" smtClean="0"/>
              <a:t> and </a:t>
            </a:r>
            <a:r>
              <a:rPr lang="en-US" i="1" dirty="0" smtClean="0"/>
              <a:t>F2</a:t>
            </a:r>
            <a:r>
              <a:rPr lang="en-US" dirty="0" smtClean="0"/>
              <a:t> for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While EOF not reached for </a:t>
            </a:r>
            <a:r>
              <a:rPr lang="en-US" i="1" dirty="0" smtClean="0"/>
              <a:t>F</a:t>
            </a:r>
            <a:endParaRPr lang="en-US" dirty="0" smtClean="0"/>
          </a:p>
          <a:p>
            <a:pPr marL="841375" lvl="1" indent="-514350">
              <a:buFont typeface="+mj-lt"/>
              <a:buAutoNum type="alphaLcPeriod"/>
            </a:pPr>
            <a:r>
              <a:rPr lang="en-US" dirty="0" smtClean="0"/>
              <a:t>Repeatedly read element of </a:t>
            </a:r>
            <a:r>
              <a:rPr lang="en-US" i="1" dirty="0" smtClean="0"/>
              <a:t>F</a:t>
            </a:r>
            <a:r>
              <a:rPr lang="en-US" dirty="0" smtClean="0"/>
              <a:t> into </a:t>
            </a:r>
            <a:r>
              <a:rPr lang="en-US" i="1" dirty="0" smtClean="0"/>
              <a:t>F1</a:t>
            </a:r>
            <a:r>
              <a:rPr lang="en-US" dirty="0" smtClean="0"/>
              <a:t> until </a:t>
            </a:r>
          </a:p>
          <a:p>
            <a:pPr marL="1193800" lvl="2" indent="-514350">
              <a:buFont typeface="+mj-lt"/>
              <a:buAutoNum type="romanLcPeriod"/>
            </a:pPr>
            <a:r>
              <a:rPr lang="en-US" dirty="0" smtClean="0"/>
              <a:t>Next element of </a:t>
            </a:r>
            <a:r>
              <a:rPr lang="en-US" i="1" dirty="0" smtClean="0"/>
              <a:t>F</a:t>
            </a:r>
            <a:r>
              <a:rPr lang="en-US" dirty="0" smtClean="0"/>
              <a:t> is less than last element copied, or</a:t>
            </a:r>
          </a:p>
          <a:p>
            <a:pPr marL="1193800" lvl="2" indent="-514350">
              <a:buFont typeface="+mj-lt"/>
              <a:buAutoNum type="romanLcPeriod"/>
            </a:pPr>
            <a:r>
              <a:rPr lang="en-US" dirty="0" smtClean="0"/>
              <a:t>End of </a:t>
            </a:r>
            <a:r>
              <a:rPr lang="en-US" i="1" dirty="0" smtClean="0"/>
              <a:t>F</a:t>
            </a:r>
            <a:r>
              <a:rPr lang="en-US" dirty="0" smtClean="0"/>
              <a:t> reached</a:t>
            </a:r>
          </a:p>
          <a:p>
            <a:pPr marL="841375" lvl="1" indent="-514350">
              <a:buFont typeface="+mj-lt"/>
              <a:buAutoNum type="alphaLcPeriod"/>
            </a:pPr>
            <a:r>
              <a:rPr lang="en-US" dirty="0" smtClean="0"/>
              <a:t>Repeatedly read element of </a:t>
            </a:r>
            <a:r>
              <a:rPr lang="en-US" i="1" dirty="0" smtClean="0"/>
              <a:t>F</a:t>
            </a:r>
            <a:r>
              <a:rPr lang="en-US" dirty="0" smtClean="0"/>
              <a:t> into </a:t>
            </a:r>
            <a:r>
              <a:rPr lang="en-US" i="1" dirty="0" smtClean="0"/>
              <a:t>F2</a:t>
            </a:r>
            <a:r>
              <a:rPr lang="en-US" dirty="0" smtClean="0"/>
              <a:t> as described above</a:t>
            </a:r>
          </a:p>
          <a:p>
            <a:pPr marL="327025" lvl="1" indent="0">
              <a:buNone/>
            </a:pPr>
            <a:r>
              <a:rPr lang="en-US" dirty="0" smtClean="0"/>
              <a:t>End while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7183-5CCB-1B44-A948-8577F308B0FF}" type="datetime1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32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5803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19446</TotalTime>
  <Words>652</Words>
  <Application>Microsoft Macintosh PowerPoint</Application>
  <PresentationFormat>On-screen Show (4:3)</PresentationFormat>
  <Paragraphs>151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Edge</vt:lpstr>
      <vt:lpstr>EECE.3220 Data Structures</vt:lpstr>
      <vt:lpstr>Lecture outline</vt:lpstr>
      <vt:lpstr>Review: Priority Queue</vt:lpstr>
      <vt:lpstr>Review: Quicksort</vt:lpstr>
      <vt:lpstr>Review: Mergesort</vt:lpstr>
      <vt:lpstr>Review: Natural Merge Sort</vt:lpstr>
      <vt:lpstr>Review: Natural Merge Sort</vt:lpstr>
      <vt:lpstr>Review: Natural Merge Sort</vt:lpstr>
      <vt:lpstr>Review: Split for natural mergesort</vt:lpstr>
      <vt:lpstr>Review: Merge for natural mergesort</vt:lpstr>
      <vt:lpstr>Review: Natural Merge Sort</vt:lpstr>
      <vt:lpstr>Sort examples</vt:lpstr>
      <vt:lpstr>Space for example solution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4543</cp:revision>
  <dcterms:created xsi:type="dcterms:W3CDTF">2006-04-03T05:03:01Z</dcterms:created>
  <dcterms:modified xsi:type="dcterms:W3CDTF">2017-04-19T15:38:30Z</dcterms:modified>
</cp:coreProperties>
</file>