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516" r:id="rId4"/>
    <p:sldId id="517" r:id="rId5"/>
    <p:sldId id="518" r:id="rId6"/>
    <p:sldId id="519" r:id="rId7"/>
    <p:sldId id="520" r:id="rId8"/>
    <p:sldId id="521" r:id="rId9"/>
    <p:sldId id="522" r:id="rId10"/>
    <p:sldId id="523" r:id="rId11"/>
    <p:sldId id="524" r:id="rId12"/>
    <p:sldId id="483" r:id="rId13"/>
    <p:sldId id="422" r:id="rId1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75" d="100"/>
          <a:sy n="75" d="100"/>
        </p:scale>
        <p:origin x="-20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C8A7F0-A5CE-5C4E-B123-223DDBC9D4FE}" type="datetime1">
              <a:rPr lang="en-US" smtClean="0"/>
              <a:t>4/21/2017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33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E31331-801D-A347-B524-8C92944D0437}" type="datetime1">
              <a:rPr lang="en-US" smtClean="0"/>
              <a:t>4/21/2017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19B56-D0B4-D649-9436-9B8ABB2DD06E}" type="datetime1">
              <a:rPr lang="en-US" smtClean="0"/>
              <a:t>4/21/2017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3AF477-68F6-DD4D-8315-C6F1492118B9}" type="datetime1">
              <a:rPr lang="en-US" smtClean="0"/>
              <a:t>4/21/2017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A9257-296A-C146-BCE8-2D750FEB9EEB}" type="datetime1">
              <a:rPr lang="en-US" smtClean="0"/>
              <a:t>4/21/2017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B2C963-480F-9247-BDB7-7C3054B10BBA}" type="datetime1">
              <a:rPr lang="en-US" smtClean="0"/>
              <a:t>4/21/2017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F8F37E-8CF5-354E-8811-4816B347F81E}" type="datetime1">
              <a:rPr lang="en-US" smtClean="0"/>
              <a:t>4/21/2017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8EF682-0EA0-8546-BFEB-2C5C373D7BA2}" type="datetime1">
              <a:rPr lang="en-US" smtClean="0"/>
              <a:t>4/21/2017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E5F084-FE27-B84C-901E-0EEDD39BCA23}" type="datetime1">
              <a:rPr lang="en-US" smtClean="0"/>
              <a:t>4/21/2017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33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6F1478-F327-024E-A567-A394367DA10A}" type="datetime1">
              <a:rPr lang="en-US" smtClean="0"/>
              <a:t>4/21/2017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33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7D677D-3236-9E40-8ACA-23BFFD79C4DF}" type="datetime1">
              <a:rPr lang="en-US" smtClean="0"/>
              <a:t>4/21/2017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33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8F0F4C-62FD-D049-9761-028D84E6D3AD}" type="datetime1">
              <a:rPr lang="en-US" smtClean="0"/>
              <a:t>4/21/2017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B6C40A-BC00-B24E-AA2B-1C97F3C0C4A3}" type="datetime1">
              <a:rPr lang="en-US" smtClean="0"/>
              <a:t>4/21/2017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53EAB90C-B4E2-364E-B496-37942D3AEE83}" type="datetime1">
              <a:rPr lang="en-US" smtClean="0"/>
              <a:t>4/21/2017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Data Structures: Lecture 33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EECE.3220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Data Structures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33: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Hash tables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1F8D-BAF4-A24F-80C8-A305E9676AD4}" type="slidenum">
              <a:rPr lang="en-US"/>
              <a:pPr/>
              <a:t>10</a:t>
            </a:fld>
            <a:endParaRPr 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Collision Strategies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Chaining</a:t>
            </a:r>
          </a:p>
          <a:p>
            <a:pPr lvl="1"/>
            <a:r>
              <a:rPr lang="en-US"/>
              <a:t>Table is a list or vector of head nodes to linked lists</a:t>
            </a:r>
          </a:p>
          <a:p>
            <a:pPr lvl="1"/>
            <a:r>
              <a:rPr lang="en-US"/>
              <a:t>When item hashes to location, it is added to that linked list</a:t>
            </a:r>
          </a:p>
        </p:txBody>
      </p:sp>
      <p:pic>
        <p:nvPicPr>
          <p:cNvPr id="993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00" y="3827463"/>
            <a:ext cx="4503738" cy="2065337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4970-D4B4-4146-8053-4EF759BBFFA5}" type="datetime1">
              <a:rPr lang="en-US" smtClean="0"/>
              <a:t>4/21/2017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3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33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5CFDC-A930-D44D-BD89-F7CF362086BF}" type="slidenum">
              <a:rPr lang="en-US"/>
              <a:pPr/>
              <a:t>11</a:t>
            </a:fld>
            <a:endParaRPr 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Improving the Hash Function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Ideal hash function</a:t>
            </a:r>
          </a:p>
          <a:p>
            <a:pPr lvl="1"/>
            <a:r>
              <a:rPr lang="en-US"/>
              <a:t>Simple to evaluate</a:t>
            </a:r>
          </a:p>
          <a:p>
            <a:pPr lvl="1"/>
            <a:r>
              <a:rPr lang="en-US"/>
              <a:t>Scatters items uniformly throughout table</a:t>
            </a:r>
          </a:p>
          <a:p>
            <a:r>
              <a:rPr lang="en-US"/>
              <a:t>Modulo arithmetic not so good for strings</a:t>
            </a:r>
          </a:p>
          <a:p>
            <a:pPr lvl="1"/>
            <a:r>
              <a:rPr lang="en-US"/>
              <a:t>Possible to manipulate numeric (ASCII) value of first and last characters of a name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E1DC-DD2D-ED4D-BD82-9A6409AB5899}" type="datetime1">
              <a:rPr lang="en-US" smtClean="0"/>
              <a:t>4/21/2017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2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time: TBD—either</a:t>
            </a:r>
          </a:p>
          <a:p>
            <a:pPr lvl="1"/>
            <a:r>
              <a:rPr lang="en-US" dirty="0" smtClean="0"/>
              <a:t>Inheritance, or</a:t>
            </a:r>
          </a:p>
          <a:p>
            <a:pPr lvl="1"/>
            <a:r>
              <a:rPr lang="en-US" dirty="0" smtClean="0"/>
              <a:t>Balanced binary search trees</a:t>
            </a:r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/>
              <a:t>Program 5 </a:t>
            </a:r>
            <a:r>
              <a:rPr lang="en-US" dirty="0" smtClean="0"/>
              <a:t>due </a:t>
            </a:r>
            <a:r>
              <a:rPr lang="en-US" dirty="0"/>
              <a:t>4/26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89F91E6-E13D-F34B-B586-F48D76CF6C3A}" type="datetime1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Lecture 33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5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adapted from slides provided with the course textbook:</a:t>
            </a:r>
          </a:p>
          <a:p>
            <a:pPr lvl="1"/>
            <a:r>
              <a:rPr lang="en-US" dirty="0"/>
              <a:t>Larry </a:t>
            </a:r>
            <a:r>
              <a:rPr lang="en-US" dirty="0" err="1"/>
              <a:t>Nyhoff</a:t>
            </a:r>
            <a:r>
              <a:rPr lang="en-US" dirty="0"/>
              <a:t>, </a:t>
            </a:r>
            <a:r>
              <a:rPr lang="en-US" i="1" dirty="0"/>
              <a:t>ADTs, Data Structures, and Problem Solving with C++</a:t>
            </a:r>
            <a:r>
              <a:rPr lang="en-US" dirty="0"/>
              <a:t>, 2nd edition, 2005, Pearson/Prentice </a:t>
            </a:r>
            <a:r>
              <a:rPr lang="en-US" dirty="0" smtClean="0"/>
              <a:t>Hall. ISBN</a:t>
            </a:r>
            <a:r>
              <a:rPr lang="en-US" dirty="0"/>
              <a:t>: 0-13-140909-3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94CC-9003-1240-B148-809AB629DB5C}" type="datetime1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33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51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Program 5 due 4/26</a:t>
            </a:r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smtClean="0"/>
              <a:t>Hash tables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76C0EF5-479A-F64F-AE9E-4EA6C8D4B31E}" type="datetime1">
              <a:rPr lang="en-US" smtClean="0">
                <a:latin typeface="+mj-lt"/>
              </a:rPr>
              <a:t>4/21/2017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Lecture 33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33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73D1F-1FDA-9B48-8C85-E609C0A5D3FD}" type="slidenum">
              <a:rPr lang="en-US"/>
              <a:pPr/>
              <a:t>3</a:t>
            </a:fld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Tables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Recall order of magnitude of searches</a:t>
            </a:r>
          </a:p>
          <a:p>
            <a:pPr lvl="1"/>
            <a:r>
              <a:rPr lang="en-US"/>
              <a:t>Linear search O(n)</a:t>
            </a:r>
          </a:p>
          <a:p>
            <a:pPr lvl="1"/>
            <a:r>
              <a:rPr lang="en-US"/>
              <a:t>Binary search O(log</a:t>
            </a:r>
            <a:r>
              <a:rPr lang="en-US" baseline="-25000"/>
              <a:t>2</a:t>
            </a:r>
            <a:r>
              <a:rPr lang="en-US"/>
              <a:t>n)</a:t>
            </a:r>
          </a:p>
          <a:p>
            <a:pPr lvl="1"/>
            <a:r>
              <a:rPr lang="en-US"/>
              <a:t>Balanced binary tree search O(log</a:t>
            </a:r>
            <a:r>
              <a:rPr lang="en-US" baseline="-25000"/>
              <a:t>2</a:t>
            </a:r>
            <a:r>
              <a:rPr lang="en-US"/>
              <a:t>n)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Unbalanced binary tree can degrade to O(n)</a:t>
            </a:r>
          </a:p>
        </p:txBody>
      </p:sp>
      <p:pic>
        <p:nvPicPr>
          <p:cNvPr id="921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"/>
          <a:stretch>
            <a:fillRect/>
          </a:stretch>
        </p:blipFill>
        <p:spPr bwMode="auto">
          <a:xfrm>
            <a:off x="1039813" y="3298825"/>
            <a:ext cx="2414587" cy="1589087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5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25" y="3268662"/>
            <a:ext cx="1949450" cy="17018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6" name="Line 6"/>
          <p:cNvSpPr>
            <a:spLocks noChangeShapeType="1"/>
          </p:cNvSpPr>
          <p:nvPr/>
        </p:nvSpPr>
        <p:spPr bwMode="auto">
          <a:xfrm flipH="1">
            <a:off x="3268663" y="3121025"/>
            <a:ext cx="1751012" cy="700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7" name="Line 7"/>
          <p:cNvSpPr>
            <a:spLocks noChangeShapeType="1"/>
          </p:cNvSpPr>
          <p:nvPr/>
        </p:nvSpPr>
        <p:spPr bwMode="auto">
          <a:xfrm flipV="1">
            <a:off x="4435475" y="4210050"/>
            <a:ext cx="1770063" cy="895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228B-9EC6-1141-AC9A-EC3D1B16736C}" type="datetime1">
              <a:rPr lang="en-US" smtClean="0"/>
              <a:t>4/21/2017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6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DDCE-E19D-594A-8854-405093F13514}" type="slidenum">
              <a:rPr lang="en-US"/>
              <a:pPr/>
              <a:t>4</a:t>
            </a:fld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Tables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some situations faster search is needed</a:t>
            </a:r>
          </a:p>
          <a:p>
            <a:pPr lvl="1"/>
            <a:r>
              <a:rPr lang="en-US"/>
              <a:t>Solution is to use a hash function</a:t>
            </a:r>
          </a:p>
          <a:p>
            <a:pPr lvl="1"/>
            <a:r>
              <a:rPr lang="en-US"/>
              <a:t>Value of key field given to hash function</a:t>
            </a:r>
          </a:p>
          <a:p>
            <a:pPr lvl="1"/>
            <a:r>
              <a:rPr lang="en-US"/>
              <a:t>Location in a hash table is calculated</a:t>
            </a:r>
          </a:p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4B4A-04BE-F94D-9224-1AC0504E49C5}" type="datetime1">
              <a:rPr lang="en-US" smtClean="0"/>
              <a:t>4/21/2017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0" y="3276600"/>
            <a:ext cx="36830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6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33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4897-6C20-6D48-9EA2-F8B6E74F1B7C}" type="slidenum">
              <a:rPr lang="en-US"/>
              <a:pPr/>
              <a:t>5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Functions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Simple function could be to mod the value of the key by some arbitrary integer</a:t>
            </a:r>
            <a:br>
              <a:rPr lang="en-US"/>
            </a:b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int h(int i)</a:t>
            </a:r>
            <a:br>
              <a:rPr lang="en-US" sz="2800" b="1">
                <a:solidFill>
                  <a:srgbClr val="6666FF"/>
                </a:solidFill>
                <a:latin typeface="Courier New" charset="0"/>
              </a:rPr>
            </a:b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{	return   i % someInt;	   }</a:t>
            </a:r>
          </a:p>
          <a:p>
            <a:pPr>
              <a:lnSpc>
                <a:spcPct val="90000"/>
              </a:lnSpc>
            </a:pPr>
            <a:r>
              <a:rPr lang="en-US"/>
              <a:t>Note the max number of locations in the table will be same as </a:t>
            </a:r>
            <a:r>
              <a:rPr lang="en-US" b="1">
                <a:solidFill>
                  <a:srgbClr val="6666FF"/>
                </a:solidFill>
                <a:latin typeface="Courier New" charset="0"/>
              </a:rPr>
              <a:t>someInt</a:t>
            </a:r>
          </a:p>
          <a:p>
            <a:pPr>
              <a:lnSpc>
                <a:spcPct val="90000"/>
              </a:lnSpc>
            </a:pPr>
            <a:r>
              <a:rPr lang="en-US"/>
              <a:t>Note that we have traded speed for wasted space</a:t>
            </a:r>
          </a:p>
          <a:p>
            <a:pPr lvl="1">
              <a:lnSpc>
                <a:spcPct val="90000"/>
              </a:lnSpc>
            </a:pPr>
            <a:r>
              <a:rPr lang="en-US"/>
              <a:t>Table must be considerably larger than number of items anticipated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710E-4F4C-9F42-8ABD-CDFD81CAABC5}" type="datetime1">
              <a:rPr lang="en-US" smtClean="0"/>
              <a:t>4/21/2017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3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D3D4-A796-324E-ABBA-595C085280BA}" type="slidenum">
              <a:rPr lang="en-US"/>
              <a:pPr/>
              <a:t>6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Functions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Observe the problem with same value returned by </a:t>
            </a:r>
            <a:r>
              <a:rPr lang="en-US" b="1">
                <a:solidFill>
                  <a:srgbClr val="6666FF"/>
                </a:solidFill>
                <a:latin typeface="Courier New" charset="0"/>
              </a:rPr>
              <a:t>h(i)</a:t>
            </a:r>
            <a:r>
              <a:rPr lang="en-US"/>
              <a:t> for different values of </a:t>
            </a:r>
            <a:r>
              <a:rPr lang="en-US" b="1">
                <a:solidFill>
                  <a:srgbClr val="6666FF"/>
                </a:solidFill>
                <a:latin typeface="Courier New" charset="0"/>
              </a:rPr>
              <a:t>i</a:t>
            </a:r>
          </a:p>
          <a:p>
            <a:pPr lvl="1"/>
            <a:r>
              <a:rPr lang="en-US"/>
              <a:t>Called collisions</a:t>
            </a:r>
          </a:p>
          <a:p>
            <a:r>
              <a:rPr lang="en-US"/>
              <a:t>A simple solution is linear probing</a:t>
            </a:r>
          </a:p>
          <a:p>
            <a:pPr lvl="1"/>
            <a:r>
              <a:rPr lang="en-US"/>
              <a:t>Linear search begins at</a:t>
            </a:r>
            <a:br>
              <a:rPr lang="en-US"/>
            </a:br>
            <a:r>
              <a:rPr lang="en-US"/>
              <a:t>collision location</a:t>
            </a:r>
          </a:p>
          <a:p>
            <a:pPr lvl="1"/>
            <a:r>
              <a:rPr lang="en-US"/>
              <a:t>Continues until empty</a:t>
            </a:r>
            <a:br>
              <a:rPr lang="en-US"/>
            </a:br>
            <a:r>
              <a:rPr lang="en-US"/>
              <a:t>slot found for insertion</a:t>
            </a:r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638" y="3905250"/>
            <a:ext cx="1697037" cy="2378075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0945-7FC1-9447-B9B2-68359D5CB974}" type="datetime1">
              <a:rPr lang="en-US" smtClean="0"/>
              <a:t>4/21/2017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6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6116-C42F-3145-927B-8AD39A252FD8}" type="slidenum">
              <a:rPr lang="en-US"/>
              <a:pPr/>
              <a:t>7</a:t>
            </a:fld>
            <a:endParaRPr 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Functions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retrieving a value</a:t>
            </a:r>
            <a:br>
              <a:rPr lang="en-US"/>
            </a:br>
            <a:r>
              <a:rPr lang="en-US"/>
              <a:t>linear probe until found</a:t>
            </a:r>
          </a:p>
          <a:p>
            <a:pPr lvl="1"/>
            <a:r>
              <a:rPr lang="en-US"/>
              <a:t>If empty slot encountered</a:t>
            </a:r>
            <a:br>
              <a:rPr lang="en-US"/>
            </a:br>
            <a:r>
              <a:rPr lang="en-US"/>
              <a:t>then value is not in table</a:t>
            </a:r>
          </a:p>
          <a:p>
            <a:r>
              <a:rPr lang="en-US"/>
              <a:t>If deletions permitted </a:t>
            </a:r>
          </a:p>
          <a:p>
            <a:pPr lvl="1"/>
            <a:r>
              <a:rPr lang="en-US"/>
              <a:t>Slot can be marked so</a:t>
            </a:r>
            <a:br>
              <a:rPr lang="en-US"/>
            </a:br>
            <a:r>
              <a:rPr lang="en-US"/>
              <a:t>it will not be empty and cause an invalid linear probe</a:t>
            </a:r>
          </a:p>
        </p:txBody>
      </p:sp>
      <p:pic>
        <p:nvPicPr>
          <p:cNvPr id="962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1298575"/>
            <a:ext cx="2027237" cy="2840038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F166-503D-054B-9437-006F3D3C2EF1}" type="datetime1">
              <a:rPr lang="en-US" smtClean="0"/>
              <a:t>4/21/2017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33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3B31-0B1C-DC47-9DFA-089EEF93383E}" type="slidenum">
              <a:rPr lang="en-US"/>
              <a:pPr/>
              <a:t>8</a:t>
            </a:fld>
            <a:endParaRPr 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Functions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Strategies for improved performance</a:t>
            </a:r>
          </a:p>
          <a:p>
            <a:pPr lvl="1"/>
            <a:r>
              <a:rPr lang="en-US"/>
              <a:t>Increase table capacity (less collisions)</a:t>
            </a:r>
          </a:p>
          <a:p>
            <a:pPr lvl="1"/>
            <a:r>
              <a:rPr lang="en-US"/>
              <a:t>Use different collision resolution technique</a:t>
            </a:r>
          </a:p>
          <a:p>
            <a:pPr lvl="1"/>
            <a:r>
              <a:rPr lang="en-US"/>
              <a:t>Devise different hash function</a:t>
            </a:r>
          </a:p>
          <a:p>
            <a:r>
              <a:rPr lang="en-US"/>
              <a:t>Hash table capacity</a:t>
            </a:r>
          </a:p>
          <a:p>
            <a:pPr lvl="1"/>
            <a:r>
              <a:rPr lang="en-US"/>
              <a:t>Size of table must be 1.5 to 2 times the size of the number of items to be stored</a:t>
            </a:r>
          </a:p>
          <a:p>
            <a:pPr lvl="1"/>
            <a:r>
              <a:rPr lang="en-US"/>
              <a:t>Otherwise probability of collisions is too high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196F-368C-734D-A4D1-303E09210378}" type="datetime1">
              <a:rPr lang="en-US" smtClean="0"/>
              <a:t>4/21/2017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6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33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179A-AA6E-2947-8E8F-795400965E35}" type="slidenum">
              <a:rPr lang="en-US"/>
              <a:pPr/>
              <a:t>9</a:t>
            </a:fld>
            <a:endParaRPr 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Collision Strategies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Linear probing can result in primary clustering</a:t>
            </a:r>
          </a:p>
          <a:p>
            <a:r>
              <a:rPr lang="en-US"/>
              <a:t>Consider quadratic probing</a:t>
            </a:r>
          </a:p>
          <a:p>
            <a:pPr lvl="1"/>
            <a:r>
              <a:rPr lang="en-US"/>
              <a:t>Probe sequence from location </a:t>
            </a:r>
            <a:r>
              <a:rPr lang="en-US" i="1"/>
              <a:t>i</a:t>
            </a:r>
            <a:r>
              <a:rPr lang="en-US"/>
              <a:t> is</a:t>
            </a:r>
            <a:br>
              <a:rPr lang="en-US"/>
            </a:br>
            <a:r>
              <a:rPr lang="en-US" i="1"/>
              <a:t>i + 1, i – 1, i + 4, i – 4, i + 9, i – 9</a:t>
            </a:r>
            <a:r>
              <a:rPr lang="en-US"/>
              <a:t>, …</a:t>
            </a:r>
          </a:p>
          <a:p>
            <a:pPr lvl="1"/>
            <a:r>
              <a:rPr lang="en-US"/>
              <a:t>Secondary clusters can still form</a:t>
            </a:r>
          </a:p>
          <a:p>
            <a:r>
              <a:rPr lang="en-US"/>
              <a:t>Double hashing </a:t>
            </a:r>
          </a:p>
          <a:p>
            <a:pPr lvl="1"/>
            <a:r>
              <a:rPr lang="en-US"/>
              <a:t>Use a second hash function to determine probe sequence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AE97-220B-0642-94A0-0E9AAA6A74F3}" type="datetime1">
              <a:rPr lang="en-US" smtClean="0"/>
              <a:t>4/21/2017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5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19485</TotalTime>
  <Words>415</Words>
  <Application>Microsoft Office PowerPoint</Application>
  <PresentationFormat>On-screen Show (4:3)</PresentationFormat>
  <Paragraphs>114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Edge</vt:lpstr>
      <vt:lpstr>EECE.3220 Data Structures</vt:lpstr>
      <vt:lpstr>Lecture outline</vt:lpstr>
      <vt:lpstr>Hash Tables</vt:lpstr>
      <vt:lpstr>Hash Tables</vt:lpstr>
      <vt:lpstr>Hash Functions</vt:lpstr>
      <vt:lpstr>Hash Functions</vt:lpstr>
      <vt:lpstr>Hash Functions</vt:lpstr>
      <vt:lpstr>Hash Functions</vt:lpstr>
      <vt:lpstr>Collision Strategies</vt:lpstr>
      <vt:lpstr>Collision Strategies</vt:lpstr>
      <vt:lpstr>Improving the Hash Function</vt:lpstr>
      <vt:lpstr>Final notes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J. Geiger</cp:lastModifiedBy>
  <cp:revision>4550</cp:revision>
  <dcterms:created xsi:type="dcterms:W3CDTF">2006-04-03T05:03:01Z</dcterms:created>
  <dcterms:modified xsi:type="dcterms:W3CDTF">2017-04-21T17:00:07Z</dcterms:modified>
</cp:coreProperties>
</file>