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17" r:id="rId4"/>
    <p:sldId id="519" r:id="rId5"/>
    <p:sldId id="522" r:id="rId6"/>
    <p:sldId id="523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483" r:id="rId21"/>
    <p:sldId id="422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0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9944F-A503-4D43-A892-5C122664E6EE}" type="datetime1">
              <a:rPr lang="en-US" smtClean="0"/>
              <a:t>4/24/2017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DA6F8-B24E-F343-BAFA-4106965F26F3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E715B-C120-A043-92AF-437DEC1A79E0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EF12B-1C97-3F44-AE0D-58A02A36006E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14857-34A2-B349-9BB1-130181855D6C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B7C0-D146-954E-B2DB-953D9B22F3BD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0970E-EDC3-B847-B706-27169B0373A0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830EF-A52A-F940-80E9-4BD6F81FF80D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B8A91-C7B9-7E4C-A0AA-D8E612ABBA5F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B1920-8624-4647-8B9A-F7EAD8F1DDE1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1857A-B606-2747-8798-49796B6AE266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A736D-8254-0A4D-8A49-A4CC07017BB2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6FD72-D826-CA45-A63F-C53D2BB920A0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D50F1EB-55D6-2442-88BF-9B7D73F48E4F}" type="datetime1">
              <a:rPr lang="en-US" smtClean="0"/>
              <a:t>4/24/2017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Inheritance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vs.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models </a:t>
            </a:r>
            <a:r>
              <a:rPr lang="ja-JP" alt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is a</a:t>
            </a:r>
            <a:r>
              <a:rPr lang="ja-JP" altLang="en-US" dirty="0" smtClean="0"/>
              <a:t>”</a:t>
            </a:r>
            <a:r>
              <a:rPr lang="en-US" dirty="0" smtClean="0"/>
              <a:t> relationship</a:t>
            </a:r>
          </a:p>
          <a:p>
            <a:pPr lvl="1"/>
            <a:r>
              <a:rPr lang="en-US" dirty="0" smtClean="0"/>
              <a:t>Example: a square </a:t>
            </a:r>
            <a:r>
              <a:rPr lang="en-US" dirty="0" smtClean="0">
                <a:solidFill>
                  <a:srgbClr val="0000FF"/>
                </a:solidFill>
              </a:rPr>
              <a:t>is a</a:t>
            </a:r>
            <a:r>
              <a:rPr lang="en-US" dirty="0" smtClean="0"/>
              <a:t> rectangle with equal length sides</a:t>
            </a:r>
          </a:p>
          <a:p>
            <a:r>
              <a:rPr lang="en-US" dirty="0" smtClean="0"/>
              <a:t>Contrast with composition (</a:t>
            </a:r>
            <a:r>
              <a:rPr lang="ja-JP" altLang="en-US" dirty="0" smtClean="0"/>
              <a:t>“</a:t>
            </a:r>
            <a:r>
              <a:rPr lang="en-US" dirty="0" smtClean="0"/>
              <a:t>has a</a:t>
            </a:r>
            <a:r>
              <a:rPr lang="ja-JP" altLang="en-US" dirty="0" smtClean="0"/>
              <a:t>”</a:t>
            </a:r>
            <a:r>
              <a:rPr lang="en-US" dirty="0" smtClean="0"/>
              <a:t>) (</a:t>
            </a:r>
            <a:r>
              <a:rPr lang="en-US" dirty="0" err="1" smtClean="0"/>
              <a:t>Lec</a:t>
            </a:r>
            <a:r>
              <a:rPr lang="en-US" dirty="0" smtClean="0"/>
              <a:t>. 13)</a:t>
            </a:r>
          </a:p>
          <a:p>
            <a:pPr lvl="1"/>
            <a:r>
              <a:rPr lang="en-US" dirty="0" smtClean="0"/>
              <a:t>Example: a rectangle has a point of origin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203A8-ADD8-D547-9DAB-ECC13A626465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B713B6-D133-FE41-B568-E1055ABB20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 example: base 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class Employee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{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private:		</a:t>
            </a:r>
            <a:endParaRPr lang="en-US" sz="1800" b="1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string name;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payRate;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public: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Employee();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Employee(string n, float pr);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string getName();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getPayRate();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pay(float hrsWorked);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85DEA-B1E4-D140-8CE8-48A9CF3F85DD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34</a:t>
            </a:r>
            <a:endParaRPr lang="en-US">
              <a:latin typeface="Times New Roman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D2EB17-D318-EA4A-B691-1ED3E66BE320}" type="slidenum">
              <a:rPr lang="en-US">
                <a:latin typeface="Times New Roman" charset="0"/>
              </a:rPr>
              <a:pPr eaLnBrk="1" hangingPunct="1"/>
              <a:t>11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 example: derived 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class Manager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public Employee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salaried;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Manager();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Manager(string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theName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  float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thePayRate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 			 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void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sal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float pay(float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hrsWorked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The notation above indicates that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Symbol" pitchFamily="18" charset="2"/>
              </a:rPr>
              <a:t>Manager inherits </a:t>
            </a:r>
            <a:r>
              <a:rPr lang="en-US" smtClean="0">
                <a:solidFill>
                  <a:srgbClr val="FF0000"/>
                </a:solidFill>
                <a:ea typeface="+mn-ea"/>
                <a:sym typeface="Symbol" pitchFamily="18" charset="2"/>
              </a:rPr>
              <a:t>from Employee</a:t>
            </a:r>
            <a:endParaRPr lang="en-US" dirty="0" smtClean="0">
              <a:solidFill>
                <a:srgbClr val="FF0000"/>
              </a:solidFill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Only declare data/functions that are not shared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Access can be tricky</a:t>
            </a:r>
            <a:endParaRPr lang="en-US" dirty="0" smtClean="0">
              <a:ea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74BC3-EE03-6042-88F9-4341CB6572EF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73C3FD-7C2E-F240-B361-F4CDD23DB93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34</a:t>
            </a:r>
            <a:endParaRPr lang="en-US">
              <a:latin typeface="Times New Roman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1C06AF-252D-B742-AAD2-A40C4DFFB4B6}" type="slidenum">
              <a:rPr lang="en-US">
                <a:latin typeface="Times New Roman" charset="0"/>
              </a:rPr>
              <a:pPr eaLnBrk="1" hangingPunct="1"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Constructors and Inheritance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Default constructor for a base class is called automatically in the derived class constructor</a:t>
            </a:r>
          </a:p>
          <a:p>
            <a:pPr lvl="1"/>
            <a:r>
              <a:rPr lang="en-US" sz="2400">
                <a:latin typeface="Arial" charset="0"/>
              </a:rPr>
              <a:t>Ex: Manager() calls Employee()</a:t>
            </a:r>
          </a:p>
          <a:p>
            <a:pPr lvl="1"/>
            <a:r>
              <a:rPr lang="en-US" sz="2400">
                <a:latin typeface="Arial" charset="0"/>
              </a:rPr>
              <a:t>Will actually traverse inheritance hierarchy, starting at lowest class</a:t>
            </a:r>
          </a:p>
          <a:p>
            <a:r>
              <a:rPr lang="en-US" sz="2800">
                <a:latin typeface="Arial" charset="0"/>
              </a:rPr>
              <a:t>If a derived class needs the parameterized constructor of a base class, it must explicitly invoke it in an initialization list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F9C3F7-8FCB-DB47-9AF6-BA9516C77AD7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71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Inheritance: </a:t>
            </a:r>
            <a:r>
              <a:rPr lang="en-US">
                <a:latin typeface="Courier New" charset="0"/>
                <a:cs typeface="Courier New" charset="0"/>
              </a:rPr>
              <a:t>Manager </a:t>
            </a:r>
            <a:r>
              <a:rPr lang="en-US">
                <a:latin typeface="Garamond" charset="0"/>
              </a:rPr>
              <a:t>constructors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How would you write the two constructors for the Manager class?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Manager();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Manager::Manager() { salaried = false;}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Employee default constructor called automatically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Manager(string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thePayRate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isSalaried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Manager::Manager(string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thePayRate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isSalaried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thePayRate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 salaried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isSalaried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0000FF"/>
                </a:solidFill>
                <a:cs typeface="Courier New" pitchFamily="49" charset="0"/>
              </a:rPr>
              <a:t>Explicitly call Employee parameterized constructor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8DA6D-B02A-EC48-99D9-F7A9431A057B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1EDF8E-4835-5846-BC32-974D88AC3BB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Inheritance: Manager methods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How would you write the </a:t>
            </a:r>
            <a:r>
              <a:rPr lang="en-US" dirty="0">
                <a:latin typeface="Courier New"/>
                <a:cs typeface="Courier New"/>
              </a:rPr>
              <a:t>Manager</a:t>
            </a:r>
            <a:r>
              <a:rPr lang="en-US" dirty="0">
                <a:latin typeface="Arial" charset="0"/>
              </a:rPr>
              <a:t> pay function?</a:t>
            </a:r>
          </a:p>
          <a:p>
            <a:r>
              <a:rPr lang="en-US" dirty="0" smtClean="0">
                <a:latin typeface="Arial" charset="0"/>
              </a:rPr>
              <a:t>Here’s </a:t>
            </a:r>
            <a:r>
              <a:rPr lang="en-US" dirty="0">
                <a:latin typeface="Arial" charset="0"/>
              </a:rPr>
              <a:t>where we encounter access, reuse issues</a:t>
            </a:r>
          </a:p>
          <a:p>
            <a:r>
              <a:rPr lang="en-US" dirty="0">
                <a:latin typeface="Arial" charset="0"/>
              </a:rPr>
              <a:t>Would like to:</a:t>
            </a:r>
          </a:p>
          <a:p>
            <a:pPr lvl="1"/>
            <a:r>
              <a:rPr lang="en-US" dirty="0">
                <a:latin typeface="Arial" charset="0"/>
              </a:rPr>
              <a:t>Return </a:t>
            </a:r>
            <a:r>
              <a:rPr lang="en-US" dirty="0" err="1">
                <a:latin typeface="Courier New"/>
                <a:cs typeface="Courier New"/>
              </a:rPr>
              <a:t>payRate</a:t>
            </a:r>
            <a:r>
              <a:rPr lang="en-US" dirty="0">
                <a:latin typeface="Arial" charset="0"/>
              </a:rPr>
              <a:t> if salaried</a:t>
            </a:r>
          </a:p>
          <a:p>
            <a:pPr lvl="1"/>
            <a:r>
              <a:rPr lang="en-US" dirty="0">
                <a:latin typeface="Arial" charset="0"/>
              </a:rPr>
              <a:t>Call </a:t>
            </a:r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>
                <a:latin typeface="Arial" charset="0"/>
              </a:rPr>
              <a:t> function if not salaried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18DA9-3264-0041-9E72-9BCE4CEB3DB9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F1F9B7-1F2B-5A46-939F-B700835746B2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Protected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Problem: </a:t>
            </a:r>
            <a:r>
              <a:rPr lang="en-US" dirty="0">
                <a:latin typeface="Courier New"/>
                <a:cs typeface="Courier New"/>
              </a:rPr>
              <a:t>Manager</a:t>
            </a:r>
            <a:r>
              <a:rPr lang="en-US" dirty="0">
                <a:latin typeface="Arial" charset="0"/>
              </a:rPr>
              <a:t> pay function </a:t>
            </a:r>
            <a:r>
              <a:rPr lang="en-US" dirty="0" smtClean="0">
                <a:latin typeface="Arial" charset="0"/>
              </a:rPr>
              <a:t>can’t </a:t>
            </a:r>
            <a:r>
              <a:rPr lang="en-US" dirty="0">
                <a:latin typeface="Arial" charset="0"/>
              </a:rPr>
              <a:t>access private data in </a:t>
            </a:r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>
                <a:latin typeface="Arial" charset="0"/>
              </a:rPr>
              <a:t> class</a:t>
            </a:r>
          </a:p>
          <a:p>
            <a:pPr lvl="1"/>
            <a:r>
              <a:rPr lang="en-US" dirty="0">
                <a:latin typeface="Arial" charset="0"/>
              </a:rPr>
              <a:t>Solution: third type of access </a:t>
            </a:r>
            <a:r>
              <a:rPr lang="en-US" dirty="0" err="1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protected</a:t>
            </a:r>
          </a:p>
          <a:p>
            <a:pPr lvl="2"/>
            <a:r>
              <a:rPr lang="en-US" dirty="0">
                <a:latin typeface="Arial" charset="0"/>
              </a:rPr>
              <a:t>Protected data in a class can be directly accessed by</a:t>
            </a:r>
          </a:p>
          <a:p>
            <a:pPr lvl="3"/>
            <a:r>
              <a:rPr lang="en-US" dirty="0">
                <a:latin typeface="Arial" charset="0"/>
              </a:rPr>
              <a:t>Functions within that class</a:t>
            </a:r>
          </a:p>
          <a:p>
            <a:pPr lvl="3"/>
            <a:r>
              <a:rPr lang="en-US" dirty="0">
                <a:latin typeface="Arial" charset="0"/>
              </a:rPr>
              <a:t>Functions within derived classes of that class</a:t>
            </a:r>
          </a:p>
          <a:p>
            <a:pPr lvl="2"/>
            <a:r>
              <a:rPr lang="en-US" dirty="0">
                <a:latin typeface="Arial" charset="0"/>
              </a:rPr>
              <a:t>Still effectively private data to outside world</a:t>
            </a: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33DEC8-4FC2-9144-A8D2-9F904820D00C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9F9AF9-ACB5-BC4C-B629-51339A1C511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Solution: Manager pay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float Manager::pay(float </a:t>
            </a:r>
            <a:r>
              <a:rPr lang="en-US" sz="2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hrsWorked</a:t>
            </a: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		if (salaried)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			return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payRate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		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			return 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Employee::pay(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hrsWorked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If Employee data declared protected, not private, can directly access it in Manager function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Explicitly call Employee version of pay function</a:t>
            </a:r>
            <a:endParaRPr lang="en-US" dirty="0">
              <a:solidFill>
                <a:srgbClr val="0000FF"/>
              </a:solidFill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6F0991-1ECE-264B-AFAC-4E059870A3AE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64D8AD-0BD0-4746-AACC-D2190C06682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 syntax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914400"/>
            <a:ext cx="4343400" cy="52165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protected: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v1,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v2);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sum();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class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: public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var3;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v1,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v2, 	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v3);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sum3();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sym typeface="Symbol" pitchFamily="18" charset="2"/>
            </a:endParaRP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038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DClass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inherits from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BClass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Has same data members,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add additional data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May not have access</a:t>
            </a:r>
          </a:p>
          <a:p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protected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 data are accessible to derived classes</a:t>
            </a:r>
          </a:p>
          <a:p>
            <a:pPr lvl="1"/>
            <a:r>
              <a:rPr lang="en-US">
                <a:latin typeface="Arial" charset="0"/>
              </a:rPr>
              <a:t>Still private to outside world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024C3C-08A7-9747-8C19-DA6E275A3CB8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07D3B5-FD24-CD4F-9C57-3CFA89A050C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52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495800" cy="49879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protected: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v1,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v2);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sum();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class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: public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BClass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var3;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DClass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v1,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v2, 	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v3);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 sum3();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9879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3600" dirty="0" smtClean="0">
                <a:ea typeface="+mn-ea"/>
              </a:rPr>
              <a:t>What statements in the program below cause errors?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b1(2,3);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d1(3,4,5);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a = b1.sum();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b = d1.sum();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c = d1.var1;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d = d1.sum3();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e = b1.sum3();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325438" lvl="1"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A2FEC8-9DB3-FD44-AAC0-A1BF4C3F738C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F84DD-996F-D94A-B5EC-3F7AA0BD1BA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5 due 4/26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Hash tables</a:t>
            </a:r>
          </a:p>
          <a:p>
            <a:pPr lvl="1"/>
            <a:r>
              <a:rPr lang="en-US" dirty="0" smtClean="0"/>
              <a:t>Inheritance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BFABF2-6FCC-2242-AD4E-538331547ABA}" type="datetime1">
              <a:rPr lang="en-US" smtClean="0">
                <a:latin typeface="+mj-lt"/>
              </a:rPr>
              <a:t>4/24/2017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Balanced binary search trees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5 </a:t>
            </a:r>
            <a:r>
              <a:rPr lang="en-US" dirty="0" smtClean="0"/>
              <a:t>due </a:t>
            </a:r>
            <a:r>
              <a:rPr lang="en-US" dirty="0"/>
              <a:t>4/26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50FAC-ECFF-DD49-B874-6AAFA7FB38BE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30E-F4EA-2842-B188-A4EB335033FD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Hash </a:t>
            </a:r>
            <a:r>
              <a:rPr lang="en-US" dirty="0"/>
              <a:t>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8C0F-A4C1-394F-9816-DAB31719B5E0}" type="datetime1">
              <a:rPr lang="en-US" smtClean="0"/>
              <a:t>4/24/2017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Linear probing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563-BE33-B945-BBE5-8E5FB1B07D00}" type="datetime1">
              <a:rPr lang="en-US" smtClean="0"/>
              <a:t>4/24/2017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other collision strategies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probing can result in primary clustering</a:t>
            </a:r>
          </a:p>
          <a:p>
            <a:r>
              <a:rPr lang="en-US"/>
              <a:t>Consider quadratic probing</a:t>
            </a:r>
          </a:p>
          <a:p>
            <a:pPr lvl="1"/>
            <a:r>
              <a:rPr lang="en-US"/>
              <a:t>Probe sequence from location </a:t>
            </a:r>
            <a:r>
              <a:rPr lang="en-US" i="1"/>
              <a:t>i</a:t>
            </a:r>
            <a:r>
              <a:rPr lang="en-US"/>
              <a:t> is</a:t>
            </a:r>
            <a:br>
              <a:rPr lang="en-US"/>
            </a:br>
            <a:r>
              <a:rPr lang="en-US" i="1"/>
              <a:t>i + 1, i – 1, i + 4, i – 4, i + 9, i – 9</a:t>
            </a:r>
            <a:r>
              <a:rPr lang="en-US"/>
              <a:t>, …</a:t>
            </a:r>
          </a:p>
          <a:p>
            <a:pPr lvl="1"/>
            <a:r>
              <a:rPr lang="en-US"/>
              <a:t>Secondary clusters can still form</a:t>
            </a:r>
          </a:p>
          <a:p>
            <a:r>
              <a:rPr lang="en-US"/>
              <a:t>Double hashing </a:t>
            </a:r>
          </a:p>
          <a:p>
            <a:pPr lvl="1"/>
            <a:r>
              <a:rPr lang="en-US"/>
              <a:t>Use a second hash function to determine probe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8D8-BCB9-9644-9712-71CB632082AF}" type="datetime1">
              <a:rPr lang="en-US" smtClean="0"/>
              <a:t>4/24/2017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1F8D-BAF4-A24F-80C8-A305E9676AD4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other c</a:t>
            </a:r>
            <a:r>
              <a:rPr lang="en-US" dirty="0" smtClean="0"/>
              <a:t>ollision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</a:t>
            </a:r>
          </a:p>
          <a:p>
            <a:pPr lvl="1"/>
            <a:r>
              <a:rPr lang="en-US"/>
              <a:t>Table is a list or vector of head nodes to linked lists</a:t>
            </a:r>
          </a:p>
          <a:p>
            <a:pPr lvl="1"/>
            <a:r>
              <a:rPr lang="en-US"/>
              <a:t>When item hashes to location, it is added to that linked list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827463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AFC-87E9-2D4E-B97B-A23D50086BC8}" type="datetime1">
              <a:rPr lang="en-US" smtClean="0"/>
              <a:t>4/24/2017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Motivating Inheritance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Say we have two classes as part of a </a:t>
            </a:r>
            <a:r>
              <a:rPr lang="en-US" dirty="0" smtClean="0">
                <a:latin typeface="Arial" charset="0"/>
              </a:rPr>
              <a:t>company’s </a:t>
            </a:r>
            <a:r>
              <a:rPr lang="en-US" dirty="0">
                <a:latin typeface="Arial" charset="0"/>
              </a:rPr>
              <a:t>payroll system</a:t>
            </a:r>
          </a:p>
          <a:p>
            <a:pPr lvl="1"/>
            <a:r>
              <a:rPr lang="en-US" dirty="0">
                <a:latin typeface="Arial" charset="0"/>
              </a:rPr>
              <a:t> Employee models general company employee who is paid hourly</a:t>
            </a:r>
          </a:p>
          <a:p>
            <a:pPr lvl="2"/>
            <a:r>
              <a:rPr lang="en-US" dirty="0">
                <a:latin typeface="Arial" charset="0"/>
              </a:rPr>
              <a:t> Pay = (pay rate) * (hours worked)</a:t>
            </a:r>
          </a:p>
          <a:p>
            <a:pPr lvl="1"/>
            <a:r>
              <a:rPr lang="en-US" dirty="0">
                <a:latin typeface="Arial" charset="0"/>
              </a:rPr>
              <a:t> Manager models a specific type of employee that may be salaried or hourly</a:t>
            </a:r>
          </a:p>
          <a:p>
            <a:pPr lvl="2"/>
            <a:r>
              <a:rPr lang="en-US" dirty="0">
                <a:latin typeface="Arial" charset="0"/>
              </a:rPr>
              <a:t> Pay = (pay rate)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FF525B-B192-E545-A3C6-D9E63449509F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A603A9-1417-D741-9B3D-FE709FA9A72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 example: class diagram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1143000"/>
          <a:ext cx="403860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9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92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string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name</a:t>
                      </a: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float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payRate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487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Employee()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Employee(string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theName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   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float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thePayRate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getName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: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string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getPayRate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: float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pay(float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hrsWorked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: float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1143000"/>
          <a:ext cx="4038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string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name</a:t>
                      </a: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float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payRate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salaried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Manager()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Manager(string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theName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   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float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thePayRate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isSalaried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getName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: string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getPayRate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: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float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isSalaried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: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setSalaried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pay(float </a:t>
                      </a:r>
                      <a:r>
                        <a:rPr lang="en-US" sz="1600" baseline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hrsWorked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: float</a:t>
                      </a:r>
                      <a:endParaRPr lang="en-US" sz="16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D3D1A7-3416-1A45-A4AC-1353B7B816CB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947AA0-2AD6-B544-AFC6-AE6754B173CD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170" name="TextBox 10"/>
          <p:cNvSpPr txBox="1">
            <a:spLocks noChangeArrowheads="1"/>
          </p:cNvSpPr>
          <p:nvPr/>
        </p:nvSpPr>
        <p:spPr bwMode="auto">
          <a:xfrm>
            <a:off x="428625" y="5248275"/>
            <a:ext cx="477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 Functions/data in red completely redundant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solidFill>
                  <a:srgbClr val="0000FF"/>
                </a:solidFill>
              </a:rPr>
              <a:t> Functions in blue share some functionality</a:t>
            </a:r>
          </a:p>
          <a:p>
            <a:pPr eaLnBrk="1" hangingPunct="1">
              <a:buFont typeface="Arial" charset="0"/>
              <a:buChar char="•"/>
            </a:pPr>
            <a:r>
              <a:rPr lang="en-US"/>
              <a:t> Would like to reuse code wherever possible</a:t>
            </a:r>
          </a:p>
        </p:txBody>
      </p:sp>
    </p:spTree>
    <p:extLst>
      <p:ext uri="{BB962C8B-B14F-4D97-AF65-F5344CB8AC3E}">
        <p14:creationId xmlns:p14="http://schemas.microsoft.com/office/powerpoint/2010/main" val="27968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Inheritance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creation of a new class from an existing class is called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inheritance</a:t>
            </a:r>
          </a:p>
          <a:p>
            <a:r>
              <a:rPr lang="en-US" dirty="0">
                <a:latin typeface="Arial" charset="0"/>
              </a:rPr>
              <a:t>Promotes software reusability</a:t>
            </a:r>
          </a:p>
          <a:p>
            <a:r>
              <a:rPr lang="en-US" dirty="0">
                <a:latin typeface="Arial" charset="0"/>
              </a:rPr>
              <a:t>Terminology: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Base class </a:t>
            </a:r>
            <a:r>
              <a:rPr lang="en-US" dirty="0">
                <a:latin typeface="Arial" charset="0"/>
              </a:rPr>
              <a:t>is existing class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Derived class </a:t>
            </a:r>
            <a:r>
              <a:rPr lang="en-US" dirty="0">
                <a:latin typeface="Arial" charset="0"/>
              </a:rPr>
              <a:t>reuses data and functions from base class</a:t>
            </a:r>
          </a:p>
          <a:p>
            <a:pPr lvl="2"/>
            <a:r>
              <a:rPr lang="en-US" dirty="0">
                <a:latin typeface="Arial" charset="0"/>
              </a:rPr>
              <a:t>Can customize base class functions</a:t>
            </a:r>
          </a:p>
          <a:p>
            <a:pPr lvl="2"/>
            <a:r>
              <a:rPr lang="en-US" dirty="0">
                <a:latin typeface="Arial" charset="0"/>
              </a:rPr>
              <a:t>Can add functions to derived class</a:t>
            </a:r>
          </a:p>
          <a:p>
            <a:r>
              <a:rPr lang="en-US" dirty="0">
                <a:latin typeface="Arial" charset="0"/>
              </a:rPr>
              <a:t>Can have inheritance </a:t>
            </a:r>
            <a:r>
              <a:rPr lang="en-US" dirty="0" smtClean="0">
                <a:latin typeface="Arial" charset="0"/>
              </a:rPr>
              <a:t>hierarchy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1C5F5B-79EF-8A42-9F9E-1DF5AD69E8E0}" type="datetime1">
              <a:rPr lang="en-US" smtClean="0">
                <a:latin typeface="Garamond" charset="0"/>
              </a:rPr>
              <a:t>4/24/2017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757A7A-7B7E-544E-9165-5A7D344A2E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19557</TotalTime>
  <Words>916</Words>
  <Application>Microsoft Office PowerPoint</Application>
  <PresentationFormat>On-screen Show (4:3)</PresentationFormat>
  <Paragraphs>277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EECE.3220 Data Structures</vt:lpstr>
      <vt:lpstr>Lecture outline</vt:lpstr>
      <vt:lpstr>Review: Hash Tables</vt:lpstr>
      <vt:lpstr>Review: Linear probing</vt:lpstr>
      <vt:lpstr>Review: other collision strategies</vt:lpstr>
      <vt:lpstr>Review: other collision strategies</vt:lpstr>
      <vt:lpstr>Motivating Inheritance</vt:lpstr>
      <vt:lpstr>Inheritance example: class diagram</vt:lpstr>
      <vt:lpstr>Inheritance</vt:lpstr>
      <vt:lpstr>Inheritance vs. composition</vt:lpstr>
      <vt:lpstr>Inheritance example: base class</vt:lpstr>
      <vt:lpstr>Inheritance example: derived class</vt:lpstr>
      <vt:lpstr>Constructors and Inheritance</vt:lpstr>
      <vt:lpstr>Inheritance: Manager constructors</vt:lpstr>
      <vt:lpstr>Inheritance: Manager methods</vt:lpstr>
      <vt:lpstr>Protected data</vt:lpstr>
      <vt:lpstr>Solution: Manager pay function</vt:lpstr>
      <vt:lpstr>Inheritance syntax</vt:lpstr>
      <vt:lpstr>Inheritance example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4573</cp:revision>
  <dcterms:created xsi:type="dcterms:W3CDTF">2006-04-03T05:03:01Z</dcterms:created>
  <dcterms:modified xsi:type="dcterms:W3CDTF">2017-04-24T17:48:11Z</dcterms:modified>
</cp:coreProperties>
</file>