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600" r:id="rId4"/>
    <p:sldId id="556" r:id="rId5"/>
    <p:sldId id="557" r:id="rId6"/>
    <p:sldId id="558" r:id="rId7"/>
    <p:sldId id="559" r:id="rId8"/>
    <p:sldId id="561" r:id="rId9"/>
    <p:sldId id="562" r:id="rId10"/>
    <p:sldId id="560" r:id="rId11"/>
    <p:sldId id="563" r:id="rId12"/>
    <p:sldId id="564" r:id="rId13"/>
    <p:sldId id="565" r:id="rId14"/>
    <p:sldId id="566" r:id="rId15"/>
    <p:sldId id="567" r:id="rId16"/>
    <p:sldId id="568" r:id="rId17"/>
    <p:sldId id="591" r:id="rId18"/>
    <p:sldId id="592" r:id="rId19"/>
    <p:sldId id="594" r:id="rId20"/>
    <p:sldId id="595" r:id="rId21"/>
    <p:sldId id="597" r:id="rId22"/>
    <p:sldId id="598" r:id="rId23"/>
    <p:sldId id="599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483" r:id="rId3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20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8D2CF-D9B8-BE4D-A899-DE81FA02DF4D}" type="datetime1">
              <a:rPr lang="en-US" smtClean="0"/>
              <a:t>4/28/2017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40278-1C06-8D48-A8F6-032D2221B719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2ACFD-73AA-314A-9F61-B0A768C0ABBC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72F7E-7057-C446-AD1F-709B01DAA9AC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426BC-F442-624E-9FAD-C0B30C626F2E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05D5B-64A2-D64D-A2AE-5151EAC00570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E5FB6-75FE-E14A-BFA6-6FB0A9F81040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B6704-02E7-AA4E-802A-6AF52CBECB87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92721-DC62-D641-8800-2159D19FBCE1}" type="datetime1">
              <a:rPr lang="en-US" smtClean="0"/>
              <a:t>4/28/2017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32E69-F2C8-4F48-BCC4-D786149409C4}" type="datetime1">
              <a:rPr lang="en-US" smtClean="0"/>
              <a:t>4/28/2017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0E792-6FB2-0A4F-ABC9-71D99780A217}" type="datetime1">
              <a:rPr lang="en-US" smtClean="0"/>
              <a:t>4/28/2017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DC7FC-5A28-2346-936E-B2EA7863DEFB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18D5E-BB1F-A543-AD20-76EF2782D268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8B3853B-4FBC-0E42-9C9E-30557F7003E5}" type="datetime1">
              <a:rPr lang="en-US" smtClean="0"/>
              <a:t>4/28/2017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36: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87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String data type found in &lt;string&gt; library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Concepts to work with strings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Relational </a:t>
            </a:r>
            <a:r>
              <a:rPr lang="en-US" dirty="0">
                <a:latin typeface="Arial" charset="0"/>
              </a:rPr>
              <a:t>operators: </a:t>
            </a:r>
            <a:r>
              <a:rPr lang="en-US" dirty="0">
                <a:latin typeface="Courier New" charset="0"/>
                <a:cs typeface="Courier New" charset="0"/>
              </a:rPr>
              <a:t>==, !=, &lt;, &gt;, &lt;=, &gt;=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Character-by-character comparison using ASCII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Courier New" charset="0"/>
                <a:cs typeface="Courier New" charset="0"/>
              </a:rPr>
              <a:t>+, +=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Choosing single character: </a:t>
            </a:r>
            <a:r>
              <a:rPr lang="en-US" dirty="0">
                <a:latin typeface="Courier New" charset="0"/>
                <a:cs typeface="Courier New" charset="0"/>
              </a:rPr>
              <a:t>[]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at()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at()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Arial" charset="0"/>
              </a:rPr>
              <a:t>provides boundary checking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Substrings: </a:t>
            </a:r>
            <a:r>
              <a:rPr lang="en-US" dirty="0" err="1">
                <a:latin typeface="Courier New" charset="0"/>
                <a:cs typeface="Courier New" charset="0"/>
              </a:rPr>
              <a:t>substr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function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 264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endParaRPr lang="en-US" dirty="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</a:rPr>
              <a:t>s1.substr(0,3)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3 chars starting at position 0</a:t>
            </a:r>
          </a:p>
          <a:p>
            <a:pPr lvl="2">
              <a:lnSpc>
                <a:spcPct val="90000"/>
              </a:lnSpc>
              <a:buFont typeface="Wingdings" charset="0"/>
              <a:buChar char="à"/>
            </a:pPr>
            <a:r>
              <a:rPr lang="en-US" dirty="0" smtClean="0">
                <a:latin typeface="Courier New" charset="0"/>
                <a:cs typeface="Courier New" charset="0"/>
                <a:sym typeface="Wingdings" charset="0"/>
              </a:rPr>
              <a:t>s1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.substr(4)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 264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dirty="0">
                <a:latin typeface="Arial" charset="0"/>
                <a:sym typeface="Wingdings" charset="0"/>
              </a:rPr>
              <a:t>  all chars from position 4 to end of </a:t>
            </a:r>
            <a:r>
              <a:rPr lang="en-US" dirty="0" smtClean="0">
                <a:latin typeface="Arial" charset="0"/>
                <a:sym typeface="Wingdings" charset="0"/>
              </a:rPr>
              <a:t>string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Checking string length: </a:t>
            </a:r>
            <a:r>
              <a:rPr lang="en-US" dirty="0" smtClean="0">
                <a:latin typeface="Courier New"/>
                <a:cs typeface="Courier New"/>
                <a:sym typeface="Wingdings" charset="0"/>
              </a:rPr>
              <a:t>length()</a:t>
            </a:r>
            <a:r>
              <a:rPr lang="en-US" dirty="0" smtClean="0">
                <a:latin typeface="Arial" charset="0"/>
                <a:sym typeface="Wingdings" charset="0"/>
              </a:rPr>
              <a:t>, </a:t>
            </a:r>
            <a:r>
              <a:rPr lang="en-US" dirty="0" smtClean="0">
                <a:latin typeface="Courier New"/>
                <a:cs typeface="Courier New"/>
                <a:sym typeface="Wingdings" charset="0"/>
              </a:rPr>
              <a:t>empty() </a:t>
            </a:r>
            <a:r>
              <a:rPr lang="en-US" dirty="0" smtClean="0">
                <a:latin typeface="Arial" charset="0"/>
                <a:sym typeface="Wingdings" charset="0"/>
              </a:rPr>
              <a:t>functions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5F2B06-B18C-7F4F-8DA7-A43B9D856E00}" type="datetime1">
              <a:rPr lang="en-US" smtClean="0">
                <a:latin typeface="Garamond" charset="0"/>
              </a:rPr>
              <a:t>4/28/2017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7E40F-B2E9-0F4B-84E1-C63009E228F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BC8A-7B8C-4E42-A170-8E5844EE06F5}" type="slidenum">
              <a:rPr lang="en-US"/>
              <a:pPr/>
              <a:t>11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Binary search tree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Binary search tree: binary tree in which each node follows property</a:t>
            </a:r>
          </a:p>
          <a:p>
            <a:pPr marL="0" lvl="2" indent="0">
              <a:lnSpc>
                <a:spcPct val="90000"/>
              </a:lnSpc>
              <a:buNone/>
            </a:pPr>
            <a:r>
              <a:rPr lang="en-US" dirty="0"/>
              <a:t>       </a:t>
            </a:r>
            <a:r>
              <a:rPr lang="en-US" sz="1900" dirty="0">
                <a:cs typeface="Arial"/>
              </a:rPr>
              <a:t>value in left child of node ≤ value in node ≤ value in right child of node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79A4-48A0-624D-9352-B2475A1D96DC}" type="datetime1">
              <a:rPr lang="en-US" smtClean="0"/>
              <a:t>4/28/2017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14600"/>
            <a:ext cx="3810000" cy="317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5819001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=488330</a:t>
            </a:r>
          </a:p>
        </p:txBody>
      </p:sp>
    </p:spTree>
    <p:extLst>
      <p:ext uri="{BB962C8B-B14F-4D97-AF65-F5344CB8AC3E}">
        <p14:creationId xmlns:p14="http://schemas.microsoft.com/office/powerpoint/2010/main" val="1821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Review: Binary </a:t>
            </a:r>
            <a:r>
              <a:rPr lang="en-US" sz="3600" dirty="0"/>
              <a:t>Trees as Recursive Data Structures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binary tree is either empty …</a:t>
            </a:r>
          </a:p>
          <a:p>
            <a:pPr>
              <a:buFontTx/>
              <a:buNone/>
            </a:pPr>
            <a:r>
              <a:rPr lang="en-US"/>
              <a:t>         or</a:t>
            </a:r>
          </a:p>
          <a:p>
            <a:r>
              <a:rPr lang="en-US"/>
              <a:t>Consists of</a:t>
            </a:r>
          </a:p>
          <a:p>
            <a:pPr lvl="1"/>
            <a:r>
              <a:rPr lang="en-US"/>
              <a:t>a node called the root</a:t>
            </a:r>
          </a:p>
          <a:p>
            <a:pPr lvl="1"/>
            <a:r>
              <a:rPr lang="en-US"/>
              <a:t>root has pointers to two </a:t>
            </a:r>
            <a:br>
              <a:rPr lang="en-US"/>
            </a:br>
            <a:r>
              <a:rPr lang="en-US"/>
              <a:t>disjoint binary (sub)</a:t>
            </a:r>
            <a:r>
              <a:rPr lang="en-US" u="sng"/>
              <a:t>trees</a:t>
            </a:r>
            <a:r>
              <a:rPr lang="en-US"/>
              <a:t> called …</a:t>
            </a:r>
          </a:p>
          <a:p>
            <a:pPr lvl="2"/>
            <a:r>
              <a:rPr lang="en-US"/>
              <a:t>right (sub)</a:t>
            </a:r>
            <a:r>
              <a:rPr lang="en-US" u="sng"/>
              <a:t>tree</a:t>
            </a:r>
          </a:p>
          <a:p>
            <a:pPr lvl="2"/>
            <a:r>
              <a:rPr lang="en-US"/>
              <a:t>left (sub)</a:t>
            </a:r>
            <a:r>
              <a:rPr lang="en-US" u="sng"/>
              <a:t>tree</a:t>
            </a:r>
          </a:p>
          <a:p>
            <a:pPr lvl="2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658C-4432-314E-A642-6C7539DA85A3}" type="datetime1">
              <a:rPr lang="en-US" smtClean="0"/>
              <a:t>4/28/2017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4C7-F341-5B4E-AC49-A684526862D2}" type="slidenum">
              <a:rPr lang="en-US"/>
              <a:pPr/>
              <a:t>12</a:t>
            </a:fld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667500" y="1219200"/>
            <a:ext cx="17145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Anchor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6381750" y="2819400"/>
            <a:ext cx="2286000" cy="1981200"/>
            <a:chOff x="4020" y="2232"/>
            <a:chExt cx="1440" cy="1248"/>
          </a:xfrm>
        </p:grpSpPr>
        <p:sp>
          <p:nvSpPr>
            <p:cNvPr id="67590" name="AutoShape 6"/>
            <p:cNvSpPr>
              <a:spLocks/>
            </p:cNvSpPr>
            <p:nvPr/>
          </p:nvSpPr>
          <p:spPr bwMode="auto">
            <a:xfrm>
              <a:off x="4020" y="2232"/>
              <a:ext cx="264" cy="1248"/>
            </a:xfrm>
            <a:prstGeom prst="rightBrace">
              <a:avLst>
                <a:gd name="adj1" fmla="val 393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4560" y="2664"/>
              <a:ext cx="90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Inductive step</a:t>
              </a:r>
            </a:p>
          </p:txBody>
        </p:sp>
      </p:grp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543300" y="4572000"/>
            <a:ext cx="2647950" cy="581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Which is either empty …</a:t>
            </a:r>
            <a:br>
              <a:rPr lang="en-US" sz="1600" dirty="0"/>
            </a:br>
            <a:r>
              <a:rPr lang="en-US" sz="1600" dirty="0"/>
              <a:t>   or …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400550" y="4953000"/>
            <a:ext cx="2000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Which is either empty …</a:t>
            </a:r>
            <a:br>
              <a:rPr lang="en-US" sz="1200" dirty="0"/>
            </a:br>
            <a:r>
              <a:rPr lang="en-US" sz="1200" dirty="0"/>
              <a:t>   or …</a:t>
            </a:r>
          </a:p>
        </p:txBody>
      </p:sp>
    </p:spTree>
    <p:extLst>
      <p:ext uri="{BB962C8B-B14F-4D97-AF65-F5344CB8AC3E}">
        <p14:creationId xmlns:p14="http://schemas.microsoft.com/office/powerpoint/2010/main" val="42530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BST iterative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Courier New"/>
                <a:cs typeface="Courier New"/>
              </a:rPr>
              <a:t>bool</a:t>
            </a:r>
            <a:r>
              <a:rPr lang="en-US" sz="2400" dirty="0" smtClean="0">
                <a:latin typeface="Courier New"/>
                <a:cs typeface="Courier New"/>
              </a:rPr>
              <a:t> BST::search(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DataType</a:t>
            </a:r>
            <a:r>
              <a:rPr lang="en-US" sz="2400" dirty="0" smtClean="0">
                <a:latin typeface="Courier New"/>
                <a:cs typeface="Courier New"/>
              </a:rPr>
              <a:t> &amp;item) {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BNode</a:t>
            </a:r>
            <a:r>
              <a:rPr lang="en-US" sz="2400" dirty="0" smtClean="0">
                <a:latin typeface="Courier New"/>
                <a:cs typeface="Courier New"/>
              </a:rPr>
              <a:t> *p = root;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bool</a:t>
            </a:r>
            <a:r>
              <a:rPr lang="en-US" sz="2400" dirty="0" smtClean="0">
                <a:latin typeface="Courier New"/>
                <a:cs typeface="Courier New"/>
              </a:rPr>
              <a:t> found = false;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while (!found &amp;&amp; p != NULL) {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if (item &lt; p-&gt;data)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p = p-&gt;left;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else if (item &gt; p-&gt;data)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p = p-&gt;right;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found = true;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return found;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2C4A-2B9A-0C43-B23C-0EBF221543BA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BST recursive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template &lt;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BST&lt;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&gt;::search(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&amp;item)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return </a:t>
            </a:r>
            <a:r>
              <a:rPr lang="en-US" dirty="0" err="1">
                <a:latin typeface="Courier New"/>
                <a:cs typeface="Courier New"/>
              </a:rPr>
              <a:t>searchSub</a:t>
            </a:r>
            <a:r>
              <a:rPr lang="en-US" dirty="0">
                <a:latin typeface="Courier New"/>
                <a:cs typeface="Courier New"/>
              </a:rPr>
              <a:t>(root, item);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template &lt;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BST&lt;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&gt;::</a:t>
            </a:r>
            <a:r>
              <a:rPr lang="en-US" dirty="0" err="1">
                <a:latin typeface="Courier New"/>
                <a:cs typeface="Courier New"/>
              </a:rPr>
              <a:t>searchSub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BNode</a:t>
            </a:r>
            <a:r>
              <a:rPr lang="en-US" dirty="0">
                <a:latin typeface="Courier New"/>
                <a:cs typeface="Courier New"/>
              </a:rPr>
              <a:t> *</a:t>
            </a:r>
            <a:r>
              <a:rPr lang="en-US" dirty="0" err="1">
                <a:latin typeface="Courier New"/>
                <a:cs typeface="Courier New"/>
              </a:rPr>
              <a:t>subTree</a:t>
            </a:r>
            <a:r>
              <a:rPr lang="en-US" dirty="0">
                <a:latin typeface="Courier New"/>
                <a:cs typeface="Courier New"/>
              </a:rPr>
              <a:t>, 				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&amp;item)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false;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if (item == 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-&gt;data)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true;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if (item &lt; 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-&gt;data)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searchSub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-&gt;left, item);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searchSub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-&gt;right, item);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7698-6412-A44C-A123-41EEF947AB4B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BST insert/delete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BST insertion</a:t>
            </a:r>
          </a:p>
          <a:p>
            <a:pPr lvl="1"/>
            <a:r>
              <a:rPr lang="en-US" dirty="0" smtClean="0"/>
              <a:t>Modified search—find correct position for new node, then insert</a:t>
            </a:r>
          </a:p>
          <a:p>
            <a:pPr lvl="1"/>
            <a:r>
              <a:rPr lang="en-US" dirty="0" smtClean="0"/>
              <a:t>New nodes always inserted as leaf node (in non-balanced BST)</a:t>
            </a:r>
          </a:p>
          <a:p>
            <a:r>
              <a:rPr lang="en-US" dirty="0" smtClean="0"/>
              <a:t>BST deletion: 3 cases to consider</a:t>
            </a:r>
          </a:p>
          <a:p>
            <a:pPr lvl="1"/>
            <a:r>
              <a:rPr lang="en-US" dirty="0" smtClean="0"/>
              <a:t>Leaf node: simply set parent-&gt;leaf </a:t>
            </a:r>
            <a:r>
              <a:rPr lang="en-US" dirty="0" err="1" smtClean="0"/>
              <a:t>ptr</a:t>
            </a:r>
            <a:r>
              <a:rPr lang="en-US" dirty="0" smtClean="0"/>
              <a:t> = NULL</a:t>
            </a:r>
          </a:p>
          <a:p>
            <a:pPr lvl="1"/>
            <a:r>
              <a:rPr lang="en-US" dirty="0" smtClean="0"/>
              <a:t>Node w/1 child: set parent-&gt;node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parent-&gt;node-&gt;child</a:t>
            </a:r>
          </a:p>
          <a:p>
            <a:pPr lvl="1"/>
            <a:r>
              <a:rPr lang="en-US" dirty="0" smtClean="0"/>
              <a:t>Node w/2 children: copy immediate successor to node to be deleted, then delete immediate successor</a:t>
            </a:r>
          </a:p>
          <a:p>
            <a:pPr lvl="2"/>
            <a:r>
              <a:rPr lang="en-US" dirty="0" smtClean="0"/>
              <a:t>Immediate successor: go R once, then L as far as possible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B6D0-63E0-2A47-8E07-DE938E527109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Heaps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heap</a:t>
            </a:r>
            <a:r>
              <a:rPr lang="en-US" dirty="0" smtClean="0"/>
              <a:t> is a binary tree with properties: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It is complete</a:t>
            </a:r>
          </a:p>
          <a:p>
            <a:pPr lvl="2"/>
            <a:r>
              <a:rPr lang="en-US" dirty="0" smtClean="0"/>
              <a:t>Each level of tree completely filled (except possibly bottom)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It satisfies heap-order property</a:t>
            </a:r>
          </a:p>
          <a:p>
            <a:pPr lvl="2"/>
            <a:r>
              <a:rPr lang="en-US" dirty="0" smtClean="0"/>
              <a:t>Data in each node &gt;= data in children</a:t>
            </a:r>
          </a:p>
          <a:p>
            <a:pPr lvl="2"/>
            <a:r>
              <a:rPr lang="en-US" dirty="0" smtClean="0"/>
              <a:t>Also called a </a:t>
            </a:r>
            <a:r>
              <a:rPr lang="en-US" dirty="0" err="1" smtClean="0"/>
              <a:t>maxheap</a:t>
            </a:r>
            <a:endParaRPr lang="en-US" dirty="0" smtClean="0"/>
          </a:p>
          <a:p>
            <a:pPr lvl="3"/>
            <a:r>
              <a:rPr lang="en-US" dirty="0" smtClean="0"/>
              <a:t>If data in node &lt;= data in children, it’s a </a:t>
            </a:r>
            <a:r>
              <a:rPr lang="en-US" dirty="0" err="1" smtClean="0"/>
              <a:t>minheap</a:t>
            </a:r>
            <a:endParaRPr lang="en-US" dirty="0" smtClean="0"/>
          </a:p>
          <a:p>
            <a:r>
              <a:rPr lang="en-US" dirty="0" smtClean="0"/>
              <a:t>Can be efficiently stored in array</a:t>
            </a:r>
          </a:p>
          <a:p>
            <a:pPr lvl="1"/>
            <a:r>
              <a:rPr lang="en-US" dirty="0" smtClean="0"/>
              <a:t>Store all nodes at given level from left to right in consecutive locations</a:t>
            </a:r>
          </a:p>
          <a:p>
            <a:pPr lvl="1"/>
            <a:r>
              <a:rPr lang="en-US" dirty="0" smtClean="0"/>
              <a:t>If first element @ index 1, then, given index n</a:t>
            </a:r>
          </a:p>
          <a:p>
            <a:pPr lvl="2"/>
            <a:r>
              <a:rPr lang="en-US" dirty="0" smtClean="0"/>
              <a:t>Children are at indexes 2*n and 2*n + 1</a:t>
            </a:r>
          </a:p>
          <a:p>
            <a:pPr lvl="2"/>
            <a:r>
              <a:rPr lang="en-US" dirty="0" smtClean="0"/>
              <a:t>Parent is at index n/2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C940-26AB-AD49-91AE-6763A7C9CCE5}" type="datetime1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DF1D-342F-0945-A408-0BF11DC4748E}" type="slidenum">
              <a:rPr lang="en-US"/>
              <a:pPr/>
              <a:t>17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Basic </a:t>
            </a:r>
            <a:r>
              <a:rPr lang="en-US" dirty="0"/>
              <a:t>Heap Operations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Constructor</a:t>
            </a:r>
          </a:p>
          <a:p>
            <a:pPr lvl="1"/>
            <a:r>
              <a:rPr lang="en-US"/>
              <a:t>Set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mySize</a:t>
            </a:r>
            <a:r>
              <a:rPr lang="en-US"/>
              <a:t> to 0, allocate array </a:t>
            </a:r>
          </a:p>
          <a:p>
            <a:r>
              <a:rPr lang="en-US"/>
              <a:t>Empty</a:t>
            </a:r>
          </a:p>
          <a:p>
            <a:pPr lvl="1"/>
            <a:r>
              <a:rPr lang="en-US"/>
              <a:t>Check value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mySize</a:t>
            </a:r>
          </a:p>
          <a:p>
            <a:r>
              <a:rPr lang="en-US"/>
              <a:t>Retrieve max item</a:t>
            </a:r>
          </a:p>
          <a:p>
            <a:pPr lvl="1"/>
            <a:r>
              <a:rPr lang="en-US"/>
              <a:t>Return root of the binary tree,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myArray[1]</a:t>
            </a:r>
          </a:p>
          <a:p>
            <a:pPr>
              <a:buFontTx/>
              <a:buNone/>
            </a:pPr>
            <a:endParaRPr lang="en-US" sz="2800" b="1">
              <a:solidFill>
                <a:srgbClr val="6666FF"/>
              </a:solidFill>
              <a:latin typeface="Courier New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4" b="9544"/>
          <a:stretch>
            <a:fillRect/>
          </a:stretch>
        </p:blipFill>
        <p:spPr bwMode="auto">
          <a:xfrm>
            <a:off x="1338263" y="4876800"/>
            <a:ext cx="5935662" cy="14636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Freeform 7"/>
          <p:cNvSpPr>
            <a:spLocks/>
          </p:cNvSpPr>
          <p:nvPr/>
        </p:nvSpPr>
        <p:spPr bwMode="auto">
          <a:xfrm>
            <a:off x="4243388" y="4852988"/>
            <a:ext cx="1947862" cy="515937"/>
          </a:xfrm>
          <a:custGeom>
            <a:avLst/>
            <a:gdLst>
              <a:gd name="T0" fmla="*/ 1197 w 1197"/>
              <a:gd name="T1" fmla="*/ 0 h 413"/>
              <a:gd name="T2" fmla="*/ 369 w 1197"/>
              <a:gd name="T3" fmla="*/ 88 h 413"/>
              <a:gd name="T4" fmla="*/ 0 w 1197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7" h="413">
                <a:moveTo>
                  <a:pt x="1197" y="0"/>
                </a:moveTo>
                <a:cubicBezTo>
                  <a:pt x="882" y="9"/>
                  <a:pt x="568" y="19"/>
                  <a:pt x="369" y="88"/>
                </a:cubicBezTo>
                <a:cubicBezTo>
                  <a:pt x="170" y="157"/>
                  <a:pt x="85" y="285"/>
                  <a:pt x="0" y="4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C9A8-10FA-4D4B-A1E5-7189DC21A1E1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DB-BC7E-3641-8D7B-82675F863DA2}" type="slidenum">
              <a:rPr lang="en-US"/>
              <a:pPr/>
              <a:t>18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Basic </a:t>
            </a:r>
            <a:r>
              <a:rPr lang="en-US" dirty="0"/>
              <a:t>Heap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Delete max item</a:t>
            </a:r>
          </a:p>
          <a:p>
            <a:pPr lvl="1"/>
            <a:r>
              <a:rPr lang="en-US" dirty="0"/>
              <a:t>Max item is the root, replace with last node in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dirty="0"/>
              <a:t>interchange root with larger of two children</a:t>
            </a:r>
          </a:p>
          <a:p>
            <a:pPr lvl="1"/>
            <a:r>
              <a:rPr lang="en-US" dirty="0"/>
              <a:t>Continue this with the resulting sub-tree(s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“Percolate down”</a:t>
            </a:r>
            <a:endParaRPr lang="en-US" dirty="0"/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2451100" y="2790825"/>
            <a:ext cx="6083300" cy="1882775"/>
            <a:chOff x="1544" y="1758"/>
            <a:chExt cx="3832" cy="1186"/>
          </a:xfrm>
        </p:grpSpPr>
        <p:pic>
          <p:nvPicPr>
            <p:cNvPr id="716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" y="1879"/>
              <a:ext cx="3310" cy="106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929" y="1758"/>
              <a:ext cx="1447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Result called a semiheap</a:t>
              </a:r>
            </a:p>
          </p:txBody>
        </p:sp>
      </p:grpSp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000375"/>
            <a:ext cx="5324475" cy="16748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AutoShape 8"/>
          <p:cNvSpPr>
            <a:spLocks noChangeArrowheads="1"/>
          </p:cNvSpPr>
          <p:nvPr/>
        </p:nvSpPr>
        <p:spPr bwMode="auto">
          <a:xfrm rot="-2570522">
            <a:off x="2574925" y="3328988"/>
            <a:ext cx="1406525" cy="633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970213"/>
            <a:ext cx="6211888" cy="17160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2297113" y="3609975"/>
            <a:ext cx="1406525" cy="9858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3E4-A00F-094B-A9A2-B452DC820E13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nimBg="1"/>
      <p:bldP spid="71688" grpId="1" animBg="1"/>
      <p:bldP spid="716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8EF7-FB91-CD4D-A2FF-D682635E6428}" type="slidenum">
              <a:rPr lang="en-US"/>
              <a:pPr/>
              <a:t>19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Basic </a:t>
            </a:r>
            <a:r>
              <a:rPr lang="en-US" dirty="0"/>
              <a:t>Heap 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an item</a:t>
            </a:r>
          </a:p>
          <a:p>
            <a:pPr lvl="1"/>
            <a:r>
              <a:rPr lang="en-US" dirty="0"/>
              <a:t>Amounts to a percolate </a:t>
            </a:r>
            <a:r>
              <a:rPr lang="en-US" u="sng" dirty="0"/>
              <a:t>up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Place new item at end of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Interchange </a:t>
            </a:r>
            <a:r>
              <a:rPr lang="en-US" dirty="0"/>
              <a:t>with parent so long as it is greater than its parent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933700"/>
            <a:ext cx="5592762" cy="17145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960688"/>
            <a:ext cx="5638800" cy="17541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5040313" y="2667000"/>
            <a:ext cx="10080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53E7-7190-8341-B332-45A453C2886F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6 (extra credit) posted; due 5/3</a:t>
            </a:r>
          </a:p>
          <a:p>
            <a:pPr lvl="2"/>
            <a:r>
              <a:rPr lang="en-US" dirty="0" smtClean="0"/>
              <a:t>Will add test cases more details soon</a:t>
            </a:r>
          </a:p>
          <a:p>
            <a:pPr lvl="1"/>
            <a:r>
              <a:rPr lang="en-US" dirty="0" smtClean="0"/>
              <a:t>Q&amp;A session to be </a:t>
            </a:r>
            <a:r>
              <a:rPr lang="en-US" dirty="0" err="1" smtClean="0"/>
              <a:t>Th</a:t>
            </a:r>
            <a:r>
              <a:rPr lang="en-US" dirty="0" smtClean="0"/>
              <a:t> 5/4; time/room TBD</a:t>
            </a:r>
          </a:p>
          <a:p>
            <a:pPr lvl="1"/>
            <a:r>
              <a:rPr lang="en-US" dirty="0" smtClean="0"/>
              <a:t>Final exam: F 5/5 3-6 PM, Ball 412</a:t>
            </a:r>
          </a:p>
          <a:p>
            <a:pPr lvl="1"/>
            <a:r>
              <a:rPr lang="en-US" dirty="0" smtClean="0"/>
              <a:t>Course </a:t>
            </a:r>
            <a:r>
              <a:rPr lang="en-US" dirty="0" err="1" smtClean="0"/>
              <a:t>eval</a:t>
            </a:r>
            <a:r>
              <a:rPr lang="en-US" dirty="0" smtClean="0"/>
              <a:t> to be submitted at final exam</a:t>
            </a:r>
          </a:p>
          <a:p>
            <a:pPr lvl="2"/>
            <a:r>
              <a:rPr lang="en-US" dirty="0" smtClean="0"/>
              <a:t>Link to be posted on site; blank copies available outside office</a:t>
            </a:r>
          </a:p>
          <a:p>
            <a:r>
              <a:rPr lang="en-US" dirty="0" smtClean="0"/>
              <a:t>Today’s lecture: Exam 3 Preview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32B02D1-B402-2447-A540-222A6D5DE58D}" type="datetime1">
              <a:rPr lang="en-US" smtClean="0">
                <a:latin typeface="+mj-lt"/>
              </a:rPr>
              <a:t>4/28/2017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684B-A4C0-0A4D-AFC3-362A91D85DCC}" type="slidenum">
              <a:rPr lang="en-US"/>
              <a:pPr/>
              <a:t>20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 list of numbers in an array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Stored in a complete binary tree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Convert to a heap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Begin at last node not a leaf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Apply </a:t>
            </a:r>
            <a:r>
              <a:rPr lang="en-US" dirty="0" smtClean="0"/>
              <a:t>percolate </a:t>
            </a:r>
            <a:r>
              <a:rPr lang="en-US" dirty="0"/>
              <a:t>down to this </a:t>
            </a:r>
            <a:r>
              <a:rPr lang="en-US" dirty="0" err="1"/>
              <a:t>subtree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Continue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995488"/>
            <a:ext cx="4448175" cy="15795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98663"/>
            <a:ext cx="4462463" cy="16541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981200"/>
            <a:ext cx="4806950" cy="1722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72C-4C82-C34D-BA9C-034ECB2C9944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swap element 1 (root of tree) with last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puts largest element in correct location</a:t>
            </a:r>
          </a:p>
          <a:p>
            <a:r>
              <a:rPr lang="en-US" dirty="0"/>
              <a:t>Use percolate down on remaining </a:t>
            </a:r>
            <a:r>
              <a:rPr lang="en-US" dirty="0" err="1"/>
              <a:t>sublist</a:t>
            </a:r>
            <a:endParaRPr lang="en-US" dirty="0"/>
          </a:p>
          <a:p>
            <a:pPr lvl="1"/>
            <a:r>
              <a:rPr lang="en-US" dirty="0"/>
              <a:t>Converts from semi-heap to heap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15E4-2BF1-CA47-91C7-D1BA7D20EAD2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E90E-3060-8847-8E8D-182E3738CA5B}" type="slidenum">
              <a:rPr lang="en-US"/>
              <a:pPr/>
              <a:t>21</a:t>
            </a:fld>
            <a:endParaRPr lang="en-US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676400"/>
            <a:ext cx="4487863" cy="14668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4648200"/>
            <a:ext cx="3997325" cy="13477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4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AF6A-4F2A-2542-B9D3-8724B90C22E7}" type="slidenum">
              <a:rPr lang="en-US"/>
              <a:pPr/>
              <a:t>22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Again swap root with rightmost leaf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Continue this process with shrinking sublist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76400"/>
            <a:ext cx="4760913" cy="16875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4191000"/>
            <a:ext cx="4343400" cy="1492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0C23-C234-FD4F-B276-F2CD3EEA6260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4F5D-2737-3346-A149-A0DC81070D55}" type="slidenum">
              <a:rPr lang="en-US"/>
              <a:pPr/>
              <a:t>23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1. Consider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/>
              <a:t> as a complete binary tree, use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heapify</a:t>
            </a:r>
            <a:r>
              <a:rPr lang="en-US" sz="2800"/>
              <a:t> to convert this tree to a heap</a:t>
            </a:r>
          </a:p>
          <a:p>
            <a:pPr>
              <a:buFontTx/>
              <a:buNone/>
            </a:pPr>
            <a:r>
              <a:rPr lang="en-US" sz="2800"/>
              <a:t>2. for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i = n</a:t>
            </a:r>
            <a:r>
              <a:rPr lang="en-US" sz="2800"/>
              <a:t> down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2</a:t>
            </a:r>
            <a:r>
              <a:rPr lang="en-US" sz="2800"/>
              <a:t>:</a:t>
            </a:r>
            <a:br>
              <a:rPr lang="en-US" sz="2800"/>
            </a:br>
            <a:r>
              <a:rPr lang="en-US" sz="2800"/>
              <a:t>a. Interchange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x[1]</a:t>
            </a:r>
            <a:r>
              <a:rPr lang="en-US" sz="2800"/>
              <a:t> and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x[i] 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800"/>
              <a:t>    (puts largest element at end)</a:t>
            </a:r>
            <a:br>
              <a:rPr lang="en-US" sz="2800"/>
            </a:br>
            <a:r>
              <a:rPr lang="en-US" sz="2800"/>
              <a:t>b. Apply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percolate_down</a:t>
            </a:r>
            <a:r>
              <a:rPr lang="en-US" sz="2800"/>
              <a:t> to convert binary</a:t>
            </a:r>
            <a:br>
              <a:rPr lang="en-US" sz="2800"/>
            </a:br>
            <a:r>
              <a:rPr lang="en-US" sz="2800"/>
              <a:t>    tree corresponding to sublist in </a:t>
            </a:r>
            <a:br>
              <a:rPr lang="en-US" sz="2800"/>
            </a:br>
            <a:r>
              <a:rPr lang="en-US" sz="2800"/>
              <a:t>   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x[1] .. x[i-1]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6187-76FB-B546-BB1B-1D01463B758B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Priority Queue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collection of data elements</a:t>
            </a:r>
          </a:p>
          <a:p>
            <a:pPr lvl="1"/>
            <a:r>
              <a:rPr lang="en-US" dirty="0" smtClean="0"/>
              <a:t>Items stored in order by priority</a:t>
            </a:r>
          </a:p>
          <a:p>
            <a:pPr lvl="1"/>
            <a:r>
              <a:rPr lang="en-US" dirty="0" smtClean="0"/>
              <a:t>Higher priority items removed ahead of lower</a:t>
            </a:r>
          </a:p>
          <a:p>
            <a:r>
              <a:rPr lang="en-US" dirty="0" smtClean="0"/>
              <a:t>Commonly implemented in heap</a:t>
            </a:r>
          </a:p>
          <a:p>
            <a:pPr lvl="1"/>
            <a:r>
              <a:rPr lang="en-US" dirty="0" smtClean="0"/>
              <a:t>Highest priority item </a:t>
            </a:r>
            <a:r>
              <a:rPr lang="en-US" dirty="0" smtClean="0">
                <a:sym typeface="Wingdings"/>
              </a:rPr>
              <a:t> top of heap</a:t>
            </a:r>
          </a:p>
          <a:p>
            <a:pPr lvl="1"/>
            <a:r>
              <a:rPr lang="en-US" dirty="0" smtClean="0">
                <a:sym typeface="Wingdings"/>
              </a:rPr>
              <a:t>Write priority queue operations in terms of heap operations</a:t>
            </a:r>
          </a:p>
          <a:p>
            <a:pPr lvl="2"/>
            <a:r>
              <a:rPr lang="en-US" dirty="0" smtClean="0">
                <a:sym typeface="Wingdings"/>
              </a:rPr>
              <a:t>Example: remove highest priority = remove top of heap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863F-2631-6F40-B235-9615B1FC3DC9}" type="datetime1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Quicksort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Efficient exchange sorting scheme </a:t>
            </a:r>
          </a:p>
          <a:p>
            <a:pPr lvl="1"/>
            <a:r>
              <a:rPr lang="en-US" dirty="0" smtClean="0"/>
              <a:t>Uses divide-and-conquer approach</a:t>
            </a:r>
          </a:p>
          <a:p>
            <a:r>
              <a:rPr lang="en-US" dirty="0" smtClean="0"/>
              <a:t>Quicksort steps</a:t>
            </a:r>
          </a:p>
          <a:p>
            <a:pPr lvl="1"/>
            <a:r>
              <a:rPr lang="en-US" dirty="0" smtClean="0"/>
              <a:t>Choose pivot</a:t>
            </a:r>
          </a:p>
          <a:p>
            <a:pPr lvl="1"/>
            <a:r>
              <a:rPr lang="en-US" dirty="0" smtClean="0"/>
              <a:t>Perform exchanges so list is ordered as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{items &lt; pivot}, pivot, {items &gt; pivot}</a:t>
            </a:r>
          </a:p>
          <a:p>
            <a:pPr lvl="2"/>
            <a:r>
              <a:rPr lang="en-US" dirty="0" smtClean="0"/>
              <a:t>Search from right until item &lt; pivot found</a:t>
            </a:r>
          </a:p>
          <a:p>
            <a:pPr lvl="2"/>
            <a:r>
              <a:rPr lang="en-US" dirty="0" smtClean="0"/>
              <a:t>Search from left until item &gt; pivot found</a:t>
            </a:r>
          </a:p>
          <a:p>
            <a:pPr lvl="2"/>
            <a:r>
              <a:rPr lang="en-US" dirty="0" smtClean="0"/>
              <a:t>Exchange the two</a:t>
            </a:r>
          </a:p>
          <a:p>
            <a:pPr lvl="2"/>
            <a:r>
              <a:rPr lang="en-US" dirty="0" smtClean="0"/>
              <a:t>Stop exchanges once indexes equal, then swap pivot with that spot</a:t>
            </a:r>
          </a:p>
          <a:p>
            <a:pPr lvl="1"/>
            <a:r>
              <a:rPr lang="en-US" dirty="0" smtClean="0"/>
              <a:t>Return list rearranged as</a:t>
            </a:r>
          </a:p>
          <a:p>
            <a:pPr marL="344487" lvl="1" indent="0">
              <a:buNone/>
            </a:pPr>
            <a:r>
              <a:rPr lang="en-US" sz="2200" dirty="0" smtClean="0"/>
              <a:t>{ quicksort({items &lt; pivot}), pivot, quicksort({items &gt; pivot})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31EA-32B4-D747-9B2D-9FF1B4659F3F}" type="datetime1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60A-B117-6645-A5BC-BFD8E49C4A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9EBE-9979-9547-86E8-8F3F5A74F832}" type="slidenum">
              <a:rPr lang="en-US"/>
              <a:pPr/>
              <a:t>26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Mergesort</a:t>
            </a:r>
            <a:r>
              <a:rPr lang="en-US" b="1" dirty="0"/>
              <a:t> </a:t>
            </a:r>
            <a:r>
              <a:rPr lang="en-US" dirty="0"/>
              <a:t>can be used both as an internal and an external sort. </a:t>
            </a:r>
          </a:p>
          <a:p>
            <a:r>
              <a:rPr lang="en-US" dirty="0"/>
              <a:t>Basic operation in </a:t>
            </a:r>
            <a:r>
              <a:rPr lang="en-US" dirty="0" err="1"/>
              <a:t>mergesort</a:t>
            </a:r>
            <a:r>
              <a:rPr lang="en-US" dirty="0"/>
              <a:t> is </a:t>
            </a:r>
            <a:r>
              <a:rPr lang="en-US" b="1" dirty="0"/>
              <a:t>merging</a:t>
            </a:r>
            <a:r>
              <a:rPr lang="en-US" dirty="0"/>
              <a:t>, </a:t>
            </a:r>
            <a:endParaRPr lang="en-US" i="1" dirty="0"/>
          </a:p>
          <a:p>
            <a:pPr lvl="1"/>
            <a:r>
              <a:rPr lang="en-US" dirty="0"/>
              <a:t>combining two lists that have previously been sorted </a:t>
            </a:r>
          </a:p>
          <a:p>
            <a:pPr lvl="1"/>
            <a:r>
              <a:rPr lang="en-US" dirty="0"/>
              <a:t>resulting list is also sorted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Repeatedly do the following</a:t>
            </a:r>
          </a:p>
          <a:p>
            <a:pPr lvl="1"/>
            <a:r>
              <a:rPr lang="en-US" dirty="0" smtClean="0"/>
              <a:t>Split file (list) into two files (lists)</a:t>
            </a:r>
          </a:p>
          <a:p>
            <a:pPr lvl="1"/>
            <a:r>
              <a:rPr lang="en-US" dirty="0" smtClean="0"/>
              <a:t>Merge sorted </a:t>
            </a:r>
            <a:r>
              <a:rPr lang="en-US" dirty="0" err="1" smtClean="0"/>
              <a:t>subfiles</a:t>
            </a:r>
            <a:r>
              <a:rPr lang="en-US" dirty="0" smtClean="0"/>
              <a:t> (</a:t>
            </a:r>
            <a:r>
              <a:rPr lang="en-US" dirty="0" err="1" smtClean="0"/>
              <a:t>sublists</a:t>
            </a:r>
            <a:r>
              <a:rPr lang="en-US" dirty="0" smtClean="0"/>
              <a:t>) together into one file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4838-4939-8D45-8EAA-5C4C1CC4D46E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B9F-A2C8-1E40-A84D-1217ED21A263}" type="slidenum">
              <a:rPr lang="en-US"/>
              <a:pPr/>
              <a:t>27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Natural </a:t>
            </a:r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alternate groupings into two files</a:t>
            </a:r>
          </a:p>
          <a:p>
            <a:pPr lvl="1"/>
            <a:r>
              <a:rPr lang="en-US"/>
              <a:t>Use the sub-groupings, not a power of 2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Look for possible larger groupings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209800"/>
            <a:ext cx="3881437" cy="12477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457" name="Group 9"/>
          <p:cNvGrpSpPr>
            <a:grpSpLocks/>
          </p:cNvGrpSpPr>
          <p:nvPr/>
        </p:nvGrpSpPr>
        <p:grpSpPr bwMode="auto">
          <a:xfrm>
            <a:off x="2468563" y="3143250"/>
            <a:ext cx="3989387" cy="2327275"/>
            <a:chOff x="1555" y="2369"/>
            <a:chExt cx="2513" cy="1466"/>
          </a:xfrm>
        </p:grpSpPr>
        <p:pic>
          <p:nvPicPr>
            <p:cNvPr id="1044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3114"/>
              <a:ext cx="2513" cy="72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4" name="AutoShape 6"/>
            <p:cNvSpPr>
              <a:spLocks noChangeArrowheads="1"/>
            </p:cNvSpPr>
            <p:nvPr/>
          </p:nvSpPr>
          <p:spPr bwMode="auto">
            <a:xfrm>
              <a:off x="2113" y="3426"/>
              <a:ext cx="1078" cy="31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584" y="2629"/>
              <a:ext cx="3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6" name="AutoShape 8"/>
            <p:cNvSpPr>
              <a:spLocks/>
            </p:cNvSpPr>
            <p:nvPr/>
          </p:nvSpPr>
          <p:spPr bwMode="auto">
            <a:xfrm rot="5400000">
              <a:off x="2496" y="2052"/>
              <a:ext cx="221" cy="856"/>
            </a:xfrm>
            <a:prstGeom prst="rightBrace">
              <a:avLst>
                <a:gd name="adj1" fmla="val 322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A3E5-289C-2047-9A13-31EB6CE7697A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3D5-999B-AF42-AF16-2C900163F82F}" type="slidenum">
              <a:rPr lang="en-US"/>
              <a:pPr/>
              <a:t>28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Natural </a:t>
            </a:r>
            <a:r>
              <a:rPr lang="en-US" dirty="0"/>
              <a:t>Merge Sort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the corresponding sub files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293938"/>
            <a:ext cx="4232275" cy="12144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225925"/>
            <a:ext cx="7497762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2486025" y="2344738"/>
            <a:ext cx="914400" cy="2322512"/>
            <a:chOff x="1566" y="1477"/>
            <a:chExt cx="576" cy="1463"/>
          </a:xfrm>
        </p:grpSpPr>
        <p:sp>
          <p:nvSpPr>
            <p:cNvPr id="105478" name="AutoShape 6"/>
            <p:cNvSpPr>
              <a:spLocks noChangeArrowheads="1"/>
            </p:cNvSpPr>
            <p:nvPr/>
          </p:nvSpPr>
          <p:spPr bwMode="auto">
            <a:xfrm>
              <a:off x="1846" y="1477"/>
              <a:ext cx="296" cy="63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 flipH="1">
              <a:off x="1566" y="2112"/>
              <a:ext cx="398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3268663" y="2509838"/>
            <a:ext cx="1728787" cy="2081212"/>
            <a:chOff x="2059" y="1581"/>
            <a:chExt cx="1089" cy="1311"/>
          </a:xfrm>
        </p:grpSpPr>
        <p:sp>
          <p:nvSpPr>
            <p:cNvPr id="105481" name="AutoShape 9"/>
            <p:cNvSpPr>
              <a:spLocks noChangeArrowheads="1"/>
            </p:cNvSpPr>
            <p:nvPr/>
          </p:nvSpPr>
          <p:spPr bwMode="auto">
            <a:xfrm>
              <a:off x="2059" y="1581"/>
              <a:ext cx="662" cy="24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AutoShape 10"/>
            <p:cNvSpPr>
              <a:spLocks noChangeArrowheads="1"/>
            </p:cNvSpPr>
            <p:nvPr/>
          </p:nvSpPr>
          <p:spPr bwMode="auto">
            <a:xfrm>
              <a:off x="2131" y="1848"/>
              <a:ext cx="1017" cy="2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2525" y="2071"/>
              <a:ext cx="183" cy="8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91" name="Group 19"/>
          <p:cNvGrpSpPr>
            <a:grpSpLocks/>
          </p:cNvGrpSpPr>
          <p:nvPr/>
        </p:nvGrpSpPr>
        <p:grpSpPr bwMode="auto">
          <a:xfrm>
            <a:off x="4314825" y="2438400"/>
            <a:ext cx="4079875" cy="3635375"/>
            <a:chOff x="2718" y="1536"/>
            <a:chExt cx="2570" cy="2290"/>
          </a:xfrm>
        </p:grpSpPr>
        <p:sp>
          <p:nvSpPr>
            <p:cNvPr id="105488" name="AutoShape 16"/>
            <p:cNvSpPr>
              <a:spLocks noChangeArrowheads="1"/>
            </p:cNvSpPr>
            <p:nvPr/>
          </p:nvSpPr>
          <p:spPr bwMode="auto">
            <a:xfrm>
              <a:off x="2718" y="1536"/>
              <a:ext cx="1225" cy="3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>
              <a:off x="3486" y="1890"/>
              <a:ext cx="457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2954" y="3308"/>
              <a:ext cx="2334" cy="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EOF for F2, Copy remaining groups from F1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D9F-EBCA-B444-A673-43A4F6EBA638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D79F-808D-EC4A-80D1-84B21D08FF4F}" type="slidenum">
              <a:rPr lang="en-US"/>
              <a:pPr/>
              <a:t>29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Natural </a:t>
            </a:r>
            <a:r>
              <a:rPr lang="en-US" dirty="0"/>
              <a:t>Merge Sort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again, </a:t>
            </a:r>
            <a:br>
              <a:rPr lang="en-US"/>
            </a:br>
            <a:r>
              <a:rPr lang="en-US"/>
              <a:t>alternating groups</a:t>
            </a:r>
          </a:p>
          <a:p>
            <a:r>
              <a:rPr lang="en-US"/>
              <a:t>Merge again, now two subgroups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One more split, one more merge gives sort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914400"/>
            <a:ext cx="4416425" cy="12144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819400"/>
            <a:ext cx="5416550" cy="8191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4648200"/>
            <a:ext cx="6556375" cy="8778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429A-D995-ED49-9595-7D409514DE54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3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notes, electronic </a:t>
            </a:r>
            <a:r>
              <a:rPr lang="en-US" sz="2600" dirty="0">
                <a:latin typeface="Arial" charset="0"/>
              </a:rPr>
              <a:t>devices (calculator, </a:t>
            </a:r>
            <a:r>
              <a:rPr lang="en-US" sz="2600" dirty="0" smtClean="0">
                <a:latin typeface="Arial" charset="0"/>
              </a:rPr>
              <a:t>phone)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</a:t>
            </a:r>
            <a:r>
              <a:rPr lang="en-US" sz="2600" dirty="0" smtClean="0">
                <a:latin typeface="Arial" charset="0"/>
              </a:rPr>
              <a:t>three hours but will be written for ~50 minutes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Covers </a:t>
            </a:r>
            <a:r>
              <a:rPr lang="en-US" sz="2600" dirty="0">
                <a:latin typeface="Arial" charset="0"/>
              </a:rPr>
              <a:t>all lectures </a:t>
            </a:r>
            <a:r>
              <a:rPr lang="en-US" sz="2600" dirty="0" smtClean="0">
                <a:latin typeface="Arial" charset="0"/>
              </a:rPr>
              <a:t>after Exam 2 except Lecture 35 (Wednesday)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Question types 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(will provide more detailed outline once exam is written)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</a:t>
            </a:r>
            <a:r>
              <a:rPr lang="en-US" sz="2200" dirty="0" smtClean="0">
                <a:latin typeface="Arial" charset="0"/>
              </a:rPr>
              <a:t>ultiple choice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Code reading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Code writing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E7F852-7D2B-EF4C-AB24-D2D5781BFCA2}" type="datetime1">
              <a:rPr lang="en-US" smtClean="0">
                <a:latin typeface="Garamond" charset="0"/>
              </a:rPr>
              <a:t>4/28/2017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Split for natural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Splits file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by copying sorted </a:t>
            </a:r>
            <a:r>
              <a:rPr lang="en-US" dirty="0" err="1" smtClean="0"/>
              <a:t>subfiles</a:t>
            </a:r>
            <a:r>
              <a:rPr lang="en-US" dirty="0" smtClean="0"/>
              <a:t> alternately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i="1" dirty="0" smtClean="0"/>
              <a:t>F</a:t>
            </a:r>
            <a:r>
              <a:rPr lang="en-US" dirty="0" smtClean="0"/>
              <a:t> for input and </a:t>
            </a:r>
            <a:r>
              <a:rPr lang="en-US" i="1" dirty="0" smtClean="0"/>
              <a:t>F1</a:t>
            </a:r>
            <a:r>
              <a:rPr lang="en-US" dirty="0" smtClean="0"/>
              <a:t> and </a:t>
            </a:r>
            <a:r>
              <a:rPr lang="en-US" i="1" dirty="0" smtClean="0"/>
              <a:t>F2</a:t>
            </a:r>
            <a:r>
              <a:rPr lang="en-US" dirty="0" smtClean="0"/>
              <a:t> for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EOF not reached for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Repeatedly read element of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</a:t>
            </a:r>
            <a:r>
              <a:rPr lang="en-US" dirty="0" smtClean="0"/>
              <a:t> until 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Next element of </a:t>
            </a:r>
            <a:r>
              <a:rPr lang="en-US" i="1" dirty="0" smtClean="0"/>
              <a:t>F</a:t>
            </a:r>
            <a:r>
              <a:rPr lang="en-US" dirty="0" smtClean="0"/>
              <a:t> is less than last element copied, or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End of </a:t>
            </a:r>
            <a:r>
              <a:rPr lang="en-US" i="1" dirty="0" smtClean="0"/>
              <a:t>F</a:t>
            </a:r>
            <a:r>
              <a:rPr lang="en-US" dirty="0" smtClean="0"/>
              <a:t> reached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Repeatedly read element of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F2</a:t>
            </a:r>
            <a:r>
              <a:rPr lang="en-US" dirty="0" smtClean="0"/>
              <a:t> as described above</a:t>
            </a:r>
          </a:p>
          <a:p>
            <a:pPr marL="327025" lvl="1" indent="0">
              <a:buNone/>
            </a:pPr>
            <a:r>
              <a:rPr lang="en-US" dirty="0" smtClean="0"/>
              <a:t>End 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09EA-619E-C94A-A9DE-587FC436E56E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Merge for natural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Merge corresponding sorted </a:t>
            </a:r>
            <a:r>
              <a:rPr lang="en-US" dirty="0" err="1" smtClean="0"/>
              <a:t>subfiles</a:t>
            </a:r>
            <a:r>
              <a:rPr lang="en-US" dirty="0" smtClean="0"/>
              <a:t> from </a:t>
            </a:r>
            <a:r>
              <a:rPr lang="en-US" i="1" dirty="0" smtClean="0"/>
              <a:t>F1</a:t>
            </a:r>
            <a:r>
              <a:rPr lang="en-US" dirty="0" smtClean="0"/>
              <a:t> and </a:t>
            </a:r>
            <a:r>
              <a:rPr lang="en-US" i="1" dirty="0" smtClean="0"/>
              <a:t>F2</a:t>
            </a:r>
            <a:r>
              <a:rPr lang="en-US" dirty="0" smtClean="0"/>
              <a:t> to produce </a:t>
            </a:r>
            <a:r>
              <a:rPr lang="en-US" i="1" dirty="0" smtClean="0"/>
              <a:t>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for input, </a:t>
            </a:r>
            <a:r>
              <a:rPr lang="en-US" i="1" dirty="0" smtClean="0"/>
              <a:t>F </a:t>
            </a:r>
            <a:r>
              <a:rPr lang="en-US" dirty="0" smtClean="0"/>
              <a:t>for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err="1" smtClean="0"/>
              <a:t>numSubfiles</a:t>
            </a:r>
            <a:r>
              <a:rPr lang="en-US" dirty="0" smtClean="0"/>
              <a:t> to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EOF not reached for either input file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While no end of a </a:t>
            </a:r>
            <a:r>
              <a:rPr lang="en-US" dirty="0" err="1" smtClean="0"/>
              <a:t>subfile</a:t>
            </a:r>
            <a:r>
              <a:rPr lang="en-US" dirty="0" smtClean="0"/>
              <a:t> in </a:t>
            </a:r>
            <a:r>
              <a:rPr lang="en-US" i="1" dirty="0" smtClean="0"/>
              <a:t>F1</a:t>
            </a:r>
            <a:r>
              <a:rPr lang="en-US" dirty="0" smtClean="0"/>
              <a:t> or </a:t>
            </a:r>
            <a:r>
              <a:rPr lang="en-US" i="1" dirty="0" smtClean="0"/>
              <a:t>F2</a:t>
            </a:r>
            <a:r>
              <a:rPr lang="en-US" dirty="0" smtClean="0"/>
              <a:t> reached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If next element in </a:t>
            </a:r>
            <a:r>
              <a:rPr lang="en-US" i="1" dirty="0" smtClean="0"/>
              <a:t>F1</a:t>
            </a:r>
            <a:r>
              <a:rPr lang="en-US" dirty="0" smtClean="0"/>
              <a:t> &lt; next element in </a:t>
            </a:r>
            <a:r>
              <a:rPr lang="en-US" i="1" dirty="0" smtClean="0"/>
              <a:t>F2</a:t>
            </a:r>
            <a:r>
              <a:rPr lang="en-US" dirty="0" smtClean="0"/>
              <a:t>, copy element from </a:t>
            </a:r>
            <a:r>
              <a:rPr lang="en-US" i="1" dirty="0" smtClean="0"/>
              <a:t>F1 </a:t>
            </a:r>
            <a:r>
              <a:rPr lang="en-US" dirty="0" smtClean="0"/>
              <a:t>to </a:t>
            </a:r>
            <a:r>
              <a:rPr lang="en-US" i="1" dirty="0" smtClean="0"/>
              <a:t>F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Else, copy element from </a:t>
            </a:r>
            <a:r>
              <a:rPr lang="en-US" i="1" dirty="0" smtClean="0"/>
              <a:t>F2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</a:p>
          <a:p>
            <a:pPr marL="679450" lvl="2" indent="0">
              <a:buNone/>
            </a:pPr>
            <a:r>
              <a:rPr lang="en-US" dirty="0" smtClean="0"/>
              <a:t>End while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If end of </a:t>
            </a:r>
            <a:r>
              <a:rPr lang="en-US" dirty="0" err="1" smtClean="0"/>
              <a:t>subfile</a:t>
            </a:r>
            <a:r>
              <a:rPr lang="en-US" dirty="0" smtClean="0"/>
              <a:t> in </a:t>
            </a:r>
            <a:r>
              <a:rPr lang="en-US" i="1" dirty="0" smtClean="0"/>
              <a:t>F1</a:t>
            </a:r>
            <a:r>
              <a:rPr lang="en-US" dirty="0" smtClean="0"/>
              <a:t> reached, copy rest of </a:t>
            </a:r>
            <a:r>
              <a:rPr lang="en-US" dirty="0" err="1" smtClean="0"/>
              <a:t>subfile</a:t>
            </a:r>
            <a:r>
              <a:rPr lang="en-US" dirty="0" smtClean="0"/>
              <a:t> from </a:t>
            </a:r>
            <a:r>
              <a:rPr lang="en-US" i="1" dirty="0" smtClean="0"/>
              <a:t>F2 </a:t>
            </a:r>
            <a:r>
              <a:rPr lang="en-US" dirty="0" smtClean="0"/>
              <a:t>to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Else, copy rest of </a:t>
            </a:r>
            <a:r>
              <a:rPr lang="en-US" dirty="0" err="1" smtClean="0"/>
              <a:t>subfile</a:t>
            </a:r>
            <a:r>
              <a:rPr lang="en-US" dirty="0" smtClean="0"/>
              <a:t> from </a:t>
            </a:r>
            <a:r>
              <a:rPr lang="en-US" i="1" dirty="0" smtClean="0"/>
              <a:t>F1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err="1" smtClean="0"/>
              <a:t>numSubfiles</a:t>
            </a:r>
            <a:r>
              <a:rPr lang="en-US" dirty="0" smtClean="0"/>
              <a:t>++</a:t>
            </a:r>
          </a:p>
          <a:p>
            <a:pPr marL="327025" lvl="1" indent="0">
              <a:buNone/>
            </a:pPr>
            <a:r>
              <a:rPr lang="en-US" dirty="0" smtClean="0"/>
              <a:t>End 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any remaining </a:t>
            </a:r>
            <a:r>
              <a:rPr lang="en-US" dirty="0" err="1" smtClean="0"/>
              <a:t>subfiles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  <a:r>
              <a:rPr lang="en-US" dirty="0" smtClean="0"/>
              <a:t>, incrementing </a:t>
            </a:r>
            <a:r>
              <a:rPr lang="en-US" dirty="0" err="1" smtClean="0"/>
              <a:t>numSubfiles</a:t>
            </a:r>
            <a:r>
              <a:rPr lang="en-US" dirty="0" smtClean="0"/>
              <a:t> for each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6ABE-BB18-D147-AA10-C86C0357B1A1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58F-410F-E949-8371-7319AD64D1E5}" type="slidenum">
              <a:rPr lang="en-US"/>
              <a:pPr/>
              <a:t>32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Natural </a:t>
            </a:r>
            <a:r>
              <a:rPr lang="en-US" dirty="0"/>
              <a:t>Merge Sort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Repeat the following until </a:t>
            </a:r>
            <a:r>
              <a:rPr lang="en-US" dirty="0" err="1" smtClean="0"/>
              <a:t>numSubfiles</a:t>
            </a:r>
            <a:r>
              <a:rPr lang="en-US" dirty="0" smtClean="0"/>
              <a:t> ==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back into 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Worst case for natural merge sort O(n 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B52B-1D9F-9548-9DF6-9EC43B3CE5B7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33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Hash </a:t>
            </a:r>
            <a:r>
              <a:rPr lang="en-US" dirty="0"/>
              <a:t>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BEA-6500-6643-82ED-1CAA3C541581}" type="datetime1">
              <a:rPr lang="en-US" smtClean="0"/>
              <a:t>4/28/2017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34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Linear probing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FF8D-198D-BD41-B8CE-689B6C8161DB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35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other collision strategies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probing can result in primary clustering</a:t>
            </a:r>
          </a:p>
          <a:p>
            <a:r>
              <a:rPr lang="en-US"/>
              <a:t>Consider quadratic probing</a:t>
            </a:r>
          </a:p>
          <a:p>
            <a:pPr lvl="1"/>
            <a:r>
              <a:rPr lang="en-US"/>
              <a:t>Probe sequence from location </a:t>
            </a:r>
            <a:r>
              <a:rPr lang="en-US" i="1"/>
              <a:t>i</a:t>
            </a:r>
            <a:r>
              <a:rPr lang="en-US"/>
              <a:t> is</a:t>
            </a:r>
            <a:br>
              <a:rPr lang="en-US"/>
            </a:br>
            <a:r>
              <a:rPr lang="en-US" i="1"/>
              <a:t>i + 1, i – 1, i + 4, i – 4, i + 9, i – 9</a:t>
            </a:r>
            <a:r>
              <a:rPr lang="en-US"/>
              <a:t>, …</a:t>
            </a:r>
          </a:p>
          <a:p>
            <a:pPr lvl="1"/>
            <a:r>
              <a:rPr lang="en-US"/>
              <a:t>Secondary clusters can still form</a:t>
            </a:r>
          </a:p>
          <a:p>
            <a:r>
              <a:rPr lang="en-US"/>
              <a:t>Double hashing </a:t>
            </a:r>
          </a:p>
          <a:p>
            <a:pPr lvl="1"/>
            <a:r>
              <a:rPr lang="en-US"/>
              <a:t>Use a second hash function to determine probe sequence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9B1A-FF32-4A4B-A130-5194AC89A8D3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3 Preview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1F8D-BAF4-A24F-80C8-A305E9676AD4}" type="slidenum">
              <a:rPr lang="en-US"/>
              <a:pPr/>
              <a:t>36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other collision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Chaining</a:t>
            </a:r>
          </a:p>
          <a:p>
            <a:pPr lvl="1"/>
            <a:r>
              <a:rPr lang="en-US"/>
              <a:t>Table is a list or vector of head nodes to linked lists</a:t>
            </a:r>
          </a:p>
          <a:p>
            <a:pPr lvl="1"/>
            <a:r>
              <a:rPr lang="en-US"/>
              <a:t>When item hashes to location, it is added to that linked list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3827463"/>
            <a:ext cx="4503738" cy="20653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E7B8-EF69-3747-81F6-570B07C09BF1}" type="datetime1">
              <a:rPr lang="en-US" smtClean="0"/>
              <a:t>4/28/2017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Exam 3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6 (extra credit) posted; due 5/3</a:t>
            </a:r>
          </a:p>
          <a:p>
            <a:pPr lvl="2"/>
            <a:r>
              <a:rPr lang="en-US" dirty="0"/>
              <a:t>Will add test cases more details soon</a:t>
            </a:r>
          </a:p>
          <a:p>
            <a:pPr lvl="1"/>
            <a:r>
              <a:rPr lang="en-US" dirty="0"/>
              <a:t>Q&amp;A session to be </a:t>
            </a:r>
            <a:r>
              <a:rPr lang="en-US" dirty="0" err="1"/>
              <a:t>Th</a:t>
            </a:r>
            <a:r>
              <a:rPr lang="en-US" dirty="0"/>
              <a:t> 5/4; time/room TBD</a:t>
            </a:r>
          </a:p>
          <a:p>
            <a:pPr lvl="1"/>
            <a:r>
              <a:rPr lang="en-US" dirty="0"/>
              <a:t>Final exam: F 5/5 3-6 PM, Ball 412</a:t>
            </a:r>
          </a:p>
          <a:p>
            <a:pPr lvl="1"/>
            <a:r>
              <a:rPr lang="en-US" dirty="0"/>
              <a:t>Course </a:t>
            </a:r>
            <a:r>
              <a:rPr lang="en-US" dirty="0" err="1"/>
              <a:t>eval</a:t>
            </a:r>
            <a:r>
              <a:rPr lang="en-US" dirty="0"/>
              <a:t> to be submitted at final exam</a:t>
            </a:r>
          </a:p>
          <a:p>
            <a:pPr lvl="2"/>
            <a:r>
              <a:rPr lang="en-US" dirty="0"/>
              <a:t>Link to be posted on site; blank copies available outside office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DA82F61-39EC-9344-B6D4-39A810008CF2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Templates</a:t>
            </a:r>
            <a:r>
              <a:rPr lang="en-US" dirty="0" smtClean="0"/>
              <a:t> allow us to write general functions/classes and specify the data type later</a:t>
            </a:r>
          </a:p>
          <a:p>
            <a:r>
              <a:rPr lang="en-US" dirty="0" smtClean="0">
                <a:latin typeface="Courier New"/>
                <a:cs typeface="Courier New"/>
              </a:rPr>
              <a:t>template</a:t>
            </a:r>
            <a:r>
              <a:rPr lang="en-US" dirty="0" smtClean="0"/>
              <a:t> keyword indicates that what follows is a pattern, not a full definition</a:t>
            </a:r>
          </a:p>
          <a:p>
            <a:r>
              <a:rPr lang="en-US" dirty="0" smtClean="0"/>
              <a:t>Generic </a:t>
            </a:r>
            <a:r>
              <a:rPr lang="en-US" dirty="0" err="1" smtClean="0"/>
              <a:t>typename</a:t>
            </a:r>
            <a:r>
              <a:rPr lang="en-US" dirty="0" smtClean="0"/>
              <a:t> specified in angle brackets with </a:t>
            </a:r>
            <a:r>
              <a:rPr lang="en-US" dirty="0" err="1" smtClean="0">
                <a:latin typeface="Courier New"/>
                <a:cs typeface="Courier New"/>
              </a:rPr>
              <a:t>typename</a:t>
            </a:r>
            <a:r>
              <a:rPr lang="en-US" dirty="0" smtClean="0"/>
              <a:t> (or </a:t>
            </a:r>
            <a:r>
              <a:rPr lang="en-US" dirty="0" smtClean="0">
                <a:latin typeface="Courier New"/>
                <a:cs typeface="Courier New"/>
              </a:rPr>
              <a:t>class</a:t>
            </a:r>
            <a:r>
              <a:rPr lang="en-US" dirty="0" smtClean="0"/>
              <a:t>) keyword</a:t>
            </a:r>
          </a:p>
          <a:p>
            <a:r>
              <a:rPr lang="en-US" dirty="0" smtClean="0"/>
              <a:t>At least one </a:t>
            </a:r>
            <a:r>
              <a:rPr lang="en-US" dirty="0" err="1" smtClean="0"/>
              <a:t>templated</a:t>
            </a:r>
            <a:r>
              <a:rPr lang="en-US" dirty="0" smtClean="0"/>
              <a:t> parameter must be used</a:t>
            </a:r>
          </a:p>
          <a:p>
            <a:r>
              <a:rPr lang="en-US" dirty="0" smtClean="0"/>
              <a:t>Desired type automatically bound if calling function</a:t>
            </a:r>
          </a:p>
          <a:p>
            <a:r>
              <a:rPr lang="en-US" dirty="0" smtClean="0"/>
              <a:t>Desired type must be specified if declaring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4D16-59EE-874F-9A37-26B0F3C4CC47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 template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General form: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template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i="1" dirty="0" smtClean="0">
                <a:latin typeface="Courier New"/>
                <a:cs typeface="Courier New"/>
              </a:rPr>
              <a:t>type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i="1" dirty="0" smtClean="0">
                <a:latin typeface="Courier New"/>
                <a:cs typeface="Courier New"/>
              </a:rPr>
              <a:t>	function definition</a:t>
            </a:r>
            <a:endParaRPr lang="en-US" dirty="0" smtClean="0"/>
          </a:p>
          <a:p>
            <a:r>
              <a:rPr lang="en-US" dirty="0" smtClean="0"/>
              <a:t>Rewriting </a:t>
            </a:r>
            <a:r>
              <a:rPr lang="en-US" dirty="0"/>
              <a:t>swap with templates: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T&gt;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void swap(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&amp;v1,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temp = v1;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v1 = v2;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v2 = temp;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Calling swap: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 = 10;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 = 20;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swap(x, y);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82FB-5A11-584E-A837-B4EE47807019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Class template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T&gt;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AQueue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AQueue</a:t>
            </a:r>
            <a:r>
              <a:rPr lang="en-US" dirty="0">
                <a:latin typeface="Courier New"/>
                <a:cs typeface="Courier New"/>
              </a:rPr>
              <a:t>();	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front();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display(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 &amp;out);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Qarr</a:t>
            </a:r>
            <a:r>
              <a:rPr lang="en-US" dirty="0">
                <a:latin typeface="Courier New"/>
                <a:cs typeface="Courier New"/>
              </a:rPr>
              <a:t>[CAPACITY];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Qfront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Qback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4E72-F258-774D-B238-EC0C29476DF5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Class template example: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 T&gt;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void </a:t>
            </a:r>
            <a:r>
              <a:rPr lang="en-US" sz="2200" dirty="0" err="1">
                <a:latin typeface="Courier New"/>
                <a:cs typeface="Courier New"/>
              </a:rPr>
              <a:t>AQueue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&lt;T&gt;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enqueue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val</a:t>
            </a:r>
            <a:r>
              <a:rPr lang="en-US" sz="22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err="1">
                <a:latin typeface="Courier New"/>
                <a:cs typeface="Courier New"/>
              </a:rPr>
              <a:t>int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 = (</a:t>
            </a:r>
            <a:r>
              <a:rPr lang="en-US" sz="2200" dirty="0" err="1">
                <a:latin typeface="Courier New"/>
                <a:cs typeface="Courier New"/>
              </a:rPr>
              <a:t>Qback</a:t>
            </a:r>
            <a:r>
              <a:rPr lang="en-US" sz="2200" dirty="0">
                <a:latin typeface="Courier New"/>
                <a:cs typeface="Courier New"/>
              </a:rPr>
              <a:t> + 1) % CAPACITY;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if (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 != </a:t>
            </a:r>
            <a:r>
              <a:rPr lang="en-US" sz="2200" dirty="0" err="1">
                <a:latin typeface="Courier New"/>
                <a:cs typeface="Courier New"/>
              </a:rPr>
              <a:t>Qfront</a:t>
            </a:r>
            <a:r>
              <a:rPr lang="en-US" sz="2200" dirty="0">
                <a:latin typeface="Courier New"/>
                <a:cs typeface="Courier New"/>
              </a:rPr>
              <a:t>) {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Qarr</a:t>
            </a:r>
            <a:r>
              <a:rPr lang="en-US" sz="2200" dirty="0">
                <a:latin typeface="Courier New"/>
                <a:cs typeface="Courier New"/>
              </a:rPr>
              <a:t>[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] = </a:t>
            </a:r>
            <a:r>
              <a:rPr lang="en-US" sz="2200" dirty="0" err="1">
                <a:latin typeface="Courier New"/>
                <a:cs typeface="Courier New"/>
              </a:rPr>
              <a:t>val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Qback</a:t>
            </a:r>
            <a:r>
              <a:rPr lang="en-US" sz="2200" dirty="0">
                <a:latin typeface="Courier New"/>
                <a:cs typeface="Courier New"/>
              </a:rPr>
              <a:t> = 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cerr</a:t>
            </a:r>
            <a:r>
              <a:rPr lang="en-US" sz="2200" dirty="0">
                <a:latin typeface="Courier New"/>
                <a:cs typeface="Courier New"/>
              </a:rPr>
              <a:t> &lt;&lt; "Queue is full--can't </a:t>
            </a:r>
            <a:r>
              <a:rPr lang="en-US" sz="2200" dirty="0" err="1">
                <a:latin typeface="Courier New"/>
                <a:cs typeface="Courier New"/>
              </a:rPr>
              <a:t>enqueue</a:t>
            </a:r>
            <a:r>
              <a:rPr lang="en-US" sz="2200" dirty="0">
                <a:latin typeface="Courier New"/>
                <a:cs typeface="Courier New"/>
              </a:rPr>
              <a:t>\n";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D666-AE70-784E-AF4C-03616F08C2B9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 functions call other functions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Recursive</a:t>
            </a:r>
            <a:r>
              <a:rPr lang="en-US" dirty="0" smtClean="0"/>
              <a:t> functions call themselves</a:t>
            </a:r>
          </a:p>
          <a:p>
            <a:r>
              <a:rPr lang="en-US" dirty="0" smtClean="0"/>
              <a:t>A recursive function has two parts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Anchor / base case</a:t>
            </a:r>
            <a:r>
              <a:rPr lang="en-US" dirty="0" smtClean="0"/>
              <a:t>: function value is defined for one or more specific argument values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Inductive / recursive case</a:t>
            </a:r>
            <a:r>
              <a:rPr lang="en-US" dirty="0" smtClean="0"/>
              <a:t>: function value for current argument value defined in terms of previously defined function values and/or arguments</a:t>
            </a:r>
          </a:p>
          <a:p>
            <a:r>
              <a:rPr lang="en-US" dirty="0" smtClean="0"/>
              <a:t>Common uses</a:t>
            </a:r>
          </a:p>
          <a:p>
            <a:pPr lvl="1"/>
            <a:r>
              <a:rPr lang="en-US" dirty="0" smtClean="0"/>
              <a:t>Graph/tree traversal (e.g., BSTs)</a:t>
            </a:r>
          </a:p>
          <a:p>
            <a:pPr lvl="1"/>
            <a:r>
              <a:rPr lang="en-US" dirty="0" smtClean="0"/>
              <a:t>Divide and conquer algorithms (e.g., quicksort)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ABC1-4C15-6B4D-8BE5-8E3BAF065719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Recursive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power(double x, unsigned n){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(n == 0)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1.0;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x * power(x, n – 1);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3AA-B2C7-2945-AE49-B4AEC3AE9299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19827</TotalTime>
  <Words>1811</Words>
  <Application>Microsoft Office PowerPoint</Application>
  <PresentationFormat>On-screen Show (4:3)</PresentationFormat>
  <Paragraphs>445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Edge</vt:lpstr>
      <vt:lpstr>EECE.3220 Data Structures</vt:lpstr>
      <vt:lpstr>Lecture outline</vt:lpstr>
      <vt:lpstr>Exam 3 notes</vt:lpstr>
      <vt:lpstr>Review: Templates</vt:lpstr>
      <vt:lpstr>Review: Function template example</vt:lpstr>
      <vt:lpstr>Review: Class template example</vt:lpstr>
      <vt:lpstr>Review: Class template example: enqueue</vt:lpstr>
      <vt:lpstr>Review: Recursion</vt:lpstr>
      <vt:lpstr>Review: Recursive example</vt:lpstr>
      <vt:lpstr>Review: Strings</vt:lpstr>
      <vt:lpstr>Review: Binary search tree</vt:lpstr>
      <vt:lpstr>Review: Binary Trees as Recursive Data Structures</vt:lpstr>
      <vt:lpstr>Review: BST iterative search</vt:lpstr>
      <vt:lpstr>Review: BST recursive search</vt:lpstr>
      <vt:lpstr>Review: BST insert/delete</vt:lpstr>
      <vt:lpstr>Review: Heaps</vt:lpstr>
      <vt:lpstr>Review: Basic Heap Operations</vt:lpstr>
      <vt:lpstr>Review: Basic Heap Operations</vt:lpstr>
      <vt:lpstr>Review: Basic Heap Operations</vt:lpstr>
      <vt:lpstr>Review: Heapsort</vt:lpstr>
      <vt:lpstr>Review: Heapsort</vt:lpstr>
      <vt:lpstr>Review: Heapsort</vt:lpstr>
      <vt:lpstr>Review: Heapsort Algorithm</vt:lpstr>
      <vt:lpstr>Review: Priority Queue</vt:lpstr>
      <vt:lpstr>Review: Quicksort</vt:lpstr>
      <vt:lpstr>Review: Mergesort</vt:lpstr>
      <vt:lpstr>Review: Natural Merge Sort</vt:lpstr>
      <vt:lpstr>Review: Natural Merge Sort</vt:lpstr>
      <vt:lpstr>Review: Natural Merge Sort</vt:lpstr>
      <vt:lpstr>Review: Split for natural mergesort</vt:lpstr>
      <vt:lpstr>Review: Merge for natural mergesort</vt:lpstr>
      <vt:lpstr>Review: Natural Merge Sort</vt:lpstr>
      <vt:lpstr>Review: Hash Tables</vt:lpstr>
      <vt:lpstr>Review: Linear probing</vt:lpstr>
      <vt:lpstr>Review: other collision strategies</vt:lpstr>
      <vt:lpstr>Review: other collision strategies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4642</cp:revision>
  <dcterms:created xsi:type="dcterms:W3CDTF">2006-04-03T05:03:01Z</dcterms:created>
  <dcterms:modified xsi:type="dcterms:W3CDTF">2017-04-28T17:50:31Z</dcterms:modified>
</cp:coreProperties>
</file>