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19" r:id="rId4"/>
    <p:sldId id="420" r:id="rId5"/>
    <p:sldId id="418" r:id="rId6"/>
    <p:sldId id="399" r:id="rId7"/>
    <p:sldId id="400" r:id="rId8"/>
    <p:sldId id="409" r:id="rId9"/>
    <p:sldId id="401" r:id="rId10"/>
    <p:sldId id="402" r:id="rId11"/>
    <p:sldId id="404" r:id="rId12"/>
    <p:sldId id="405" r:id="rId13"/>
    <p:sldId id="407" r:id="rId14"/>
    <p:sldId id="408" r:id="rId15"/>
    <p:sldId id="410" r:id="rId16"/>
    <p:sldId id="412" r:id="rId17"/>
    <p:sldId id="413" r:id="rId18"/>
    <p:sldId id="414" r:id="rId19"/>
    <p:sldId id="415" r:id="rId20"/>
    <p:sldId id="416" r:id="rId21"/>
    <p:sldId id="417" r:id="rId22"/>
    <p:sldId id="385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8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1B0B38-A217-D848-B1D0-F6EE32B15495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E31D7-212F-884D-95C2-235025FE008A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029E35-7BE4-CA46-97F2-6DB0DAE93F5F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274E4-9967-854F-8029-C55630947BAA}" type="datetime1">
              <a:rPr lang="en-US" smtClean="0"/>
              <a:t>1/23/17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9E78-0A36-914F-9E77-053A110D716E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98DAF-7C17-1C4B-9351-05F661DC38C2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C639F-0A87-C142-A574-8ACEC429400B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9EEDC-564A-3F45-A457-63B2F68D27D0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59473-8C1F-0D40-9422-28AE2E1BB71E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B09D-4F3C-E74F-920B-61652C805097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2B22C-6750-9E4E-9FCE-1B3A584F5515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1708-98AA-094A-96E5-0D72B639DBB1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4BA3-65A5-4144-B934-64141910D3AE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2EA1-6026-5D46-8EC8-3107C1E3CDD5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12724-6154-5143-9E49-C7E27CD51929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F6F4E4-400A-FE43-9320-991DED8AB6CE}" type="datetime1">
              <a:rPr lang="en-US" smtClean="0"/>
              <a:t>1/23/17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Structures in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output</a:t>
            </a:r>
            <a:endParaRPr lang="en-US" dirty="0">
              <a:latin typeface="Garamond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Insertion operator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&lt;&lt;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directs </a:t>
            </a:r>
            <a:r>
              <a:rPr lang="en-US" dirty="0">
                <a:latin typeface="Arial" charset="0"/>
              </a:rPr>
              <a:t>data to 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cs typeface="Courier New" charset="0"/>
              </a:rPr>
              <a:t>General Form:</a:t>
            </a:r>
            <a:r>
              <a:rPr lang="en-US" dirty="0">
                <a:latin typeface="Courier New" charset="0"/>
                <a:cs typeface="Courier New" charset="0"/>
              </a:rPr>
              <a:t>						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&lt;</a:t>
            </a:r>
            <a:r>
              <a:rPr lang="en-US" dirty="0" smtClean="0">
                <a:latin typeface="Courier New" charset="0"/>
                <a:cs typeface="Courier New" charset="0"/>
              </a:rPr>
              <a:t>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Arial" charset="0"/>
                <a:cs typeface="Courier New" charset="0"/>
              </a:rPr>
              <a:t> can be any </a:t>
            </a:r>
            <a:r>
              <a:rPr lang="en-US" dirty="0">
                <a:latin typeface="Arial" charset="0"/>
                <a:cs typeface="Courier New" charset="0"/>
              </a:rPr>
              <a:t>C++ constant, </a:t>
            </a:r>
            <a:r>
              <a:rPr lang="en-US" dirty="0" smtClean="0">
                <a:latin typeface="Arial" charset="0"/>
                <a:cs typeface="Courier New" charset="0"/>
              </a:rPr>
              <a:t>identifier, </a:t>
            </a:r>
            <a:r>
              <a:rPr lang="en-US" dirty="0">
                <a:latin typeface="Arial" charset="0"/>
                <a:cs typeface="Courier New" charset="0"/>
              </a:rPr>
              <a:t>formula, or function </a:t>
            </a:r>
            <a:r>
              <a:rPr lang="en-US" dirty="0" smtClean="0">
                <a:latin typeface="Arial" charset="0"/>
                <a:cs typeface="Courier New" charset="0"/>
              </a:rPr>
              <a:t>call</a:t>
            </a:r>
          </a:p>
          <a:p>
            <a:r>
              <a:rPr lang="en-US" dirty="0" err="1" smtClean="0">
                <a:latin typeface="Courier New" charset="0"/>
                <a:cs typeface="Courier New" charset="0"/>
              </a:rPr>
              <a:t>endl</a:t>
            </a:r>
            <a:r>
              <a:rPr lang="en-US" dirty="0" smtClean="0">
                <a:latin typeface="Arial" charset="0"/>
                <a:cs typeface="Courier New" charset="0"/>
              </a:rPr>
              <a:t>: newline (like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r>
              <a:rPr lang="en-US" dirty="0" smtClean="0">
                <a:latin typeface="Arial"/>
                <a:cs typeface="Arial"/>
              </a:rPr>
              <a:t>); </a:t>
            </a:r>
            <a:r>
              <a:rPr lang="en-US" dirty="0" smtClean="0">
                <a:latin typeface="Arial" charset="0"/>
                <a:cs typeface="Courier New" charset="0"/>
              </a:rPr>
              <a:t>also flushes buffer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Forces output to be printed immediately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Example: </a:t>
            </a:r>
            <a:r>
              <a:rPr lang="en-US" sz="2800" dirty="0" err="1" smtClean="0">
                <a:latin typeface="Courier New"/>
                <a:cs typeface="Courier New"/>
              </a:rPr>
              <a:t>cout</a:t>
            </a:r>
            <a:r>
              <a:rPr lang="en-US" sz="2800" dirty="0" smtClean="0">
                <a:latin typeface="Courier New"/>
                <a:cs typeface="Courier New"/>
              </a:rPr>
              <a:t> &lt;&lt; "x = " &lt;&lt; x &lt;&lt; </a:t>
            </a:r>
            <a:r>
              <a:rPr lang="en-US" sz="2800" dirty="0" err="1" smtClean="0">
                <a:latin typeface="Courier New"/>
                <a:cs typeface="Courier New"/>
              </a:rPr>
              <a:t>endl</a:t>
            </a:r>
            <a:r>
              <a:rPr lang="en-US" sz="28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No need to specify type for </a:t>
            </a:r>
            <a:r>
              <a:rPr lang="en-US" sz="2400" dirty="0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—simply insert in output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FA9EC-B21D-BC4B-8B30-8D810E064521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8067CA-4C2E-2345-B933-804AAABCA9A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Modified program: two </a:t>
            </a:r>
            <a:r>
              <a:rPr lang="en-US" dirty="0" err="1" smtClean="0">
                <a:latin typeface="Courier New" pitchFamily="49" charset="0"/>
                <a:ea typeface="+mj-ea"/>
                <a:cs typeface="Courier New" pitchFamily="49" charset="0"/>
              </a:rPr>
              <a:t>cout</a:t>
            </a:r>
            <a:r>
              <a:rPr lang="en-US" dirty="0" smtClean="0">
                <a:ea typeface="+mj-ea"/>
              </a:rPr>
              <a:t> statements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Only include part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of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namespace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you actually use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message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 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"to C++!\n"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D2289-0F88-DF43-90D2-4BAA9387F3BD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C85DF3-9A0D-874F-97FC-3A1B32C4D13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0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Modified program: multiple output lines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6AB81-0EC5-2345-8FC3-C37E77467CA4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9617C3FA-9C64-FF42-940D-F38A347948D4}" type="slidenum">
              <a:rPr lang="en-US">
                <a:latin typeface="Garamond" charset="0"/>
              </a:rPr>
              <a:pPr algn="l"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nC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++!\n"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8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input</a:t>
            </a:r>
            <a:endParaRPr lang="en-US" dirty="0">
              <a:latin typeface="Garamond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Extraction operator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&gt;&gt;</a:t>
            </a:r>
            <a:r>
              <a:rPr lang="en-US" dirty="0">
                <a:latin typeface="Arial" charset="0"/>
              </a:rPr>
              <a:t> to direct keyboard input to variables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General Form:		                                        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Courier New" charset="0"/>
                <a:cs typeface="Courier New" charset="0"/>
              </a:rPr>
              <a:t>cin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b="1" dirty="0">
                <a:latin typeface="Arial" charset="0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Input value must be compatible with identifier </a:t>
            </a:r>
            <a:r>
              <a:rPr lang="en-US" dirty="0" smtClean="0">
                <a:latin typeface="Arial" charset="0"/>
              </a:rPr>
              <a:t>type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Extraction operator always ignores leading whitespace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09A928-7158-2B45-935E-135B9876FD4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4755D-E492-2B41-8E3C-FFD96A7BF10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input/output example</a:t>
            </a:r>
            <a:endParaRPr lang="en-US" dirty="0">
              <a:latin typeface="Garamond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number1, number2;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Input variables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user for data and read into appropriate variables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first integer: "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number1;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second integer: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";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number2;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"Sum is "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number1 + number2 &lt;&lt; 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sum; end line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6BB4C0-2E01-DA41-8C38-CEA7D3BA7454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0CD3F-5223-CE43-AE5A-9748404699D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#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"output \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n"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 &lt;&lt; x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"cm"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200" b="1" dirty="0">
                <a:latin typeface="Courier New" charset="0"/>
                <a:cs typeface="Courier New" charset="0"/>
              </a:rPr>
              <a:t>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1/23/17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1 2 4.5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x,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j &gt;&gt; x &gt;&gt;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"First output 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',' 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s-ES" sz="3200" b="1" dirty="0" smtClean="0">
                <a:latin typeface="Courier New" charset="0"/>
                <a:cs typeface="Courier New" charset="0"/>
              </a:rPr>
              <a:t>	</a:t>
            </a:r>
            <a:r>
              <a:rPr lang="es-E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s-ES" sz="3200" b="1" dirty="0" smtClean="0">
                <a:latin typeface="Courier New" charset="0"/>
                <a:cs typeface="Courier New" charset="0"/>
              </a:rPr>
              <a:t> &gt;&gt; x &gt;&gt; y &gt;&gt; i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"Second output"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1/23/17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112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1  2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3.4  5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2  3  3.4  7</a:t>
            </a:r>
          </a:p>
        </p:txBody>
      </p:sp>
    </p:spTree>
    <p:extLst>
      <p:ext uri="{BB962C8B-B14F-4D97-AF65-F5344CB8AC3E}">
        <p14:creationId xmlns:p14="http://schemas.microsoft.com/office/powerpoint/2010/main" val="327859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1 (note lack of spaces):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4.5cm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First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1,2,3.4,5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Second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3,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dirty="0" smtClean="0">
                <a:latin typeface="Courier New"/>
                <a:cs typeface="Courier New"/>
              </a:rPr>
              <a:t>,2,3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In VS, j unchanged	</a:t>
            </a:r>
            <a:r>
              <a:rPr lang="en-US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2</a:t>
            </a:r>
          </a:p>
          <a:p>
            <a:pPr lvl="1"/>
            <a:r>
              <a:rPr lang="en-US" dirty="0" smtClean="0">
                <a:latin typeface="Arial"/>
                <a:cs typeface="Arial"/>
                <a:sym typeface="Wingdings"/>
              </a:rPr>
              <a:t>In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Xcode</a:t>
            </a:r>
            <a:r>
              <a:rPr lang="en-US" dirty="0" smtClean="0">
                <a:latin typeface="Arial"/>
                <a:cs typeface="Arial"/>
                <a:sym typeface="Wingdings"/>
              </a:rPr>
              <a:t>, j set to 0 	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Key point: make sure types match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Typically passed to functions by address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99% the same as in C</a:t>
            </a:r>
          </a:p>
          <a:p>
            <a:pPr lvl="1"/>
            <a:r>
              <a:rPr lang="en-US" dirty="0" smtClean="0"/>
              <a:t>Only (visible) difference: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isn’t necessary</a:t>
            </a:r>
          </a:p>
          <a:p>
            <a:r>
              <a:rPr lang="en-US" dirty="0" smtClean="0"/>
              <a:t>Could rewrite previous structure definition as: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 smtClean="0">
                <a:latin typeface="Courier New" charset="0"/>
                <a:cs typeface="Courier New" charset="0"/>
              </a:rPr>
              <a:t>		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100" dirty="0" smtClean="0">
                <a:latin typeface="Courier New" charset="0"/>
                <a:cs typeface="Courier New" charset="0"/>
              </a:rPr>
              <a:t> 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StudentInfo</a:t>
            </a:r>
            <a:r>
              <a:rPr lang="en-US" sz="2100" dirty="0" smtClean="0">
                <a:latin typeface="Courier New" charset="0"/>
                <a:cs typeface="Courier New" charset="0"/>
              </a:rPr>
              <a:t> {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	char </a:t>
            </a:r>
            <a:r>
              <a:rPr lang="en-US" sz="2100" dirty="0">
                <a:latin typeface="Courier New" charset="0"/>
                <a:cs typeface="Courier New" charset="0"/>
              </a:rPr>
              <a:t>first[50];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};</a:t>
            </a:r>
            <a:endParaRPr lang="en-US" sz="2100" dirty="0">
              <a:latin typeface="Courier New" charset="0"/>
              <a:cs typeface="Courier New" charset="0"/>
            </a:endParaRPr>
          </a:p>
          <a:p>
            <a:r>
              <a:rPr lang="en-US" dirty="0" smtClean="0"/>
              <a:t>Declarations shown in previous slide still work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/>
              <a:t> as type name</a:t>
            </a:r>
          </a:p>
          <a:p>
            <a:pPr lvl="1"/>
            <a:r>
              <a:rPr lang="en-US" dirty="0" smtClean="0"/>
              <a:t>In C, type would be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</a:t>
            </a:r>
            <a:r>
              <a:rPr lang="en-US" sz="2800" dirty="0" smtClean="0">
                <a:latin typeface="Arial" charset="0"/>
              </a:rPr>
              <a:t>/reminders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Program </a:t>
            </a:r>
            <a:r>
              <a:rPr lang="en-US" sz="2400" dirty="0">
                <a:latin typeface="Arial" charset="0"/>
              </a:rPr>
              <a:t>1 </a:t>
            </a:r>
            <a:r>
              <a:rPr lang="en-US" sz="2400" dirty="0" smtClean="0">
                <a:latin typeface="Arial" charset="0"/>
              </a:rPr>
              <a:t>due date TBD (within 2 weeks or so)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E-mail Dr. Geiger for 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folder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Good C++ </a:t>
            </a:r>
            <a:r>
              <a:rPr lang="en-US" sz="2400" dirty="0">
                <a:latin typeface="Arial" charset="0"/>
              </a:rPr>
              <a:t>reference site: http://</a:t>
            </a:r>
            <a:r>
              <a:rPr lang="en-US" sz="2400" dirty="0" err="1">
                <a:latin typeface="Arial" charset="0"/>
              </a:rPr>
              <a:t>www.cplusplus.com</a:t>
            </a:r>
            <a:r>
              <a:rPr lang="en-US" sz="2400" dirty="0" smtClean="0">
                <a:latin typeface="Arial" charset="0"/>
              </a:rPr>
              <a:t>/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Basic tutorials + in-depth reference pages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Linked relevant tutorials as “Reading” on schedule page</a:t>
            </a:r>
            <a:endParaRPr lang="en-US" sz="2000" dirty="0" smtClean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</a:t>
            </a:r>
            <a:r>
              <a:rPr lang="en-US" sz="2800" dirty="0" smtClean="0">
                <a:latin typeface="Arial" charset="0"/>
              </a:rPr>
              <a:t>lecture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Review</a:t>
            </a:r>
            <a:endParaRPr lang="en-US" sz="2400" dirty="0" smtClean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Basic C++ program structure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I/</a:t>
            </a:r>
            <a:r>
              <a:rPr lang="en-US" sz="2000" dirty="0" smtClean="0">
                <a:latin typeface="Arial" charset="0"/>
              </a:rPr>
              <a:t>O in C++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Arial" charset="0"/>
              </a:rPr>
              <a:t>Structs</a:t>
            </a:r>
            <a:r>
              <a:rPr lang="en-US" sz="2400" dirty="0" smtClean="0">
                <a:latin typeface="Arial" charset="0"/>
              </a:rPr>
              <a:t>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92E8CB-DB1E-5A41-8B0D-08AA56E0AD48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Point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x;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s-ES_tradnl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y;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  <a:tabLst>
                <a:tab pos="346075" algn="l"/>
              </a:tabLst>
            </a:pPr>
            <a:endParaRPr lang="es-ES_tradnl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s-ES_tradnl" b="1" dirty="0" err="1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p1 = {3, 5};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p2 = {7.8, 9.1};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Assume user enters -1 1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"Enter new x, y for p1: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 smtClean="0">
                <a:solidFill>
                  <a:srgbClr val="5C2699"/>
                </a:solidFill>
                <a:latin typeface="Courier New"/>
                <a:cs typeface="Courier New"/>
              </a:rPr>
              <a:t>cin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p2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= p1;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p2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-= 1.2;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p1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*= 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solution (user input underlined)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(3, 5)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(7.8, 9.1)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Enter new x, y for p1: </a:t>
            </a:r>
            <a:r>
              <a:rPr lang="en-US" sz="3200" u="sng" dirty="0">
                <a:solidFill>
                  <a:srgbClr val="000000"/>
                </a:solidFill>
                <a:latin typeface="Courier New"/>
                <a:cs typeface="Courier New"/>
              </a:rPr>
              <a:t>-1 1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(-1, 2)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(-2.2, 1)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09D-4F3C-E74F-920B-61652C805097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more on going from C to C++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rgument passing in C++</a:t>
            </a:r>
          </a:p>
          <a:p>
            <a:pPr lvl="1"/>
            <a:r>
              <a:rPr lang="en-US" dirty="0" smtClean="0"/>
              <a:t>I/O manipulators for output formatting</a:t>
            </a:r>
          </a:p>
          <a:p>
            <a:pPr lvl="1"/>
            <a:r>
              <a:rPr lang="en-US" dirty="0" smtClean="0"/>
              <a:t>(Hopefully) Discussion of Program </a:t>
            </a:r>
            <a:r>
              <a:rPr lang="en-US" smtClean="0"/>
              <a:t>1 requirements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7D3784-FC72-B64D-A6B4-0469C4324FB0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basic program structure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Covered basic C++ program structure—very similar to C!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lang="en-US" dirty="0" smtClean="0"/>
              <a:t> directive: add libraries to program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iostream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 smtClean="0"/>
              <a:t>: basic input/output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>
                <a:latin typeface="Courier New"/>
                <a:cs typeface="Courier New"/>
              </a:rPr>
              <a:t>std</a:t>
            </a:r>
            <a:r>
              <a:rPr lang="en-US" dirty="0" smtClean="0"/>
              <a:t> namespace—includes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Could include entire namespace: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using namespace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Or, just include members being used: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using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cout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Using statements directly after relevant </a:t>
            </a:r>
            <a:r>
              <a:rPr lang="en-US" dirty="0" smtClean="0">
                <a:latin typeface="Courier New"/>
                <a:cs typeface="Courier New"/>
              </a:rPr>
              <a:t>#include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68B9B44-67B7-474B-85A7-930D003032D0}" type="datetime1">
              <a:rPr lang="en-US" smtClean="0">
                <a:latin typeface="Garamond"/>
                <a:cs typeface="Garamond"/>
              </a:rPr>
              <a:pPr/>
              <a:t>1/23/17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264: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70B5AB-E76E-FA4B-98E5-7072E722B424}" type="slidenum">
              <a:rPr lang="en-US" smtClean="0">
                <a:latin typeface="Garamond"/>
                <a:cs typeface="Garamond"/>
              </a:rPr>
              <a:pPr/>
              <a:t>3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717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Review: Hello </a:t>
            </a:r>
            <a:r>
              <a:rPr lang="en-US" dirty="0" smtClean="0">
                <a:latin typeface="Garamond" charset="0"/>
              </a:rPr>
              <a:t>World! in C++</a:t>
            </a:r>
            <a:endParaRPr lang="en-US" dirty="0">
              <a:latin typeface="Garamond" charset="0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Basic I/O</a:t>
            </a:r>
            <a:endParaRPr lang="en-US" dirty="0">
              <a:latin typeface="Garamond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Output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"x= 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x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",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="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 smtClean="0">
                <a:latin typeface="Arial" charset="0"/>
              </a:rPr>
              <a:t>Recall </a:t>
            </a:r>
            <a:r>
              <a:rPr lang="en-US" dirty="0" err="1" smtClean="0">
                <a:latin typeface="Arial" charset="0"/>
              </a:rPr>
              <a:t>endl</a:t>
            </a:r>
            <a:r>
              <a:rPr lang="en-US" dirty="0" smtClean="0">
                <a:latin typeface="Arial" charset="0"/>
              </a:rPr>
              <a:t> ≈ ’\n’ + flush output stream</a:t>
            </a:r>
          </a:p>
          <a:p>
            <a:r>
              <a:rPr lang="en-US" dirty="0" smtClean="0">
                <a:latin typeface="Arial" charset="0"/>
              </a:rPr>
              <a:t>Input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Can cause problems if input </a:t>
            </a:r>
            <a:r>
              <a:rPr lang="en-US" dirty="0" smtClean="0">
                <a:latin typeface="Arial" charset="0"/>
                <a:cs typeface="Courier New" charset="0"/>
              </a:rPr>
              <a:t>doesn’t </a:t>
            </a:r>
            <a:r>
              <a:rPr lang="en-US" dirty="0">
                <a:latin typeface="Arial" charset="0"/>
                <a:cs typeface="Courier New" charset="0"/>
              </a:rPr>
              <a:t>match variable type</a:t>
            </a:r>
          </a:p>
          <a:p>
            <a:pPr lvl="1"/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A886F8-DA2F-084A-991F-8CE59D6E3C82}" type="datetime1">
              <a:rPr lang="en-US">
                <a:latin typeface="Garamond" charset="0"/>
              </a:rPr>
              <a:pPr eaLnBrk="1" hangingPunct="1"/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Hello World! in C++</a:t>
            </a:r>
            <a:endParaRPr lang="en-US" dirty="0">
              <a:latin typeface="Garamond" charset="0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Namespaces; </a:t>
            </a:r>
            <a:r>
              <a:rPr lang="en-US">
                <a:latin typeface="Courier New" charset="0"/>
                <a:cs typeface="Courier New" charset="0"/>
              </a:rPr>
              <a:t>using</a:t>
            </a:r>
            <a:r>
              <a:rPr lang="en-US">
                <a:latin typeface="Garamond" charset="0"/>
              </a:rPr>
              <a:t> Directive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2800" dirty="0">
                <a:latin typeface="Arial" charset="0"/>
              </a:rPr>
              <a:t> directive instructs the compiler to use files defined within a specific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Namespaces allow us to declare different scopes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Typically written right after the relevant header file(s)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namespace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400" dirty="0">
                <a:latin typeface="Arial" charset="0"/>
              </a:rPr>
              <a:t> is the name of the Standard C++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Including this line </a:t>
            </a:r>
            <a:r>
              <a:rPr lang="en-US" sz="2400" dirty="0" smtClean="0">
                <a:latin typeface="Arial" charset="0"/>
              </a:rPr>
              <a:t>avoids listing namespace </a:t>
            </a:r>
            <a:r>
              <a:rPr lang="en-US" sz="2400" dirty="0">
                <a:latin typeface="Arial" charset="0"/>
              </a:rPr>
              <a:t>for every identifier in </a:t>
            </a:r>
            <a:r>
              <a:rPr lang="en-US" sz="2400" dirty="0" smtClean="0">
                <a:latin typeface="Arial" charset="0"/>
              </a:rPr>
              <a:t>headers </a:t>
            </a:r>
            <a:r>
              <a:rPr lang="en-US" sz="2400" dirty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… but allows </a:t>
            </a:r>
            <a:r>
              <a:rPr lang="en-US" sz="2400" u="sng" dirty="0">
                <a:latin typeface="Arial" charset="0"/>
              </a:rPr>
              <a:t>everything</a:t>
            </a:r>
            <a:r>
              <a:rPr lang="en-US" sz="2400" dirty="0">
                <a:latin typeface="Arial" charset="0"/>
              </a:rPr>
              <a:t> in the </a:t>
            </a:r>
            <a:r>
              <a:rPr lang="en-US" sz="2400" dirty="0" err="1">
                <a:latin typeface="Arial" charset="0"/>
              </a:rPr>
              <a:t>std</a:t>
            </a:r>
            <a:r>
              <a:rPr lang="en-US" sz="2400" dirty="0">
                <a:latin typeface="Arial" charset="0"/>
              </a:rPr>
              <a:t>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Compromise: list namespace members actually used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Otherwise, you</a:t>
            </a:r>
            <a:r>
              <a:rPr lang="ja-JP" altLang="en-US" sz="2000" dirty="0">
                <a:latin typeface="Arial" charset="0"/>
                <a:cs typeface="Courier New" charset="0"/>
              </a:rPr>
              <a:t>’</a:t>
            </a:r>
            <a:r>
              <a:rPr lang="en-US" sz="2000" dirty="0">
                <a:latin typeface="Arial" charset="0"/>
                <a:cs typeface="Courier New" charset="0"/>
              </a:rPr>
              <a:t>d have to write </a:t>
            </a:r>
            <a:r>
              <a:rPr lang="ja-JP" altLang="en-US" sz="2000" dirty="0">
                <a:latin typeface="Arial" charset="0"/>
                <a:cs typeface="Courier New" charset="0"/>
              </a:rPr>
              <a:t>“</a:t>
            </a:r>
            <a:r>
              <a:rPr lang="en-US" sz="2000" dirty="0" err="1"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cout</a:t>
            </a:r>
            <a:r>
              <a:rPr lang="ja-JP" altLang="en-US" sz="2000" dirty="0">
                <a:latin typeface="Arial" charset="0"/>
                <a:cs typeface="Courier New" charset="0"/>
              </a:rPr>
              <a:t>”</a:t>
            </a:r>
            <a:r>
              <a:rPr lang="en-US" sz="2000" dirty="0">
                <a:latin typeface="Arial" charset="0"/>
                <a:cs typeface="Courier New" charset="0"/>
              </a:rPr>
              <a:t> every </a:t>
            </a:r>
            <a:r>
              <a:rPr lang="en-US" sz="2000" dirty="0" smtClean="0">
                <a:latin typeface="Arial" charset="0"/>
                <a:cs typeface="Courier New" charset="0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Courier New" charset="0"/>
              </a:rPr>
              <a:t>Which you prefer is matter of style</a:t>
            </a:r>
            <a:endParaRPr lang="en-US" sz="28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CF472F-9459-E747-A34F-4708697C45D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2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3ACFE-F681-894A-89BA-A03CCAA18ABB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 I/O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Prints most characters exactly as shown in quotes</a:t>
            </a:r>
          </a:p>
          <a:p>
            <a:pPr lvl="1"/>
            <a:r>
              <a:rPr lang="en-US" dirty="0" smtClean="0"/>
              <a:t>To print variables, provide format </a:t>
            </a:r>
            <a:r>
              <a:rPr lang="en-US" dirty="0" err="1" smtClean="0"/>
              <a:t>specifiers</a:t>
            </a:r>
            <a:r>
              <a:rPr lang="en-US" dirty="0" smtClean="0"/>
              <a:t> + comma-separated list of variables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provide type, formatting</a:t>
            </a:r>
          </a:p>
          <a:p>
            <a:pPr lvl="2"/>
            <a:r>
              <a:rPr lang="en-US" dirty="0" smtClean="0"/>
              <a:t>We covered precision; also field width &amp; extra characters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= %.2lf\n", x);</a:t>
            </a:r>
          </a:p>
          <a:p>
            <a:r>
              <a:rPr lang="en-US" dirty="0" smtClean="0"/>
              <a:t>Input: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Arguments: string with format </a:t>
            </a:r>
            <a:r>
              <a:rPr lang="en-US" dirty="0" err="1" smtClean="0"/>
              <a:t>specifiers</a:t>
            </a:r>
            <a:r>
              <a:rPr lang="en-US" dirty="0" smtClean="0"/>
              <a:t>, address list</a:t>
            </a:r>
          </a:p>
          <a:p>
            <a:pPr lvl="1"/>
            <a:r>
              <a:rPr lang="en-US" dirty="0" smtClean="0"/>
              <a:t>Reading numbers skips whitespace</a:t>
            </a:r>
          </a:p>
          <a:p>
            <a:pPr lvl="1"/>
            <a:r>
              <a:rPr lang="en-US" dirty="0" smtClean="0"/>
              <a:t>Reading chars skips whitespace if space before </a:t>
            </a:r>
            <a:r>
              <a:rPr lang="en-US" dirty="0" smtClean="0">
                <a:latin typeface="Courier New"/>
                <a:cs typeface="Courier New"/>
              </a:rPr>
              <a:t>%c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</a:t>
            </a:r>
            <a:r>
              <a:rPr lang="en-US" dirty="0" err="1" smtClean="0">
                <a:latin typeface="Courier New"/>
                <a:cs typeface="Courier New"/>
              </a:rPr>
              <a:t>c%d</a:t>
            </a:r>
            <a:r>
              <a:rPr lang="en-US" dirty="0" smtClean="0">
                <a:latin typeface="Courier New"/>
                <a:cs typeface="Courier New"/>
              </a:rPr>
              <a:t>”, &amp;v1, &amp;c1, &amp;v2);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I/O streams</a:t>
            </a:r>
            <a:endParaRPr lang="en-US" dirty="0">
              <a:latin typeface="Garamond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C++ has three standard input/output streams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cin</a:t>
            </a:r>
            <a:r>
              <a:rPr lang="en-US">
                <a:latin typeface="Arial" charset="0"/>
              </a:rPr>
              <a:t> is the standard input (e.g., keyboard)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cout</a:t>
            </a:r>
            <a:r>
              <a:rPr lang="en-US">
                <a:latin typeface="Arial" charset="0"/>
              </a:rPr>
              <a:t> is the standard output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cerr</a:t>
            </a:r>
            <a:r>
              <a:rPr lang="en-US">
                <a:latin typeface="Arial" charset="0"/>
              </a:rPr>
              <a:t> is the standard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9EB9E-1820-2647-AB7D-526E92E06EB0}" type="datetime1">
              <a:rPr lang="en-US" smtClean="0">
                <a:latin typeface="Garamond" charset="0"/>
              </a:rPr>
              <a:t>1/23/17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EF6D0B-8662-284B-B56D-D2BB2F477DC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8413</TotalTime>
  <Words>1082</Words>
  <Application>Microsoft Macintosh PowerPoint</Application>
  <PresentationFormat>On-screen Show (4:3)</PresentationFormat>
  <Paragraphs>353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EECE.3220 Data Structures</vt:lpstr>
      <vt:lpstr>Lecture outline</vt:lpstr>
      <vt:lpstr>Review: basic program structure</vt:lpstr>
      <vt:lpstr>Review: Hello World! in C++</vt:lpstr>
      <vt:lpstr>Review: Basic I/O</vt:lpstr>
      <vt:lpstr>Hello World! in C++</vt:lpstr>
      <vt:lpstr>Namespaces; using Directive</vt:lpstr>
      <vt:lpstr>Review: C I/O basics</vt:lpstr>
      <vt:lpstr>C++ I/O basics: I/O streams</vt:lpstr>
      <vt:lpstr>C++ I/O basics: Standard output</vt:lpstr>
      <vt:lpstr>Modified program: two cout statements</vt:lpstr>
      <vt:lpstr>Modified program: multiple output lines</vt:lpstr>
      <vt:lpstr>C++ I/O basics: standard input</vt:lpstr>
      <vt:lpstr>C++ input/output example</vt:lpstr>
      <vt:lpstr>Example 1: find output</vt:lpstr>
      <vt:lpstr>Example 2: find output</vt:lpstr>
      <vt:lpstr>Solutions</vt:lpstr>
      <vt:lpstr>Review: Structures in C</vt:lpstr>
      <vt:lpstr>Structures in C++</vt:lpstr>
      <vt:lpstr>Structure example</vt:lpstr>
      <vt:lpstr>Example solution (user input underlined)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1935</cp:revision>
  <dcterms:created xsi:type="dcterms:W3CDTF">2006-04-03T05:03:01Z</dcterms:created>
  <dcterms:modified xsi:type="dcterms:W3CDTF">2017-01-23T16:01:20Z</dcterms:modified>
</cp:coreProperties>
</file>