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414" r:id="rId4"/>
    <p:sldId id="416" r:id="rId5"/>
    <p:sldId id="419" r:id="rId6"/>
    <p:sldId id="420" r:id="rId7"/>
    <p:sldId id="421" r:id="rId8"/>
    <p:sldId id="417" r:id="rId9"/>
    <p:sldId id="422" r:id="rId10"/>
    <p:sldId id="385" r:id="rId1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112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FAD2B8-0E52-4241-B5A1-2DFE319CC4FD}" type="datetime1">
              <a:rPr lang="en-US" smtClean="0"/>
              <a:t>1/25/17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4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C3A607-7F25-4E48-BFF2-5C64B59D53DE}" type="datetime1">
              <a:rPr lang="en-US" smtClean="0"/>
              <a:t>1/25/17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7788E1-6AA9-8C4C-9EBB-D05465155E5A}" type="datetime1">
              <a:rPr lang="en-US" smtClean="0"/>
              <a:t>1/25/17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039180-4BC8-1B41-91E8-AE4F6BF3BC4D}" type="datetime1">
              <a:rPr lang="en-US" smtClean="0"/>
              <a:t>1/25/17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4306D1-1BD8-7249-B8D9-36B67E944661}" type="datetime1">
              <a:rPr lang="en-US" smtClean="0"/>
              <a:t>1/25/17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2EAF84-C696-164D-A543-C3E29FF6AFCA}" type="datetime1">
              <a:rPr lang="en-US" smtClean="0"/>
              <a:t>1/25/17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01E03A-5B2A-4B47-A138-CB2DC92501F6}" type="datetime1">
              <a:rPr lang="en-US" smtClean="0"/>
              <a:t>1/25/17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BDD891-A45A-B84B-A0C6-24EE545DD4E4}" type="datetime1">
              <a:rPr lang="en-US" smtClean="0"/>
              <a:t>1/25/17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5D27B-27F5-DB4E-932F-42E5E4B6FD7E}" type="datetime1">
              <a:rPr lang="en-US" smtClean="0"/>
              <a:t>1/25/17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4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5DD700-9ED0-AB4E-A90F-F741B9DEA8A2}" type="datetime1">
              <a:rPr lang="en-US" smtClean="0"/>
              <a:t>1/25/17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4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54DE1E-C391-7D49-B156-D920E8D09D2E}" type="datetime1">
              <a:rPr lang="en-US" smtClean="0"/>
              <a:t>1/25/17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4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C898D2-F71C-9145-B1E1-8454F0185F65}" type="datetime1">
              <a:rPr lang="en-US" smtClean="0"/>
              <a:t>1/25/17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9FF356-52C5-4344-A286-26F8998AB456}" type="datetime1">
              <a:rPr lang="en-US" smtClean="0"/>
              <a:t>1/25/17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9E22E110-FE39-794A-AF22-CE58F148C6F4}" type="datetime1">
              <a:rPr lang="en-US" smtClean="0"/>
              <a:t>1/25/17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Data Structures: Lecture 4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EECE.3220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Data Structures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4: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More on structures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in C++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time: </a:t>
            </a:r>
            <a:r>
              <a:rPr lang="en-US" dirty="0" smtClean="0"/>
              <a:t>continue discussion of functions</a:t>
            </a:r>
            <a:endParaRPr lang="en-US" dirty="0" smtClean="0"/>
          </a:p>
          <a:p>
            <a:r>
              <a:rPr lang="en-US" dirty="0" smtClean="0"/>
              <a:t>Reminders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Sign up for the course discussion group on Piazza!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Program 1 </a:t>
            </a:r>
            <a:r>
              <a:rPr lang="en-US" sz="2400" dirty="0" smtClean="0">
                <a:latin typeface="Arial" charset="0"/>
              </a:rPr>
              <a:t>to be posted; due </a:t>
            </a:r>
            <a:r>
              <a:rPr lang="en-US" sz="2400" dirty="0" smtClean="0">
                <a:latin typeface="Arial" charset="0"/>
              </a:rPr>
              <a:t>Friday, 2/3</a:t>
            </a:r>
            <a:endParaRPr lang="en-US" sz="24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All programs to be submitted via </a:t>
            </a:r>
            <a:r>
              <a:rPr lang="en-US" sz="2000" dirty="0" err="1">
                <a:latin typeface="Arial" charset="0"/>
              </a:rPr>
              <a:t>Dropbox</a:t>
            </a: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E-mail Dr. Geiger for access to shared </a:t>
            </a:r>
            <a:r>
              <a:rPr lang="en-US" sz="2000" dirty="0" err="1">
                <a:latin typeface="Arial" charset="0"/>
              </a:rPr>
              <a:t>Dropbox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smtClean="0">
                <a:latin typeface="Arial" charset="0"/>
              </a:rPr>
              <a:t>folder</a:t>
            </a:r>
            <a:endParaRPr lang="en-US" sz="20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C582289-D548-E44B-AC4B-C015DA50E3EC}" type="datetime1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Announcements</a:t>
            </a:r>
            <a:r>
              <a:rPr lang="en-US" sz="2800" dirty="0" smtClean="0">
                <a:latin typeface="Arial" charset="0"/>
              </a:rPr>
              <a:t>/reminders</a:t>
            </a:r>
            <a:endParaRPr lang="en-US" sz="2800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/>
              <a:t>Sign up for the course discussion group on Piazza!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charset="0"/>
              </a:rPr>
              <a:t>Program </a:t>
            </a:r>
            <a:r>
              <a:rPr lang="en-US" sz="2400" dirty="0">
                <a:latin typeface="Arial" charset="0"/>
              </a:rPr>
              <a:t>1 </a:t>
            </a:r>
            <a:r>
              <a:rPr lang="en-US" sz="2400" dirty="0" smtClean="0">
                <a:latin typeface="Arial" charset="0"/>
              </a:rPr>
              <a:t>to be posted; due Friday, 2/3</a:t>
            </a:r>
            <a:endParaRPr lang="en-US" sz="24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All programs to be submitted via </a:t>
            </a:r>
            <a:r>
              <a:rPr lang="en-US" sz="2000" dirty="0" err="1" smtClean="0">
                <a:latin typeface="Arial" charset="0"/>
              </a:rPr>
              <a:t>Dropbox</a:t>
            </a: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E-mail Dr. Geiger for access to shared </a:t>
            </a:r>
            <a:r>
              <a:rPr lang="en-US" sz="2000" dirty="0" err="1" smtClean="0">
                <a:latin typeface="Arial" charset="0"/>
              </a:rPr>
              <a:t>Dropbox</a:t>
            </a:r>
            <a:r>
              <a:rPr lang="en-US" sz="2000" dirty="0" smtClean="0">
                <a:latin typeface="Arial" charset="0"/>
              </a:rPr>
              <a:t> folder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charset="0"/>
              </a:rPr>
              <a:t>Good C++ </a:t>
            </a:r>
            <a:r>
              <a:rPr lang="en-US" sz="2400" dirty="0">
                <a:latin typeface="Arial" charset="0"/>
              </a:rPr>
              <a:t>reference site: http://</a:t>
            </a:r>
            <a:r>
              <a:rPr lang="en-US" sz="2400" dirty="0" err="1">
                <a:latin typeface="Arial" charset="0"/>
              </a:rPr>
              <a:t>www.cplusplus.com</a:t>
            </a:r>
            <a:r>
              <a:rPr lang="en-US" sz="2400" dirty="0" smtClean="0">
                <a:latin typeface="Arial" charset="0"/>
              </a:rPr>
              <a:t>/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Basic tutorials + in-depth reference pages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Linked relevant tutorials as “Reading” on schedule page</a:t>
            </a: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Today’s </a:t>
            </a:r>
            <a:r>
              <a:rPr lang="en-US" sz="2800" dirty="0" smtClean="0">
                <a:latin typeface="Arial" charset="0"/>
              </a:rPr>
              <a:t>lecture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charset="0"/>
              </a:rPr>
              <a:t>Review: structures</a:t>
            </a:r>
            <a:endParaRPr lang="en-US" sz="2000" dirty="0" smtClean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charset="0"/>
              </a:rPr>
              <a:t>Nested structures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charset="0"/>
              </a:rPr>
              <a:t>Typical file usage with structures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charset="0"/>
              </a:rPr>
              <a:t>Functions in C+</a:t>
            </a:r>
            <a:r>
              <a:rPr lang="en-US" sz="2400" dirty="0" smtClean="0">
                <a:latin typeface="Arial" charset="0"/>
              </a:rPr>
              <a:t>+</a:t>
            </a:r>
            <a:endParaRPr lang="en-US" sz="2400" dirty="0" smtClean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E710376-1F68-534B-AD74-6EB30653BC13}" type="datetime1">
              <a:rPr lang="en-US" smtClean="0">
                <a:latin typeface="Garamond" charset="0"/>
              </a:rPr>
              <a:t>1/25/17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4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D3E96A-8697-5D45-A3FC-286C4E3CE4E7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Structures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</a:rPr>
              <a:t>User-defined </a:t>
            </a:r>
            <a:r>
              <a:rPr lang="en-US" sz="2100" dirty="0" smtClean="0">
                <a:latin typeface="Arial" charset="0"/>
              </a:rPr>
              <a:t>collections of data; </a:t>
            </a:r>
            <a:r>
              <a:rPr lang="en-US" sz="2100" dirty="0">
                <a:latin typeface="Arial" charset="0"/>
              </a:rPr>
              <a:t>e</a:t>
            </a:r>
            <a:r>
              <a:rPr lang="en-US" sz="2100" dirty="0">
                <a:latin typeface="Arial" charset="0"/>
                <a:cs typeface="Courier New" charset="0"/>
              </a:rPr>
              <a:t>xample: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Arial" charset="0"/>
                <a:cs typeface="Courier New" charset="0"/>
              </a:rPr>
              <a:t>		</a:t>
            </a:r>
            <a:r>
              <a:rPr lang="en-US" sz="2100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sz="2100" dirty="0" smtClean="0">
                <a:latin typeface="Courier New" charset="0"/>
                <a:cs typeface="Courier New" charset="0"/>
              </a:rPr>
              <a:t> </a:t>
            </a:r>
            <a:r>
              <a:rPr lang="en-US" sz="2100" dirty="0" err="1" smtClean="0">
                <a:latin typeface="Courier New" charset="0"/>
                <a:cs typeface="Courier New" charset="0"/>
              </a:rPr>
              <a:t>StudentInfo</a:t>
            </a:r>
            <a:r>
              <a:rPr lang="en-US" sz="2100" dirty="0" smtClean="0">
                <a:latin typeface="Courier New" charset="0"/>
                <a:cs typeface="Courier New" charset="0"/>
              </a:rPr>
              <a:t> {</a:t>
            </a:r>
            <a:endParaRPr lang="en-US" sz="2100" dirty="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char first[50];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char middle;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char last[50];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unsigned </a:t>
            </a:r>
            <a:r>
              <a:rPr lang="en-US" sz="2100" dirty="0" err="1">
                <a:latin typeface="Courier New" charset="0"/>
                <a:cs typeface="Courier New" charset="0"/>
              </a:rPr>
              <a:t>int</a:t>
            </a:r>
            <a:r>
              <a:rPr lang="en-US" sz="2100" dirty="0">
                <a:latin typeface="Courier New" charset="0"/>
                <a:cs typeface="Courier New" charset="0"/>
              </a:rPr>
              <a:t> ID;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double GPA;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</a:t>
            </a:r>
            <a:r>
              <a:rPr lang="en-US" sz="2100" dirty="0" smtClean="0">
                <a:latin typeface="Courier New" charset="0"/>
                <a:cs typeface="Courier New" charset="0"/>
              </a:rPr>
              <a:t>};</a:t>
            </a:r>
          </a:p>
          <a:p>
            <a:pPr>
              <a:lnSpc>
                <a:spcPct val="80000"/>
              </a:lnSpc>
            </a:pPr>
            <a:r>
              <a:rPr lang="en-US" sz="2100" dirty="0" smtClean="0">
                <a:latin typeface="Arial" charset="0"/>
                <a:cs typeface="Courier New" charset="0"/>
              </a:rPr>
              <a:t>Can define variables of that type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latin typeface="Arial" charset="0"/>
                <a:cs typeface="Courier New" charset="0"/>
              </a:rPr>
              <a:t>Scalar</a:t>
            </a:r>
            <a:r>
              <a:rPr lang="en-US" sz="1800" dirty="0">
                <a:latin typeface="Arial" charset="0"/>
                <a:cs typeface="Courier New" charset="0"/>
              </a:rPr>
              <a:t>: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 dirty="0">
                <a:latin typeface="Courier New" charset="0"/>
                <a:cs typeface="Courier New" charset="0"/>
              </a:rPr>
              <a:t> student1;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cs typeface="Courier New" charset="0"/>
              </a:rPr>
              <a:t>Array: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 dirty="0">
                <a:latin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cs typeface="Courier New" charset="0"/>
              </a:rPr>
              <a:t>classList</a:t>
            </a:r>
            <a:r>
              <a:rPr lang="en-US" sz="1800" dirty="0">
                <a:latin typeface="Courier New" charset="0"/>
                <a:cs typeface="Courier New" charset="0"/>
              </a:rPr>
              <a:t>[10];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cs typeface="Courier New" charset="0"/>
              </a:rPr>
              <a:t>Pointer: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 dirty="0">
                <a:latin typeface="Courier New" charset="0"/>
                <a:cs typeface="Courier New" charset="0"/>
              </a:rPr>
              <a:t> *</a:t>
            </a:r>
            <a:r>
              <a:rPr lang="en-US" sz="1800" dirty="0" err="1">
                <a:latin typeface="Courier New" charset="0"/>
                <a:cs typeface="Courier New" charset="0"/>
              </a:rPr>
              <a:t>sPtr</a:t>
            </a:r>
            <a:r>
              <a:rPr lang="en-US" sz="1800" dirty="0">
                <a:latin typeface="Courier New" charset="0"/>
                <a:cs typeface="Courier New" charset="0"/>
              </a:rPr>
              <a:t>;</a:t>
            </a:r>
            <a:r>
              <a:rPr lang="en-US" sz="1800" dirty="0">
                <a:latin typeface="Arial" charset="0"/>
                <a:cs typeface="Courier New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  <a:cs typeface="Courier New" charset="0"/>
              </a:rPr>
              <a:t>Access members using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cs typeface="Courier New" charset="0"/>
              </a:rPr>
              <a:t>Dot operator: </a:t>
            </a:r>
            <a:r>
              <a:rPr lang="en-US" sz="1800" dirty="0">
                <a:latin typeface="Courier New" charset="0"/>
                <a:cs typeface="Courier New" charset="0"/>
              </a:rPr>
              <a:t>student1.middle = </a:t>
            </a:r>
            <a:r>
              <a:rPr lang="ja-JP" altLang="en-US" sz="1800" dirty="0">
                <a:latin typeface="Courier New" charset="0"/>
                <a:cs typeface="Courier New" charset="0"/>
              </a:rPr>
              <a:t>‘</a:t>
            </a:r>
            <a:r>
              <a:rPr lang="en-US" altLang="ja-JP" sz="1800" dirty="0">
                <a:latin typeface="Courier New" charset="0"/>
                <a:cs typeface="Courier New" charset="0"/>
              </a:rPr>
              <a:t>J</a:t>
            </a:r>
            <a:r>
              <a:rPr lang="ja-JP" altLang="en-US" sz="1800" dirty="0">
                <a:latin typeface="Courier New" charset="0"/>
                <a:cs typeface="Courier New" charset="0"/>
              </a:rPr>
              <a:t>’</a:t>
            </a:r>
            <a:r>
              <a:rPr lang="en-US" altLang="ja-JP" sz="1800" dirty="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cs typeface="Courier New" charset="0"/>
              </a:rPr>
              <a:t>Arrow (if pointers): </a:t>
            </a:r>
            <a:r>
              <a:rPr lang="en-US" sz="1800" dirty="0" err="1">
                <a:latin typeface="Courier New" charset="0"/>
                <a:cs typeface="Courier New" charset="0"/>
              </a:rPr>
              <a:t>sPtr</a:t>
            </a:r>
            <a:r>
              <a:rPr lang="en-US" sz="1800" dirty="0">
                <a:latin typeface="Courier New" charset="0"/>
                <a:cs typeface="Courier New" charset="0"/>
              </a:rPr>
              <a:t>-&gt;GPA = 3.5;</a:t>
            </a:r>
          </a:p>
          <a:p>
            <a:pPr>
              <a:lnSpc>
                <a:spcPct val="80000"/>
              </a:lnSpc>
            </a:pPr>
            <a:r>
              <a:rPr lang="en-US" sz="2100" dirty="0" smtClean="0">
                <a:latin typeface="Arial" charset="0"/>
                <a:cs typeface="Courier New" charset="0"/>
              </a:rPr>
              <a:t>Passed </a:t>
            </a:r>
            <a:r>
              <a:rPr lang="en-US" sz="2100" dirty="0">
                <a:latin typeface="Arial" charset="0"/>
                <a:cs typeface="Courier New" charset="0"/>
              </a:rPr>
              <a:t>to functions by address </a:t>
            </a:r>
            <a:r>
              <a:rPr lang="en-US" sz="2100" dirty="0" smtClean="0">
                <a:latin typeface="Arial" charset="0"/>
                <a:cs typeface="Courier New" charset="0"/>
              </a:rPr>
              <a:t>or </a:t>
            </a:r>
            <a:r>
              <a:rPr lang="en-US" sz="2100" dirty="0" smtClean="0">
                <a:solidFill>
                  <a:srgbClr val="0000FF"/>
                </a:solidFill>
                <a:latin typeface="Arial" charset="0"/>
                <a:cs typeface="Courier New" charset="0"/>
              </a:rPr>
              <a:t>reference</a:t>
            </a:r>
            <a:r>
              <a:rPr lang="en-US" sz="2100" dirty="0" smtClean="0">
                <a:latin typeface="Arial" charset="0"/>
                <a:cs typeface="Courier New" charset="0"/>
              </a:rPr>
              <a:t> (today’s lecture)</a:t>
            </a:r>
            <a:endParaRPr lang="en-US" sz="2100" dirty="0">
              <a:latin typeface="Arial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C1D0-E715-4E4E-8EAE-D1935517E4E0}" type="datetime1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1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Nested </a:t>
            </a:r>
            <a:r>
              <a:rPr lang="en-US" dirty="0">
                <a:latin typeface="Garamond" charset="0"/>
              </a:rPr>
              <a:t>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smtClean="0"/>
              <a:t>Structures can contain other structures: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dirty="0" smtClean="0">
                <a:latin typeface="Courier New" charset="0"/>
                <a:cs typeface="Courier New" charset="0"/>
              </a:rPr>
              <a:t> Name {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first[50];	// First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middle;		// Middle initial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last[50];		// Last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};</a:t>
            </a:r>
          </a:p>
          <a:p>
            <a:pPr marL="344487" lvl="1" indent="0">
              <a:buFont typeface="Wingdings" charset="0"/>
              <a:buNone/>
              <a:defRPr/>
            </a:pPr>
            <a:endParaRPr lang="en-US" dirty="0" smtClean="0">
              <a:latin typeface="Courier New"/>
              <a:cs typeface="Courier New"/>
            </a:endParaRP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 {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Name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sname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;		// Student name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unsigned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ID;	// ID #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double GPA;		// Grade point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smtClean="0">
                <a:latin typeface="Courier New"/>
                <a:cs typeface="Courier New"/>
              </a:rPr>
              <a:t>};</a:t>
            </a:r>
          </a:p>
          <a:p>
            <a:pPr>
              <a:defRPr/>
            </a:pPr>
            <a:endParaRPr lang="en-US" dirty="0" smtClean="0">
              <a:cs typeface="Arial"/>
            </a:endParaRPr>
          </a:p>
          <a:p>
            <a:pPr>
              <a:defRPr/>
            </a:pPr>
            <a:r>
              <a:rPr lang="en-US" dirty="0" smtClean="0">
                <a:cs typeface="Arial"/>
              </a:rPr>
              <a:t>Will need multiple dot operators to access field within nested structure</a:t>
            </a:r>
          </a:p>
          <a:p>
            <a:pPr lvl="1">
              <a:defRPr/>
            </a:pPr>
            <a:r>
              <a:rPr lang="en-US" dirty="0" smtClean="0">
                <a:cs typeface="Arial"/>
              </a:rPr>
              <a:t>Given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 s1;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</a:rPr>
              <a:t>s1.sname </a:t>
            </a:r>
            <a:r>
              <a:rPr lang="en-US" dirty="0" smtClean="0">
                <a:cs typeface="Arial"/>
                <a:sym typeface="Wingdings"/>
              </a:rPr>
              <a:t> Name structure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  <a:sym typeface="Wingdings"/>
              </a:rPr>
              <a:t>s1.sname.middle </a:t>
            </a:r>
            <a:r>
              <a:rPr lang="en-US" dirty="0" smtClean="0">
                <a:cs typeface="Arial"/>
                <a:sym typeface="Wingdings"/>
              </a:rPr>
              <a:t> middle initial of name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  <a:endParaRPr lang="en-US" dirty="0" smtClean="0">
              <a:latin typeface="Courier New"/>
              <a:cs typeface="Courier New"/>
            </a:endParaRPr>
          </a:p>
          <a:p>
            <a:pPr lvl="1">
              <a:defRPr/>
            </a:pPr>
            <a:endParaRPr lang="en-US" dirty="0" smtClean="0">
              <a:cs typeface="Arial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9EAB34-C15B-BD4A-A603-355636ACE0EA}" type="datetime1">
              <a:rPr lang="en-US" sz="1200" smtClean="0">
                <a:latin typeface="Garamond" charset="0"/>
              </a:rPr>
              <a:t>1/25/17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4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9AEB7B-35F2-E541-A4F2-1D67BEF5BC8F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66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Typical file </a:t>
            </a:r>
            <a:r>
              <a:rPr lang="en-US" dirty="0">
                <a:latin typeface="Garamond" charset="0"/>
              </a:rPr>
              <a:t>usage with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Each structure has its own .h/.</a:t>
            </a:r>
            <a:r>
              <a:rPr lang="en-US" dirty="0" err="1" smtClean="0"/>
              <a:t>cpp</a:t>
            </a:r>
            <a:r>
              <a:rPr lang="en-US" dirty="0" smtClean="0"/>
              <a:t> files</a:t>
            </a:r>
          </a:p>
          <a:p>
            <a:pPr lvl="1">
              <a:defRPr/>
            </a:pPr>
            <a:r>
              <a:rPr lang="en-US" dirty="0" smtClean="0"/>
              <a:t>.h file (i.e., </a:t>
            </a:r>
            <a:r>
              <a:rPr lang="en-US" dirty="0" err="1" smtClean="0"/>
              <a:t>Name.h</a:t>
            </a:r>
            <a:r>
              <a:rPr lang="en-US" dirty="0" smtClean="0"/>
              <a:t>, </a:t>
            </a:r>
            <a:r>
              <a:rPr lang="en-US" dirty="0" err="1" smtClean="0"/>
              <a:t>SINew.h</a:t>
            </a:r>
            <a:r>
              <a:rPr lang="en-US" dirty="0" smtClean="0"/>
              <a:t>) contains structure definition and prototypes of related functions</a:t>
            </a:r>
          </a:p>
          <a:p>
            <a:pPr lvl="1">
              <a:defRPr/>
            </a:pPr>
            <a:r>
              <a:rPr lang="en-US" dirty="0" smtClean="0"/>
              <a:t>.</a:t>
            </a:r>
            <a:r>
              <a:rPr lang="en-US" dirty="0" err="1" smtClean="0"/>
              <a:t>cpp</a:t>
            </a:r>
            <a:r>
              <a:rPr lang="en-US" dirty="0" smtClean="0"/>
              <a:t> file (i.e., </a:t>
            </a:r>
            <a:r>
              <a:rPr lang="en-US" dirty="0" err="1" smtClean="0"/>
              <a:t>Name.cpp</a:t>
            </a:r>
            <a:r>
              <a:rPr lang="en-US" dirty="0" smtClean="0"/>
              <a:t>, </a:t>
            </a:r>
            <a:r>
              <a:rPr lang="en-US" dirty="0" err="1" smtClean="0"/>
              <a:t>SINew.cpp</a:t>
            </a:r>
            <a:r>
              <a:rPr lang="en-US" dirty="0" smtClean="0"/>
              <a:t>) contains function definitions</a:t>
            </a:r>
          </a:p>
          <a:p>
            <a:pPr>
              <a:defRPr/>
            </a:pPr>
            <a:r>
              <a:rPr lang="en-US" dirty="0" smtClean="0"/>
              <a:t>To use </a:t>
            </a:r>
            <a:r>
              <a:rPr lang="en-US" dirty="0" err="1" smtClean="0"/>
              <a:t>struct</a:t>
            </a:r>
            <a:r>
              <a:rPr lang="en-US" dirty="0" smtClean="0"/>
              <a:t> type and functions, include .h file</a:t>
            </a:r>
          </a:p>
          <a:p>
            <a:pPr lvl="1">
              <a:defRPr/>
            </a:pPr>
            <a:r>
              <a:rPr lang="en-US" dirty="0" err="1" smtClean="0"/>
              <a:t>SINew.h</a:t>
            </a:r>
            <a:r>
              <a:rPr lang="en-US" dirty="0" smtClean="0"/>
              <a:t> would include </a:t>
            </a:r>
            <a:r>
              <a:rPr lang="en-US" dirty="0" err="1" smtClean="0"/>
              <a:t>Name.h</a:t>
            </a:r>
            <a:endParaRPr lang="en-US" dirty="0"/>
          </a:p>
          <a:p>
            <a:pPr lvl="2">
              <a:defRPr/>
            </a:pPr>
            <a:r>
              <a:rPr lang="en-US" dirty="0" smtClean="0"/>
              <a:t>Allows Name variable inside </a:t>
            </a:r>
            <a:r>
              <a:rPr lang="en-US" dirty="0" err="1" smtClean="0"/>
              <a:t>SINew</a:t>
            </a:r>
            <a:r>
              <a:rPr lang="en-US" dirty="0" smtClean="0"/>
              <a:t> structures</a:t>
            </a:r>
          </a:p>
          <a:p>
            <a:pPr lvl="1">
              <a:defRPr/>
            </a:pPr>
            <a:r>
              <a:rPr lang="en-US" dirty="0" smtClean="0"/>
              <a:t>Main program could include both …</a:t>
            </a:r>
          </a:p>
          <a:p>
            <a:pPr lvl="2">
              <a:defRPr/>
            </a:pPr>
            <a:r>
              <a:rPr lang="en-US" dirty="0" smtClean="0"/>
              <a:t>… although that’s redundant—including </a:t>
            </a:r>
            <a:r>
              <a:rPr lang="en-US" dirty="0" err="1" smtClean="0"/>
              <a:t>SINew.h</a:t>
            </a:r>
            <a:r>
              <a:rPr lang="en-US" dirty="0" smtClean="0"/>
              <a:t> implicitly includes </a:t>
            </a:r>
            <a:r>
              <a:rPr lang="en-US" dirty="0" err="1" smtClean="0"/>
              <a:t>Name.h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Will organize classes similarly</a:t>
            </a:r>
            <a:endParaRPr lang="en-US" dirty="0"/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8ADB75-8FEA-B44F-BB35-F0D987184ED4}" type="datetime1">
              <a:rPr lang="en-US" sz="1200" smtClean="0">
                <a:latin typeface="Garamond" charset="0"/>
              </a:rPr>
              <a:t>1/25/17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4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8F6C111-FF90-EB49-801B-2E50201BB16C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57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multiple inclusion of .h files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Say we have two files that start as shown:</a:t>
            </a:r>
          </a:p>
          <a:p>
            <a:pPr lvl="1"/>
            <a:r>
              <a:rPr lang="en-US" dirty="0" smtClean="0"/>
              <a:t>file1.h: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Courier New"/>
                <a:cs typeface="Courier New"/>
              </a:rPr>
              <a:t>#include "file2.h"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...</a:t>
            </a:r>
          </a:p>
          <a:p>
            <a:pPr lvl="1"/>
            <a:r>
              <a:rPr lang="en-US" dirty="0" err="1" smtClean="0"/>
              <a:t>myprogram.cpp</a:t>
            </a:r>
            <a:r>
              <a:rPr lang="en-US" dirty="0" smtClean="0"/>
              <a:t>: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Courier New"/>
                <a:cs typeface="Courier New"/>
              </a:rPr>
              <a:t>#include "file1.h"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#include "file2.h"</a:t>
            </a:r>
          </a:p>
          <a:p>
            <a:r>
              <a:rPr lang="en-US" dirty="0" smtClean="0">
                <a:latin typeface="Arial"/>
                <a:cs typeface="Arial"/>
              </a:rPr>
              <a:t>What’s the problem?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What does an </a:t>
            </a:r>
            <a:r>
              <a:rPr lang="en-US" dirty="0" smtClean="0">
                <a:latin typeface="Courier New"/>
                <a:cs typeface="Courier New"/>
              </a:rPr>
              <a:t>#include</a:t>
            </a:r>
            <a:r>
              <a:rPr lang="en-US" dirty="0" smtClean="0">
                <a:latin typeface="Arial"/>
                <a:cs typeface="Arial"/>
              </a:rPr>
              <a:t> directive really do?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B135-E695-B047-8B8C-8033E930213B}" type="datetime1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62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multiple inclusion of .h files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Anything in file2.h is included twice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#include</a:t>
            </a:r>
            <a:r>
              <a:rPr lang="en-US" dirty="0" smtClean="0">
                <a:latin typeface="Arial"/>
                <a:cs typeface="Arial"/>
              </a:rPr>
              <a:t> directive copies/pastes contents of file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Compiler will think program redefines structures, function prototypes, etc.</a:t>
            </a:r>
          </a:p>
          <a:p>
            <a:r>
              <a:rPr lang="en-US" dirty="0" smtClean="0">
                <a:latin typeface="Arial"/>
                <a:cs typeface="Arial"/>
              </a:rPr>
              <a:t>Solution: conditional compilation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Header files include </a:t>
            </a:r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header guard</a:t>
            </a:r>
            <a:r>
              <a:rPr lang="en-US" dirty="0" smtClean="0">
                <a:latin typeface="Arial"/>
                <a:cs typeface="Arial"/>
              </a:rPr>
              <a:t> code to ensure they’re only compiled once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Example code for fictional file2.h:</a:t>
            </a:r>
          </a:p>
          <a:p>
            <a:pPr marL="344487" lvl="1" indent="0">
              <a:buNone/>
            </a:pPr>
            <a:r>
              <a:rPr lang="en-US" dirty="0">
                <a:latin typeface="Arial"/>
                <a:cs typeface="Arial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#</a:t>
            </a:r>
            <a:r>
              <a:rPr lang="en-US" dirty="0" err="1" smtClean="0">
                <a:latin typeface="Courier New"/>
                <a:cs typeface="Courier New"/>
              </a:rPr>
              <a:t>ifndef</a:t>
            </a:r>
            <a:r>
              <a:rPr lang="en-US" dirty="0" smtClean="0">
                <a:latin typeface="Courier New"/>
                <a:cs typeface="Courier New"/>
              </a:rPr>
              <a:t> file2_h	// Start of file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#define file2_h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...</a:t>
            </a:r>
            <a:endParaRPr lang="en-US" dirty="0">
              <a:latin typeface="Courier New"/>
              <a:cs typeface="Courier New"/>
            </a:endParaRP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	#</a:t>
            </a:r>
            <a:r>
              <a:rPr lang="en-US" dirty="0" err="1" smtClean="0">
                <a:latin typeface="Courier New"/>
                <a:cs typeface="Courier New"/>
              </a:rPr>
              <a:t>endif</a:t>
            </a:r>
            <a:r>
              <a:rPr lang="en-US" dirty="0" smtClean="0">
                <a:latin typeface="Courier New"/>
                <a:cs typeface="Courier New"/>
              </a:rPr>
              <a:t>		// End of file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Code between </a:t>
            </a:r>
            <a:r>
              <a:rPr lang="en-US" dirty="0" smtClean="0">
                <a:latin typeface="Courier New"/>
                <a:cs typeface="Courier New"/>
              </a:rPr>
              <a:t>#</a:t>
            </a:r>
            <a:r>
              <a:rPr lang="en-US" dirty="0" err="1" smtClean="0">
                <a:latin typeface="Courier New"/>
                <a:cs typeface="Courier New"/>
              </a:rPr>
              <a:t>ifndef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&amp; </a:t>
            </a:r>
            <a:r>
              <a:rPr lang="en-US" dirty="0" smtClean="0">
                <a:latin typeface="Courier New"/>
                <a:cs typeface="Courier New"/>
              </a:rPr>
              <a:t>#</a:t>
            </a:r>
            <a:r>
              <a:rPr lang="en-US" dirty="0" err="1" smtClean="0">
                <a:latin typeface="Courier New"/>
                <a:cs typeface="Courier New"/>
              </a:rPr>
              <a:t>endif</a:t>
            </a:r>
            <a:r>
              <a:rPr lang="en-US" dirty="0" smtClean="0">
                <a:latin typeface="Arial"/>
                <a:cs typeface="Arial"/>
              </a:rPr>
              <a:t> only compiled once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B5BA-10EE-FD41-ADAE-DF30694041F7}" type="datetime1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44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 dirty="0"/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Used to break programs into smaller pieces</a:t>
            </a:r>
          </a:p>
          <a:p>
            <a:pPr lvl="1"/>
            <a:r>
              <a:rPr lang="en-US" dirty="0" smtClean="0"/>
              <a:t>Useful when code sequences repeated</a:t>
            </a:r>
          </a:p>
          <a:p>
            <a:r>
              <a:rPr lang="en-US" dirty="0" smtClean="0"/>
              <a:t>Functions have:</a:t>
            </a:r>
          </a:p>
          <a:p>
            <a:pPr lvl="1"/>
            <a:r>
              <a:rPr lang="en-US" dirty="0" smtClean="0"/>
              <a:t>An optional</a:t>
            </a:r>
            <a:r>
              <a:rPr lang="en-US" dirty="0" smtClean="0">
                <a:solidFill>
                  <a:srgbClr val="0000FF"/>
                </a:solidFill>
              </a:rPr>
              <a:t> return value</a:t>
            </a:r>
          </a:p>
          <a:p>
            <a:pPr lvl="1"/>
            <a:r>
              <a:rPr lang="en-US" dirty="0" smtClean="0"/>
              <a:t>A name</a:t>
            </a:r>
          </a:p>
          <a:p>
            <a:pPr lvl="1"/>
            <a:r>
              <a:rPr lang="en-US" dirty="0" smtClean="0"/>
              <a:t>Optional </a:t>
            </a:r>
            <a:r>
              <a:rPr lang="en-US" dirty="0" smtClean="0">
                <a:solidFill>
                  <a:srgbClr val="0000FF"/>
                </a:solidFill>
              </a:rPr>
              <a:t>arguments</a:t>
            </a:r>
          </a:p>
          <a:p>
            <a:r>
              <a:rPr lang="en-US" dirty="0" smtClean="0"/>
              <a:t>Must be </a:t>
            </a:r>
            <a:r>
              <a:rPr lang="en-US" dirty="0" smtClean="0">
                <a:solidFill>
                  <a:srgbClr val="0000FF"/>
                </a:solidFill>
              </a:rPr>
              <a:t>prototyped</a:t>
            </a:r>
            <a:r>
              <a:rPr lang="en-US" dirty="0" smtClean="0"/>
              <a:t> or written completely prior to use</a:t>
            </a:r>
          </a:p>
          <a:p>
            <a:r>
              <a:rPr lang="en-US" dirty="0" smtClean="0"/>
              <a:t>C++ supports three forms of argument passing</a:t>
            </a:r>
          </a:p>
          <a:p>
            <a:pPr lvl="1"/>
            <a:r>
              <a:rPr lang="en-US" dirty="0" smtClean="0"/>
              <a:t>Pass by value </a:t>
            </a:r>
            <a:r>
              <a:rPr lang="en-US" i="1" dirty="0" smtClean="0"/>
              <a:t>(also supported in C)</a:t>
            </a:r>
            <a:endParaRPr lang="en-US" dirty="0" smtClean="0"/>
          </a:p>
          <a:p>
            <a:pPr lvl="1"/>
            <a:r>
              <a:rPr lang="en-US" dirty="0" smtClean="0"/>
              <a:t>Pass by address </a:t>
            </a:r>
            <a:r>
              <a:rPr lang="en-US" i="1" dirty="0" smtClean="0"/>
              <a:t>(also supported in C)</a:t>
            </a:r>
            <a:endParaRPr lang="en-US" dirty="0" smtClean="0"/>
          </a:p>
          <a:p>
            <a:pPr lvl="1"/>
            <a:r>
              <a:rPr lang="en-US" dirty="0" smtClean="0"/>
              <a:t>Pass by reference</a:t>
            </a:r>
          </a:p>
          <a:p>
            <a:endParaRPr lang="en-US" dirty="0" smtClean="0"/>
          </a:p>
        </p:txBody>
      </p:sp>
      <p:sp>
        <p:nvSpPr>
          <p:cNvPr id="225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040DE65-8EB0-D944-9F86-1D2D6DD55158}" type="datetime1">
              <a:rPr lang="en-US" sz="1200" smtClean="0">
                <a:latin typeface="Garamond"/>
                <a:cs typeface="Garamond"/>
              </a:rPr>
              <a:pPr/>
              <a:t>1/25/17</a:t>
            </a:fld>
            <a:endParaRPr lang="en-US" sz="1200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4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3644713-1B7A-A34D-A2F7-836F0E143166}" type="slidenum">
              <a:rPr lang="en-US" sz="1200" smtClean="0">
                <a:latin typeface="Garamond"/>
                <a:cs typeface="Garamond"/>
              </a:rPr>
              <a:pPr/>
              <a:t>8</a:t>
            </a:fld>
            <a:endParaRPr lang="en-US" sz="12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541378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All examples below are function </a:t>
            </a:r>
            <a:r>
              <a:rPr lang="en-US" dirty="0" smtClean="0">
                <a:solidFill>
                  <a:srgbClr val="0000FF"/>
                </a:solidFill>
              </a:rPr>
              <a:t>prototypes</a:t>
            </a:r>
          </a:p>
          <a:p>
            <a:pPr lvl="1"/>
            <a:r>
              <a:rPr lang="en-US" dirty="0" smtClean="0"/>
              <a:t>Contain information about how to call function</a:t>
            </a:r>
          </a:p>
          <a:p>
            <a:pPr lvl="2"/>
            <a:r>
              <a:rPr lang="en-US" dirty="0" smtClean="0"/>
              <a:t>Return type, name, and argument list </a:t>
            </a:r>
          </a:p>
          <a:p>
            <a:pPr lvl="2"/>
            <a:r>
              <a:rPr lang="en-US" dirty="0" smtClean="0"/>
              <a:t>Only </a:t>
            </a:r>
            <a:r>
              <a:rPr lang="en-US" dirty="0" err="1" smtClean="0"/>
              <a:t>arg</a:t>
            </a:r>
            <a:r>
              <a:rPr lang="en-US" dirty="0" smtClean="0"/>
              <a:t> types required, but good practice to list names</a:t>
            </a:r>
          </a:p>
          <a:p>
            <a:pPr lvl="1"/>
            <a:r>
              <a:rPr lang="en-US" dirty="0" smtClean="0"/>
              <a:t>No details on operation of function (</a:t>
            </a:r>
            <a:r>
              <a:rPr lang="en-US" dirty="0" smtClean="0">
                <a:solidFill>
                  <a:srgbClr val="0000FF"/>
                </a:solidFill>
              </a:rPr>
              <a:t>definition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f1();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double f2(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x,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y);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void f3(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*p1,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*p2);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void f4(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&amp;r1,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&amp;r2);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Arial"/>
                <a:cs typeface="Arial"/>
              </a:rPr>
              <a:t>What’s the </a:t>
            </a:r>
            <a:r>
              <a:rPr lang="en-US" dirty="0" smtClean="0">
                <a:latin typeface="Courier New"/>
                <a:cs typeface="Courier New"/>
              </a:rPr>
              <a:t>*</a:t>
            </a:r>
            <a:r>
              <a:rPr lang="en-US" dirty="0" smtClean="0">
                <a:latin typeface="Arial"/>
                <a:cs typeface="Arial"/>
              </a:rPr>
              <a:t> in </a:t>
            </a:r>
            <a:r>
              <a:rPr lang="en-US" dirty="0" smtClean="0">
                <a:latin typeface="Courier New"/>
                <a:cs typeface="Courier New"/>
              </a:rPr>
              <a:t>f3()</a:t>
            </a:r>
            <a:r>
              <a:rPr lang="en-US" dirty="0" smtClean="0">
                <a:latin typeface="Arial"/>
                <a:cs typeface="Arial"/>
              </a:rPr>
              <a:t>?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Argument is passed by address</a:t>
            </a:r>
          </a:p>
          <a:p>
            <a:r>
              <a:rPr lang="en-US" dirty="0" smtClean="0">
                <a:latin typeface="Arial"/>
                <a:cs typeface="Arial"/>
              </a:rPr>
              <a:t>What’s the </a:t>
            </a:r>
            <a:r>
              <a:rPr lang="en-US" dirty="0" smtClean="0">
                <a:latin typeface="Courier New"/>
                <a:cs typeface="Courier New"/>
              </a:rPr>
              <a:t>&amp;</a:t>
            </a:r>
            <a:r>
              <a:rPr lang="en-US" dirty="0" smtClean="0">
                <a:latin typeface="Arial"/>
                <a:cs typeface="Arial"/>
              </a:rPr>
              <a:t> in </a:t>
            </a:r>
            <a:r>
              <a:rPr lang="en-US" dirty="0" smtClean="0">
                <a:latin typeface="Courier New"/>
                <a:cs typeface="Courier New"/>
              </a:rPr>
              <a:t>f4()</a:t>
            </a:r>
            <a:r>
              <a:rPr lang="en-US" dirty="0" smtClean="0">
                <a:latin typeface="Arial"/>
                <a:cs typeface="Arial"/>
              </a:rPr>
              <a:t>?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Argument is passed by reference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7DCE-4C68-724D-9D8C-3C48CCE83CF4}" type="datetime1">
              <a:rPr lang="en-US" smtClean="0"/>
              <a:t>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6770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8980</TotalTime>
  <Words>600</Words>
  <Application>Microsoft Macintosh PowerPoint</Application>
  <PresentationFormat>On-screen Show (4:3)</PresentationFormat>
  <Paragraphs>152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Edge</vt:lpstr>
      <vt:lpstr>EECE.3220 Data Structures</vt:lpstr>
      <vt:lpstr>Lecture outline</vt:lpstr>
      <vt:lpstr>Review: Structures in C++</vt:lpstr>
      <vt:lpstr>Nested structures</vt:lpstr>
      <vt:lpstr>Typical file usage with structures</vt:lpstr>
      <vt:lpstr>Avoiding multiple inclusion of .h files </vt:lpstr>
      <vt:lpstr>Avoiding multiple inclusion of .h files </vt:lpstr>
      <vt:lpstr>Functions</vt:lpstr>
      <vt:lpstr>Function examples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2135</cp:revision>
  <dcterms:created xsi:type="dcterms:W3CDTF">2006-04-03T05:03:01Z</dcterms:created>
  <dcterms:modified xsi:type="dcterms:W3CDTF">2017-01-26T04:45:37Z</dcterms:modified>
</cp:coreProperties>
</file>