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16" r:id="rId4"/>
    <p:sldId id="419" r:id="rId5"/>
    <p:sldId id="417" r:id="rId6"/>
    <p:sldId id="422" r:id="rId7"/>
    <p:sldId id="418" r:id="rId8"/>
    <p:sldId id="415" r:id="rId9"/>
    <p:sldId id="423" r:id="rId10"/>
    <p:sldId id="424" r:id="rId11"/>
    <p:sldId id="425" r:id="rId12"/>
    <p:sldId id="385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D90926-D742-A746-B30D-39F26BDE8C04}" type="datetime1">
              <a:rPr lang="en-US" smtClean="0"/>
              <a:t>1/25/17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71DB7-CD44-7942-9E6B-817BDBB43133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77225-D1E5-064D-860A-BAE9FF715A9C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DC58D-1FCA-AF43-BCAC-C927D243B8B3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67196-37BA-0141-A071-40A6B97CD9D2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43070-CC4A-1441-960B-9581C3D9A310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988EE-AAAC-7446-8F10-C22E598FFC3C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E89C9-898C-3541-A0F3-0376A63B6F86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571A2-CF37-434F-AB4B-6BADBA87822E}" type="datetime1">
              <a:rPr lang="en-US" smtClean="0"/>
              <a:t>1/25/17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B5ABE-654E-A34E-94C7-5CE178323CD7}" type="datetime1">
              <a:rPr lang="en-US" smtClean="0"/>
              <a:t>1/25/17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08E90-D6D8-8E46-BBB3-D1BC69E329B4}" type="datetime1">
              <a:rPr lang="en-US" smtClean="0"/>
              <a:t>1/25/17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0D4A-C9AF-1F46-A659-9A0D8615B30F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01FD1-E0FD-3D43-AAE6-A6B1223DD058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D2A9C90-FF7D-4041-A0A2-728D3217752A}" type="datetime1">
              <a:rPr lang="en-US" smtClean="0"/>
              <a:t>1/25/17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Functions in C++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=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bar = 57;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	baz = </a:t>
            </a:r>
            <a:r>
              <a:rPr lang="hu-HU" b="1" dirty="0">
                <a:solidFill>
                  <a:srgbClr val="26474B"/>
                </a:solidFill>
                <a:latin typeface="Courier New"/>
                <a:cs typeface="Courier New"/>
              </a:rPr>
              <a:t>f1</a:t>
            </a: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(foo,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f1(),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&lt;&lt;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, bar =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 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&lt;&lt; bar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&lt;&lt; </a:t>
            </a:r>
            <a:r>
              <a:rPr lang="tr-TR" b="1" dirty="0" smtClean="0">
                <a:solidFill>
                  <a:srgbClr val="C41A16"/>
                </a:solidFill>
                <a:latin typeface="Courier New"/>
                <a:cs typeface="Courier New"/>
              </a:rPr>
              <a:t>", baz = "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baz &lt;&lt; </a:t>
            </a:r>
            <a:r>
              <a:rPr lang="tr-TR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tr-TR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f2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&amp;bar);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f2(),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f3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f3(),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(v1 + v2) / 2.0;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is-I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(*ptr1 &gt;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*ptr2 -= 3;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(*ptr1)--;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 &amp;&amp; ref2 &gt;= 45)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b="1" dirty="0" err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ref1 = ref2 - 10;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ref2 = ref1 + 10;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6859-959A-9B4B-8ECA-5ACFAD52F85D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f1(), foo = 10, bar = 57, </a:t>
            </a:r>
            <a:r>
              <a:rPr lang="en-US" sz="2400" b="1" dirty="0" err="1">
                <a:latin typeface="Courier New"/>
                <a:cs typeface="Courier New"/>
              </a:rPr>
              <a:t>baz</a:t>
            </a:r>
            <a:r>
              <a:rPr lang="en-US" sz="2400" b="1" dirty="0">
                <a:latin typeface="Courier New"/>
                <a:cs typeface="Courier New"/>
              </a:rPr>
              <a:t> = 33.5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f2(), foo = 5, bar = 42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f3(), foo = 4, bar = 43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61AA-0B73-CB4C-B573-011DC2998EA4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</a:t>
            </a:r>
            <a:r>
              <a:rPr lang="en-US" dirty="0" smtClean="0"/>
              <a:t>time</a:t>
            </a:r>
            <a:endParaRPr lang="en-US" dirty="0" smtClean="0"/>
          </a:p>
          <a:p>
            <a:pPr lvl="1"/>
            <a:r>
              <a:rPr lang="en-US" dirty="0"/>
              <a:t>Alternate input functions</a:t>
            </a:r>
          </a:p>
          <a:p>
            <a:pPr lvl="1"/>
            <a:r>
              <a:rPr lang="en-US" dirty="0" smtClean="0"/>
              <a:t>I/O manipulators for output formatting</a:t>
            </a:r>
          </a:p>
          <a:p>
            <a:pPr lvl="1"/>
            <a:r>
              <a:rPr lang="en-US" dirty="0" smtClean="0"/>
              <a:t>C++ strings (time/schedule permitting)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</a:t>
            </a:r>
            <a:r>
              <a:rPr lang="en-US" sz="2400" dirty="0" smtClean="0">
                <a:latin typeface="Arial" charset="0"/>
              </a:rPr>
              <a:t>to be posted; due Friday, 2/3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</a:t>
            </a:r>
            <a:r>
              <a:rPr lang="en-US" sz="2000" dirty="0" err="1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E-mail Dr. Geiger for access to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folder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6BEAB5-BA17-7B4C-BA0E-523A801A89A5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</a:t>
            </a:r>
            <a:r>
              <a:rPr lang="en-US" sz="2800" dirty="0" smtClean="0">
                <a:latin typeface="Arial" charset="0"/>
              </a:rPr>
              <a:t>/reminders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Program </a:t>
            </a:r>
            <a:r>
              <a:rPr lang="en-US" sz="2400" dirty="0">
                <a:latin typeface="Arial" charset="0"/>
              </a:rPr>
              <a:t>1 </a:t>
            </a:r>
            <a:r>
              <a:rPr lang="en-US" sz="2400" dirty="0" smtClean="0">
                <a:latin typeface="Arial" charset="0"/>
              </a:rPr>
              <a:t>due </a:t>
            </a:r>
            <a:r>
              <a:rPr lang="en-US" sz="2400" dirty="0" smtClean="0">
                <a:latin typeface="Arial" charset="0"/>
              </a:rPr>
              <a:t>Friday, 2/3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All programs to be submitted via </a:t>
            </a:r>
            <a:r>
              <a:rPr lang="en-US" sz="2000" dirty="0" err="1" smtClean="0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E-mail Dr. Geiger for access to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Good C++ </a:t>
            </a:r>
            <a:r>
              <a:rPr lang="en-US" sz="2400" dirty="0">
                <a:latin typeface="Arial" charset="0"/>
              </a:rPr>
              <a:t>reference site: http://</a:t>
            </a:r>
            <a:r>
              <a:rPr lang="en-US" sz="2400" dirty="0" err="1">
                <a:latin typeface="Arial" charset="0"/>
              </a:rPr>
              <a:t>www.cplusplus.com</a:t>
            </a:r>
            <a:r>
              <a:rPr lang="en-US" sz="2400" dirty="0" smtClean="0">
                <a:latin typeface="Arial" charset="0"/>
              </a:rPr>
              <a:t>/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Basic tutorials + in-depth reference pages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Linked relevant tutorials as “Reading” on schedule page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</a:t>
            </a:r>
            <a:r>
              <a:rPr lang="en-US" sz="2800" dirty="0" smtClean="0">
                <a:latin typeface="Arial" charset="0"/>
              </a:rPr>
              <a:t>lecture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Review</a:t>
            </a:r>
            <a:endParaRPr lang="en-US" sz="2000" dirty="0" smtClean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Nested structures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Typical file usage with structures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Functions in C++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Declarations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Argument passing: by value, by address, and by 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B85293-67A4-4748-A001-F0A617195679}" type="datetime1">
              <a:rPr lang="en-US" smtClean="0">
                <a:latin typeface="Garamond" charset="0"/>
              </a:rPr>
              <a:t>1/25/17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Name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7CD7EB-B397-2549-A795-9C814D64B648}" type="datetime1">
              <a:rPr lang="en-US" sz="1200" smtClean="0">
                <a:latin typeface="Garamond" charset="0"/>
              </a:rPr>
              <a:t>1/25/17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AEB7B-35F2-E541-A4F2-1D67BEF5BC8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Typical </a:t>
            </a:r>
            <a:r>
              <a:rPr lang="en-US" dirty="0" smtClean="0">
                <a:latin typeface="Garamond" charset="0"/>
              </a:rPr>
              <a:t>file </a:t>
            </a:r>
            <a:r>
              <a:rPr lang="en-US" dirty="0">
                <a:latin typeface="Garamond" charset="0"/>
              </a:rPr>
              <a:t>usage with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Each structure has its own .h/.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pPr lvl="1">
              <a:defRPr/>
            </a:pPr>
            <a:r>
              <a:rPr lang="en-US" dirty="0" smtClean="0"/>
              <a:t>.h file (i.e., </a:t>
            </a:r>
            <a:r>
              <a:rPr lang="en-US" dirty="0" err="1" smtClean="0"/>
              <a:t>Name.h</a:t>
            </a:r>
            <a:r>
              <a:rPr lang="en-US" dirty="0" smtClean="0"/>
              <a:t>, </a:t>
            </a:r>
            <a:r>
              <a:rPr lang="en-US" dirty="0" err="1" smtClean="0"/>
              <a:t>SINew.h</a:t>
            </a:r>
            <a:r>
              <a:rPr lang="en-US" dirty="0" smtClean="0"/>
              <a:t>) contains structure definition and prototypes of related functions</a:t>
            </a:r>
          </a:p>
          <a:p>
            <a:pPr lvl="1">
              <a:defRPr/>
            </a:pP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file (i.e., </a:t>
            </a:r>
            <a:r>
              <a:rPr lang="en-US" dirty="0" err="1" smtClean="0"/>
              <a:t>Name.cpp</a:t>
            </a:r>
            <a:r>
              <a:rPr lang="en-US" dirty="0" smtClean="0"/>
              <a:t>, </a:t>
            </a:r>
            <a:r>
              <a:rPr lang="en-US" dirty="0" err="1" smtClean="0"/>
              <a:t>SINew.cpp</a:t>
            </a:r>
            <a:r>
              <a:rPr lang="en-US" dirty="0" smtClean="0"/>
              <a:t>) contains function definitions</a:t>
            </a:r>
          </a:p>
          <a:p>
            <a:pPr>
              <a:defRPr/>
            </a:pPr>
            <a:r>
              <a:rPr lang="en-US" dirty="0" smtClean="0"/>
              <a:t>To use </a:t>
            </a:r>
            <a:r>
              <a:rPr lang="en-US" dirty="0" err="1" smtClean="0"/>
              <a:t>struct</a:t>
            </a:r>
            <a:r>
              <a:rPr lang="en-US" dirty="0" smtClean="0"/>
              <a:t> type and functions, include .h file</a:t>
            </a:r>
          </a:p>
          <a:p>
            <a:pPr lvl="1">
              <a:defRPr/>
            </a:pPr>
            <a:r>
              <a:rPr lang="en-US" dirty="0" err="1" smtClean="0"/>
              <a:t>SINew.h</a:t>
            </a:r>
            <a:r>
              <a:rPr lang="en-US" dirty="0" smtClean="0"/>
              <a:t> would include </a:t>
            </a:r>
            <a:r>
              <a:rPr lang="en-US" dirty="0" err="1" smtClean="0"/>
              <a:t>Name.h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Allows Name variable inside </a:t>
            </a:r>
            <a:r>
              <a:rPr lang="en-US" dirty="0" err="1" smtClean="0"/>
              <a:t>SINew</a:t>
            </a:r>
            <a:r>
              <a:rPr lang="en-US" dirty="0" smtClean="0"/>
              <a:t> structures</a:t>
            </a:r>
          </a:p>
          <a:p>
            <a:pPr lvl="1">
              <a:defRPr/>
            </a:pPr>
            <a:r>
              <a:rPr lang="en-US" dirty="0" smtClean="0"/>
              <a:t>Including </a:t>
            </a:r>
            <a:r>
              <a:rPr lang="en-US" dirty="0" err="1" smtClean="0"/>
              <a:t>SINew.h</a:t>
            </a:r>
            <a:r>
              <a:rPr lang="en-US" dirty="0" smtClean="0"/>
              <a:t> now implicitly includes </a:t>
            </a:r>
            <a:r>
              <a:rPr lang="en-US" dirty="0" err="1" smtClean="0"/>
              <a:t>Name.h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Avoid multiple inclusion of header files: header guard code</a:t>
            </a:r>
          </a:p>
          <a:p>
            <a:pPr lvl="1"/>
            <a:r>
              <a:rPr lang="en-US" dirty="0">
                <a:cs typeface="Arial"/>
              </a:rPr>
              <a:t>Example code for fictional file2.h:</a:t>
            </a:r>
          </a:p>
          <a:p>
            <a:pPr marL="344487" lvl="1" indent="0">
              <a:buNone/>
            </a:pPr>
            <a:r>
              <a:rPr lang="en-US" dirty="0">
                <a:cs typeface="Arial"/>
              </a:rPr>
              <a:t>	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ifndef</a:t>
            </a:r>
            <a:r>
              <a:rPr lang="en-US" dirty="0">
                <a:latin typeface="Courier New"/>
                <a:cs typeface="Courier New"/>
              </a:rPr>
              <a:t> file2_h	// Start of file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#define file2_h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</a:t>
            </a:r>
            <a:r>
              <a:rPr lang="en-US" dirty="0" err="1">
                <a:latin typeface="Courier New"/>
                <a:cs typeface="Courier New"/>
              </a:rPr>
              <a:t>endif</a:t>
            </a:r>
            <a:r>
              <a:rPr lang="en-US" dirty="0">
                <a:latin typeface="Courier New"/>
                <a:cs typeface="Courier New"/>
              </a:rPr>
              <a:t>		// End of file</a:t>
            </a:r>
          </a:p>
          <a:p>
            <a:pPr lvl="1"/>
            <a:r>
              <a:rPr lang="en-US" dirty="0">
                <a:cs typeface="Arial"/>
              </a:rPr>
              <a:t>Code between 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ifndef</a:t>
            </a:r>
            <a:r>
              <a:rPr lang="en-US" dirty="0">
                <a:cs typeface="Arial"/>
              </a:rPr>
              <a:t> &amp; 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endif</a:t>
            </a:r>
            <a:r>
              <a:rPr lang="en-US" dirty="0">
                <a:cs typeface="Arial"/>
              </a:rPr>
              <a:t> only compiled </a:t>
            </a:r>
            <a:r>
              <a:rPr lang="en-US" dirty="0" smtClean="0">
                <a:cs typeface="Arial"/>
              </a:rPr>
              <a:t>once</a:t>
            </a:r>
            <a:endParaRPr lang="en-US" dirty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E7BCC-DC78-A64E-AE01-3FFC7386040B}" type="datetime1">
              <a:rPr lang="en-US" sz="1200" smtClean="0">
                <a:latin typeface="Garamond" charset="0"/>
              </a:rPr>
              <a:t>1/25/17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F6C111-FF90-EB49-801B-2E50201BB16C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7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break programs into smaller pieces</a:t>
            </a:r>
          </a:p>
          <a:p>
            <a:pPr lvl="1"/>
            <a:r>
              <a:rPr lang="en-US" dirty="0" smtClean="0"/>
              <a:t>Useful when code sequences repeated</a:t>
            </a:r>
          </a:p>
          <a:p>
            <a:r>
              <a:rPr lang="en-US" dirty="0" smtClean="0"/>
              <a:t>Functions have:</a:t>
            </a:r>
          </a:p>
          <a:p>
            <a:pPr lvl="1"/>
            <a:r>
              <a:rPr lang="en-US" dirty="0" smtClean="0"/>
              <a:t>An optional</a:t>
            </a:r>
            <a:r>
              <a:rPr lang="en-US" dirty="0" smtClean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smtClean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prototyped</a:t>
            </a:r>
            <a:r>
              <a:rPr lang="en-US" dirty="0" smtClean="0"/>
              <a:t> or written completely prior to use</a:t>
            </a:r>
          </a:p>
          <a:p>
            <a:r>
              <a:rPr lang="en-US" dirty="0" smtClean="0"/>
              <a:t>C++ supports three forms of argument passing</a:t>
            </a:r>
          </a:p>
          <a:p>
            <a:pPr lvl="1"/>
            <a:r>
              <a:rPr lang="en-US" dirty="0" smtClean="0"/>
              <a:t>Pass by value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address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reference</a:t>
            </a:r>
          </a:p>
          <a:p>
            <a:endParaRPr lang="en-US" dirty="0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8F7832-5A16-7049-A4E6-A86B92F0035B}" type="datetime1">
              <a:rPr lang="en-US" sz="1200" smtClean="0">
                <a:latin typeface="Garamond"/>
                <a:cs typeface="Garamond"/>
              </a:rPr>
              <a:t>1/25/17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5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137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examples below are function </a:t>
            </a:r>
            <a:r>
              <a:rPr lang="en-US" dirty="0" smtClean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 smtClean="0"/>
              <a:t>Contain information about how to call function</a:t>
            </a:r>
          </a:p>
          <a:p>
            <a:pPr lvl="2"/>
            <a:r>
              <a:rPr lang="en-US" dirty="0" smtClean="0"/>
              <a:t>Return type, name, and argument list 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arg</a:t>
            </a:r>
            <a:r>
              <a:rPr lang="en-US" dirty="0" smtClean="0"/>
              <a:t> types required, but good practice to list names</a:t>
            </a:r>
          </a:p>
          <a:p>
            <a:pPr lvl="1"/>
            <a:r>
              <a:rPr lang="en-US" dirty="0" smtClean="0"/>
              <a:t>No details on operation of function (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f2(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f3(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f4(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Arial"/>
                <a:cs typeface="Arial"/>
              </a:rPr>
              <a:t>What’s the 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smtClean="0">
                <a:latin typeface="Arial"/>
                <a:cs typeface="Arial"/>
              </a:rPr>
              <a:t> in </a:t>
            </a:r>
            <a:r>
              <a:rPr lang="en-US" dirty="0" smtClean="0">
                <a:latin typeface="Courier New"/>
                <a:cs typeface="Courier New"/>
              </a:rPr>
              <a:t>f3()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Argument is passed by address</a:t>
            </a:r>
          </a:p>
          <a:p>
            <a:r>
              <a:rPr lang="en-US" dirty="0" smtClean="0">
                <a:latin typeface="Arial"/>
                <a:cs typeface="Arial"/>
              </a:rPr>
              <a:t>What’s the </a:t>
            </a: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smtClean="0">
                <a:latin typeface="Arial"/>
                <a:cs typeface="Arial"/>
              </a:rPr>
              <a:t> in </a:t>
            </a:r>
            <a:r>
              <a:rPr lang="en-US" dirty="0" smtClean="0">
                <a:latin typeface="Courier New"/>
                <a:cs typeface="Courier New"/>
              </a:rPr>
              <a:t>f4()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Argument is passed by reference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53B8-31D1-A844-8083-7A11C96DE188}" type="datetime1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 dirty="0">
                <a:latin typeface="Arial" charset="0"/>
              </a:rPr>
              <a:t> address of a variable</a:t>
            </a:r>
          </a:p>
          <a:p>
            <a:pPr lvl="1"/>
            <a:r>
              <a:rPr lang="en-US" dirty="0">
                <a:latin typeface="Arial" charset="0"/>
              </a:rPr>
              <a:t>Can get address of existing object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 dirty="0">
                <a:latin typeface="Arial" charset="0"/>
              </a:rPr>
              <a:t> 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 pointers as function arguments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pass by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address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B6EDD-34DF-8547-85C7-F7C899CA7298}" type="datetime1">
              <a:rPr lang="en-US" sz="1200" smtClean="0">
                <a:latin typeface="Garamond" charset="0"/>
              </a:rPr>
              <a:t>1/25/17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Pointer(s) as function argument(s)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Ex.: </a:t>
            </a:r>
            <a:r>
              <a:rPr lang="en-US" dirty="0" smtClean="0">
                <a:latin typeface="Courier New"/>
                <a:cs typeface="Courier New"/>
              </a:rPr>
              <a:t>p1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n-US" dirty="0" smtClean="0">
                <a:latin typeface="Courier New"/>
                <a:cs typeface="Courier New"/>
              </a:rPr>
              <a:t>p2</a:t>
            </a:r>
            <a:r>
              <a:rPr lang="en-US" dirty="0" smtClean="0">
                <a:latin typeface="Arial"/>
                <a:cs typeface="Arial"/>
              </a:rPr>
              <a:t> in: </a:t>
            </a:r>
            <a:r>
              <a:rPr lang="en-US" dirty="0" smtClean="0">
                <a:latin typeface="Courier New"/>
                <a:cs typeface="Courier New"/>
              </a:rPr>
              <a:t>void f3(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*p2);</a:t>
            </a:r>
          </a:p>
          <a:p>
            <a:r>
              <a:rPr lang="en-US" dirty="0" smtClean="0"/>
              <a:t>Function can modify contents of data at address</a:t>
            </a:r>
          </a:p>
          <a:p>
            <a:pPr lvl="1"/>
            <a:r>
              <a:rPr lang="en-US" dirty="0" smtClean="0"/>
              <a:t>Example: say </a:t>
            </a:r>
            <a:r>
              <a:rPr lang="en-US" dirty="0" smtClean="0">
                <a:latin typeface="Courier New"/>
                <a:cs typeface="Courier New"/>
              </a:rPr>
              <a:t>f3()</a:t>
            </a:r>
            <a:r>
              <a:rPr lang="en-US" dirty="0" smtClean="0"/>
              <a:t> is swap routine: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f3(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temp = *p1;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*p1 = *p2;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*p2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Arial"/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f3(&amp;v1, &amp;v2);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//  after f3 is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F31A-D4E1-D149-98EF-D7E58BAA844C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(C++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Similar to pass by address—gives function ability to modify contents of arguments</a:t>
            </a:r>
          </a:p>
          <a:p>
            <a:r>
              <a:rPr lang="en-US" dirty="0" smtClean="0"/>
              <a:t>References are </a:t>
            </a:r>
            <a:r>
              <a:rPr lang="en-US" dirty="0" smtClean="0">
                <a:solidFill>
                  <a:srgbClr val="0000FF"/>
                </a:solidFill>
              </a:rPr>
              <a:t>aliases</a:t>
            </a:r>
            <a:r>
              <a:rPr lang="en-US" dirty="0" smtClean="0"/>
              <a:t> of arguments</a:t>
            </a:r>
          </a:p>
          <a:p>
            <a:pPr lvl="1"/>
            <a:r>
              <a:rPr lang="en-US" dirty="0" smtClean="0"/>
              <a:t>Can refer to argument by name—no need for extra operators</a:t>
            </a:r>
          </a:p>
          <a:p>
            <a:pPr lvl="1"/>
            <a:r>
              <a:rPr lang="en-US" dirty="0" smtClean="0"/>
              <a:t>Not as obvious function can modify arguments</a:t>
            </a:r>
          </a:p>
          <a:p>
            <a:r>
              <a:rPr lang="en-US" dirty="0" smtClean="0"/>
              <a:t>Example: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smtClean="0">
                <a:latin typeface="Courier New"/>
                <a:cs typeface="Courier New"/>
              </a:rPr>
              <a:t>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&amp;r2)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r</a:t>
            </a:r>
            <a:r>
              <a:rPr lang="en-US" dirty="0" smtClean="0">
                <a:latin typeface="Courier New"/>
                <a:cs typeface="Courier New"/>
              </a:rPr>
              <a:t>1;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</a:t>
            </a:r>
            <a:r>
              <a:rPr lang="en-US" dirty="0" smtClean="0">
                <a:latin typeface="Courier New"/>
                <a:cs typeface="Courier New"/>
              </a:rPr>
              <a:t>1 = r2;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</a:t>
            </a:r>
            <a:r>
              <a:rPr lang="en-US" dirty="0" smtClean="0">
                <a:latin typeface="Courier New"/>
                <a:cs typeface="Courier New"/>
              </a:rPr>
              <a:t>2 = </a:t>
            </a:r>
            <a:r>
              <a:rPr lang="en-US" dirty="0">
                <a:latin typeface="Courier New"/>
                <a:cs typeface="Courier New"/>
              </a:rPr>
              <a:t>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f4(v1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v2</a:t>
            </a:r>
            <a:r>
              <a:rPr lang="en-US" dirty="0">
                <a:latin typeface="Courier New"/>
                <a:cs typeface="Courier New"/>
              </a:rPr>
              <a:t>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//  after f3 is done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A5C8-B3FE-3849-828A-57C037AF96D7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01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8981</TotalTime>
  <Words>808</Words>
  <Application>Microsoft Macintosh PowerPoint</Application>
  <PresentationFormat>On-screen Show (4:3)</PresentationFormat>
  <Paragraphs>227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EECE.3220 Data Structures</vt:lpstr>
      <vt:lpstr>Lecture outline</vt:lpstr>
      <vt:lpstr>Review: Nested structures</vt:lpstr>
      <vt:lpstr>Review: Typical file usage with structures</vt:lpstr>
      <vt:lpstr>Functions</vt:lpstr>
      <vt:lpstr>Function examples</vt:lpstr>
      <vt:lpstr>Review: pointers</vt:lpstr>
      <vt:lpstr>Pass by address</vt:lpstr>
      <vt:lpstr>Pass by reference (C++ only)</vt:lpstr>
      <vt:lpstr>Function example</vt:lpstr>
      <vt:lpstr>Example output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2143</cp:revision>
  <dcterms:created xsi:type="dcterms:W3CDTF">2006-04-03T05:03:01Z</dcterms:created>
  <dcterms:modified xsi:type="dcterms:W3CDTF">2017-01-26T04:48:34Z</dcterms:modified>
</cp:coreProperties>
</file>