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26" r:id="rId4"/>
    <p:sldId id="417" r:id="rId5"/>
    <p:sldId id="422" r:id="rId6"/>
    <p:sldId id="424" r:id="rId7"/>
    <p:sldId id="425" r:id="rId8"/>
    <p:sldId id="431" r:id="rId9"/>
    <p:sldId id="432" r:id="rId10"/>
    <p:sldId id="433" r:id="rId11"/>
    <p:sldId id="434" r:id="rId12"/>
    <p:sldId id="438" r:id="rId13"/>
    <p:sldId id="436" r:id="rId14"/>
    <p:sldId id="437" r:id="rId15"/>
    <p:sldId id="427" r:id="rId16"/>
    <p:sldId id="428" r:id="rId17"/>
    <p:sldId id="429" r:id="rId18"/>
    <p:sldId id="430" r:id="rId19"/>
    <p:sldId id="385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080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1768FF-1FE3-CC4F-B794-75C14B910F6C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620D1F-89A2-EE4E-A40F-8F5463FDDD90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8C5682-42A0-BB43-B391-DEBCD7C4602A}" type="datetime1">
              <a:rPr lang="en-US" smtClean="0"/>
              <a:t>1/30/17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45DF8-3F4B-2B4D-8C6A-95E41E3370BA}" type="datetime1">
              <a:rPr lang="en-US" smtClean="0"/>
              <a:t>1/30/17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7FC223-E926-9D46-A5EB-4E57A73C054C}" type="datetime1">
              <a:rPr lang="en-US" smtClean="0"/>
              <a:t>1/30/17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E33BF8-7DE6-9545-B55A-2819A856F52E}" type="datetime1">
              <a:rPr lang="en-US" smtClean="0"/>
              <a:t>1/30/17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3F86BE-56A9-554E-B167-246F1D96EC6E}" type="datetime1">
              <a:rPr lang="en-US" smtClean="0"/>
              <a:t>1/30/17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DB8049-690A-1447-8004-BDA35F7F7BDD}" type="datetime1">
              <a:rPr lang="en-US" smtClean="0"/>
              <a:t>1/30/17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1995AD-C836-8341-A505-1B4B893AEEE2}" type="datetime1">
              <a:rPr lang="en-US" smtClean="0"/>
              <a:t>1/30/17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6E34B2-7ECE-EF4A-835C-4C9928F6C168}" type="datetime1">
              <a:rPr lang="en-US" smtClean="0"/>
              <a:t>1/30/17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1E04F-017C-FA40-B383-9BA29E4CF4EE}" type="datetime1">
              <a:rPr lang="en-US" smtClean="0"/>
              <a:t>1/30/17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35648-F36A-7C42-A117-A518ADF12C1D}" type="datetime1">
              <a:rPr lang="en-US" smtClean="0"/>
              <a:t>1/30/17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5A8F7-A4E4-0345-9B9B-0C67EFD2202E}" type="datetime1">
              <a:rPr lang="en-US" smtClean="0"/>
              <a:t>1/30/17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D60E8-9056-C24C-A205-852190FF6FBF}" type="datetime1">
              <a:rPr lang="en-US" smtClean="0"/>
              <a:t>1/30/17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B6804D-8214-524B-B11A-B44CAA2E6832}" type="datetime1">
              <a:rPr lang="en-US" smtClean="0"/>
              <a:t>1/30/17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6251E73-D8C0-4A46-8AA3-65A033A1F562}" type="datetime1">
              <a:rPr lang="en-US" smtClean="0"/>
              <a:t>1/30/17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Function example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Output manipulators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Other input functions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Example: </a:t>
            </a:r>
            <a:r>
              <a:rPr lang="en-US" dirty="0" err="1">
                <a:latin typeface="Garamond" charset="0"/>
              </a:rPr>
              <a:t>setprecision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sz="3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include </a:t>
            </a:r>
            <a:r>
              <a:rPr lang="en-US" sz="32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3200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32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std::fixed;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32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3200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iomanip</a:t>
            </a:r>
            <a:r>
              <a:rPr lang="en-US" sz="32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dirty="0" err="1" smtClean="0">
                <a:latin typeface="Courier New" pitchFamily="49" charset="0"/>
                <a:ea typeface="+mn-ea"/>
                <a:cs typeface="Courier New" pitchFamily="49" charset="0"/>
              </a:rPr>
              <a:t>setprecision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32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3200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cmath</a:t>
            </a:r>
            <a:r>
              <a:rPr lang="en-US" sz="32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dirty="0" err="1" smtClean="0"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32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lang="en-US" sz="32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prototype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796505-07FE-3A4C-81EC-F1D2A0ED48D3}" type="datetime1">
              <a:rPr lang="en-US">
                <a:latin typeface="Garamond" charset="0"/>
              </a:rPr>
              <a:pPr eaLnBrk="1" hangingPunct="1"/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C578C-6252-CD42-A07C-DB8DA0F53DBC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Example: </a:t>
            </a:r>
            <a:r>
              <a:rPr lang="en-US" dirty="0" err="1">
                <a:latin typeface="Garamond" charset="0"/>
              </a:rPr>
              <a:t>setprecision</a:t>
            </a:r>
            <a:r>
              <a:rPr lang="en-US" dirty="0">
                <a:latin typeface="Garamond" charset="0"/>
              </a:rPr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double 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root2 =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( 2.0 ); </a:t>
            </a:r>
            <a:r>
              <a:rPr lang="en-US" sz="28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2800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calc</a:t>
            </a:r>
            <a:r>
              <a:rPr lang="en-US" sz="28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square root of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places;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precision, vary from 0-9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8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"Square root of 2 with precisions 0-9." </a:t>
            </a:r>
            <a:endParaRPr lang="en-US" sz="2800" dirty="0" smtClean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&lt;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28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fixed;</a:t>
            </a:r>
            <a:r>
              <a:rPr lang="en-US" sz="28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use fixed point </a:t>
            </a:r>
            <a:r>
              <a:rPr lang="en-US" sz="28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format (not sci. not)</a:t>
            </a:r>
            <a:endParaRPr lang="en-US" sz="28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endParaRPr lang="en-US" sz="2800" dirty="0" smtClean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set </a:t>
            </a:r>
            <a:r>
              <a:rPr lang="en-US" sz="28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precision </a:t>
            </a:r>
            <a:r>
              <a:rPr lang="en-US" sz="28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each digit, then </a:t>
            </a:r>
            <a:r>
              <a:rPr lang="en-US" sz="28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show square </a:t>
            </a:r>
            <a:r>
              <a:rPr lang="en-US" sz="28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root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 places = 0; places &lt;= 9; places++ 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setprecision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 places ) &lt;&lt; root2 &lt;&lt;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return 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sz="28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main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57C12E-DDC0-9E49-8D29-D4EEEF01205F}" type="datetime1">
              <a:rPr lang="en-US">
                <a:latin typeface="Garamond" charset="0"/>
              </a:rPr>
              <a:pPr eaLnBrk="1" hangingPunct="1"/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F34BC6-2640-4F4F-9435-E2A39EE68D2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39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Square root of 2 with precisions 0-9.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1.414214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1.4142136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1.41421356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1.414213562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8049-690A-1447-8004-BDA35F7F7BDD}" type="datetime1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0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>
                <a:latin typeface="Garamond" charset="0"/>
              </a:rPr>
              <a:t>Trailing Zeros and Decimal Points (</a:t>
            </a:r>
            <a:r>
              <a:rPr lang="en-US" sz="3200">
                <a:latin typeface="Courier New" charset="0"/>
                <a:cs typeface="Courier New" charset="0"/>
              </a:rPr>
              <a:t>showpoint</a:t>
            </a:r>
            <a:r>
              <a:rPr lang="en-US" sz="3200">
                <a:latin typeface="Garamond" charset="0"/>
              </a:rPr>
              <a:t>)</a:t>
            </a:r>
            <a:endParaRPr lang="en-US" sz="3200">
              <a:latin typeface="Lucida Console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Stream manipulator </a:t>
            </a:r>
            <a:r>
              <a:rPr lang="en-US" dirty="0" err="1">
                <a:latin typeface="Courier New" charset="0"/>
                <a:cs typeface="Courier New" charset="0"/>
              </a:rPr>
              <a:t>showpoint</a:t>
            </a:r>
            <a:endParaRPr lang="en-US" dirty="0">
              <a:latin typeface="Courier New" charset="0"/>
              <a:cs typeface="Courier New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Floating-point numbers are output with decimal point and trailing zeros</a:t>
            </a:r>
          </a:p>
          <a:p>
            <a:pPr lvl="2" eaLnBrk="1" hangingPunct="1"/>
            <a:r>
              <a:rPr lang="en-US" dirty="0">
                <a:latin typeface="Arial" charset="0"/>
              </a:rPr>
              <a:t>Example</a:t>
            </a:r>
          </a:p>
          <a:p>
            <a:pPr lvl="3" eaLnBrk="1" hangingPunct="1"/>
            <a:r>
              <a:rPr lang="en-US" dirty="0">
                <a:latin typeface="Lucida Console" charset="0"/>
              </a:rPr>
              <a:t>79.0</a:t>
            </a:r>
            <a:r>
              <a:rPr lang="en-US" dirty="0">
                <a:latin typeface="Arial" charset="0"/>
              </a:rPr>
              <a:t> prints as </a:t>
            </a:r>
            <a:r>
              <a:rPr lang="en-US" dirty="0">
                <a:latin typeface="Lucida Console" charset="0"/>
              </a:rPr>
              <a:t>79.000000</a:t>
            </a:r>
            <a:r>
              <a:rPr lang="en-US" dirty="0">
                <a:latin typeface="Arial" charset="0"/>
              </a:rPr>
              <a:t> instead of </a:t>
            </a:r>
            <a:r>
              <a:rPr lang="en-US" dirty="0">
                <a:latin typeface="Lucida Console" charset="0"/>
              </a:rPr>
              <a:t>79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Reset </a:t>
            </a:r>
            <a:r>
              <a:rPr lang="en-US" dirty="0" err="1">
                <a:latin typeface="Courier New" charset="0"/>
                <a:cs typeface="Courier New" charset="0"/>
              </a:rPr>
              <a:t>showpoint</a:t>
            </a:r>
            <a:r>
              <a:rPr lang="en-US" dirty="0">
                <a:latin typeface="Arial" charset="0"/>
              </a:rPr>
              <a:t> setting with </a:t>
            </a:r>
            <a:r>
              <a:rPr lang="en-US" dirty="0" err="1">
                <a:latin typeface="Courier New" charset="0"/>
                <a:cs typeface="Courier New" charset="0"/>
              </a:rPr>
              <a:t>noshowpoint</a:t>
            </a:r>
            <a:endParaRPr lang="en-US" dirty="0">
              <a:latin typeface="Courier New" charset="0"/>
              <a:cs typeface="Courier New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Implies a default precision of 6</a:t>
            </a:r>
          </a:p>
          <a:p>
            <a:pPr lvl="2" eaLnBrk="1" hangingPunct="1"/>
            <a:r>
              <a:rPr lang="en-US" dirty="0">
                <a:latin typeface="Arial" charset="0"/>
              </a:rPr>
              <a:t>Can override with </a:t>
            </a:r>
            <a:r>
              <a:rPr lang="en-US" dirty="0" err="1" smtClean="0">
                <a:latin typeface="Courier New" charset="0"/>
                <a:cs typeface="Courier New" charset="0"/>
              </a:rPr>
              <a:t>setprecision</a:t>
            </a:r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9E0E50-AB2E-C04F-A5E2-54FDF5596E17}" type="datetime1">
              <a:rPr lang="en-US">
                <a:latin typeface="Garamond" charset="0"/>
              </a:rPr>
              <a:pPr eaLnBrk="1" hangingPunct="1"/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1E10626B-FAC7-6549-8337-7B0A5358D696}" type="slidenum">
              <a:rPr lang="en-US">
                <a:latin typeface="Garamond" charset="0"/>
              </a:rPr>
              <a:pPr algn="l"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788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ea typeface="+mj-ea"/>
              </a:rPr>
              <a:t>Example: </a:t>
            </a:r>
            <a:r>
              <a:rPr lang="en-US" sz="3600" dirty="0" err="1" smtClean="0">
                <a:latin typeface="Courier New" pitchFamily="49" charset="0"/>
                <a:ea typeface="+mj-ea"/>
                <a:cs typeface="Courier New" pitchFamily="49" charset="0"/>
              </a:rPr>
              <a:t>showpoint</a:t>
            </a:r>
            <a:r>
              <a:rPr lang="en-US" sz="3600" dirty="0" smtClean="0">
                <a:ea typeface="+mj-ea"/>
              </a:rPr>
              <a:t>, </a:t>
            </a:r>
            <a:r>
              <a:rPr lang="en-US" sz="3600" dirty="0" err="1" smtClean="0">
                <a:latin typeface="Courier New" pitchFamily="49" charset="0"/>
                <a:ea typeface="+mj-ea"/>
                <a:cs typeface="Courier New" pitchFamily="49" charset="0"/>
              </a:rPr>
              <a:t>setprecision</a:t>
            </a:r>
            <a:endParaRPr lang="en-US" sz="3600" dirty="0" smtClean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20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20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include </a:t>
            </a:r>
            <a:r>
              <a:rPr lang="en-US" sz="20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iomanip</a:t>
            </a:r>
            <a:r>
              <a:rPr lang="en-US" sz="20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namespace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sz="20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2000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0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fr-FR" sz="2000" dirty="0" smtClean="0">
                <a:latin typeface="Courier New" pitchFamily="49" charset="0"/>
                <a:ea typeface="+mn-ea"/>
                <a:cs typeface="Courier New" pitchFamily="49" charset="0"/>
              </a:rPr>
              <a:t>i, j, x, y;</a:t>
            </a:r>
          </a:p>
          <a:p>
            <a:pPr>
              <a:buFont typeface="Wingdings" pitchFamily="2" charset="2"/>
              <a:buNone/>
              <a:defRPr/>
            </a:pPr>
            <a:endParaRPr lang="en-US" sz="20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&gt;&gt; </a:t>
            </a:r>
            <a:r>
              <a:rPr lang="en-US" sz="2000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 &gt;&gt; j &gt;&gt; x &gt;&gt; y;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&lt;&lt; fixed &lt;&lt; </a:t>
            </a:r>
            <a:r>
              <a:rPr lang="en-US" sz="2000" dirty="0" err="1" smtClean="0">
                <a:latin typeface="Courier New" pitchFamily="49" charset="0"/>
                <a:ea typeface="+mn-ea"/>
                <a:cs typeface="Courier New" pitchFamily="49" charset="0"/>
              </a:rPr>
              <a:t>showpoint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"First output " 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000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000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0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',' 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&lt;&lt; j &lt;&lt; </a:t>
            </a:r>
            <a:r>
              <a:rPr lang="en-US" sz="20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','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		 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000" dirty="0" err="1" smtClean="0">
                <a:latin typeface="Courier New" pitchFamily="49" charset="0"/>
                <a:ea typeface="+mn-ea"/>
                <a:cs typeface="Courier New" pitchFamily="49" charset="0"/>
              </a:rPr>
              <a:t>setprecision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(3) &lt;&lt; x &lt;&lt; </a:t>
            </a:r>
            <a:r>
              <a:rPr lang="en-US" sz="2000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',' 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&lt;&lt; y &lt;&lt; </a:t>
            </a:r>
            <a:r>
              <a:rPr lang="en-US" sz="2000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return 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0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25438"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25438"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cs typeface="Courier New" pitchFamily="49" charset="0"/>
              </a:rPr>
              <a:t>// Input stream is:  1 2 3.4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EEE55C-1DDF-0445-BEB3-3B4AE4FE56FE}" type="datetime1">
              <a:rPr lang="en-US">
                <a:latin typeface="Garamond" charset="0"/>
              </a:rPr>
              <a:pPr eaLnBrk="1" hangingPunct="1"/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63589F-0BA9-214C-863C-6A6EBCFE9992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4838700" y="1066800"/>
            <a:ext cx="4038600" cy="2057400"/>
          </a:xfrm>
          <a:prstGeom prst="verticalScroll">
            <a:avLst>
              <a:gd name="adj" fmla="val 12500"/>
            </a:avLst>
          </a:prstGeom>
          <a:solidFill>
            <a:srgbClr val="E1C09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/>
              <a:t>First output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FF0000"/>
                </a:solidFill>
              </a:rPr>
              <a:t>1.000000,2.000000,3.400,5.000</a:t>
            </a:r>
          </a:p>
          <a:p>
            <a:pPr>
              <a:lnSpc>
                <a:spcPct val="70000"/>
              </a:lnSpc>
            </a:pPr>
            <a:r>
              <a:rPr lang="en-US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6350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B6FBA6-E11D-4C41-B927-76FFBD09C0BB}" type="datetime1">
              <a:rPr lang="en-US" smtClean="0">
                <a:latin typeface="Times New Roman" charset="0"/>
              </a:rPr>
              <a:t>1/30/17</a:t>
            </a:fld>
            <a:endParaRPr lang="en-US">
              <a:latin typeface="Times New Roman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357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latin typeface="Times New Roman" charset="0"/>
              </a:rPr>
              <a:t>Data Structures: Lecture 6</a:t>
            </a:r>
            <a:endParaRPr lang="en-US">
              <a:latin typeface="Times New Roman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3093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F6705A-59EB-0244-A127-BC38A96FA8EC}" type="slidenum">
              <a:rPr lang="en-US">
                <a:latin typeface="Times New Roman" charset="0"/>
              </a:rPr>
              <a:pPr eaLnBrk="1" hangingPunct="1"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860425"/>
          </a:xfrm>
        </p:spPr>
        <p:txBody>
          <a:bodyPr/>
          <a:lstStyle/>
          <a:p>
            <a:r>
              <a:rPr lang="en-US">
                <a:latin typeface="Garamond" charset="0"/>
              </a:rPr>
              <a:t>Characters and input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5084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&gt;&gt;  discards leading whitespace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get() </a:t>
            </a:r>
            <a:r>
              <a:rPr lang="en-US" sz="2400">
                <a:latin typeface="Arial" charset="0"/>
              </a:rPr>
              <a:t>method used to input whitespace characters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Optional second argument allows you to input multiple characters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Arial" charset="0"/>
                <a:cs typeface="Courier New" charset="0"/>
              </a:rPr>
              <a:t>Default is 1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Courier New" charset="0"/>
                <a:cs typeface="Courier New" charset="0"/>
              </a:rPr>
              <a:t>cin.get(buffer, 10)</a:t>
            </a:r>
            <a:r>
              <a:rPr lang="en-US" sz="1600">
                <a:latin typeface="Arial" charset="0"/>
              </a:rPr>
              <a:t> reads 10 characters from input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Example:	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>
                <a:latin typeface="Arial" charset="0"/>
              </a:rPr>
              <a:t>	</a:t>
            </a:r>
            <a:r>
              <a:rPr lang="en-US" sz="2000" b="1">
                <a:latin typeface="Courier New" charset="0"/>
                <a:cs typeface="Courier New" charset="0"/>
              </a:rPr>
              <a:t>int x;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char ch;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cin &gt;&gt; x &gt;&gt; ch;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cin &gt;&gt; x;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cin.get(ch);</a:t>
            </a:r>
            <a:r>
              <a:rPr lang="en-US" sz="2000">
                <a:latin typeface="Courier New" charset="0"/>
                <a:cs typeface="Courier New" charset="0"/>
              </a:rPr>
              <a:t>	</a:t>
            </a:r>
            <a:r>
              <a:rPr lang="en-US" sz="2000">
                <a:latin typeface="Arial" charset="0"/>
              </a:rPr>
              <a:t>	</a:t>
            </a:r>
            <a:r>
              <a:rPr lang="en-US" sz="2400">
                <a:latin typeface="Arial" charset="0"/>
              </a:rPr>
              <a:t>x		ch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>
                <a:latin typeface="Arial" charset="0"/>
              </a:rPr>
              <a:t>					x		ch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1265238" y="4862513"/>
            <a:ext cx="2163762" cy="1200150"/>
          </a:xfrm>
          <a:prstGeom prst="rect">
            <a:avLst/>
          </a:prstGeom>
          <a:solidFill>
            <a:srgbClr val="E1C0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Input stream:</a:t>
            </a:r>
          </a:p>
          <a:p>
            <a:pPr eaLnBrk="1" hangingPunct="1"/>
            <a:r>
              <a:rPr lang="en-US"/>
              <a:t>45  c</a:t>
            </a:r>
          </a:p>
          <a:p>
            <a:pPr eaLnBrk="1" hangingPunct="1"/>
            <a:r>
              <a:rPr lang="en-US"/>
              <a:t>39</a:t>
            </a:r>
          </a:p>
          <a:p>
            <a:pPr eaLnBrk="1" hangingPunct="1"/>
            <a:r>
              <a:rPr lang="en-US"/>
              <a:t>b</a:t>
            </a: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5143500" y="4419600"/>
            <a:ext cx="771525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45</a:t>
            </a:r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6943725" y="4419600"/>
            <a:ext cx="742950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/>
              <a:t>‘</a:t>
            </a:r>
            <a:r>
              <a:rPr lang="en-US" sz="2000"/>
              <a:t>c</a:t>
            </a:r>
            <a:r>
              <a:rPr lang="ja-JP" altLang="en-US" sz="2000"/>
              <a:t>’</a:t>
            </a:r>
            <a:endParaRPr lang="en-US" sz="2000"/>
          </a:p>
        </p:txBody>
      </p:sp>
      <p:sp>
        <p:nvSpPr>
          <p:cNvPr id="41994" name="Text Box 7"/>
          <p:cNvSpPr txBox="1">
            <a:spLocks noChangeArrowheads="1"/>
          </p:cNvSpPr>
          <p:nvPr/>
        </p:nvSpPr>
        <p:spPr bwMode="auto">
          <a:xfrm>
            <a:off x="5143500" y="5118100"/>
            <a:ext cx="771525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39</a:t>
            </a:r>
          </a:p>
        </p:txBody>
      </p:sp>
      <p:sp>
        <p:nvSpPr>
          <p:cNvPr id="41995" name="Text Box 8"/>
          <p:cNvSpPr txBox="1">
            <a:spLocks noChangeArrowheads="1"/>
          </p:cNvSpPr>
          <p:nvPr/>
        </p:nvSpPr>
        <p:spPr bwMode="auto">
          <a:xfrm>
            <a:off x="6943725" y="5118100"/>
            <a:ext cx="742950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/>
              <a:t>‘</a:t>
            </a:r>
            <a:r>
              <a:rPr lang="en-US" sz="2000"/>
              <a:t>\n </a:t>
            </a:r>
            <a:r>
              <a:rPr lang="ja-JP" altLang="en-US" sz="2000"/>
              <a:t>’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78252366"/>
      </p:ext>
    </p:extLst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animBg="1"/>
      <p:bldP spid="419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Characters and input (cont.)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Reading an entire line: </a:t>
            </a:r>
            <a:r>
              <a:rPr lang="en-US">
                <a:latin typeface="Courier New" charset="0"/>
                <a:cs typeface="Courier New" charset="0"/>
              </a:rPr>
              <a:t>getline(char[], num)</a:t>
            </a:r>
          </a:p>
          <a:p>
            <a:pPr lvl="1"/>
            <a:r>
              <a:rPr lang="en-US">
                <a:latin typeface="Arial" charset="0"/>
              </a:rPr>
              <a:t>Reads up to num characters on a line</a:t>
            </a:r>
          </a:p>
          <a:p>
            <a:pPr lvl="1"/>
            <a:r>
              <a:rPr lang="en-US">
                <a:latin typeface="Arial" charset="0"/>
              </a:rPr>
              <a:t>Stops at newline character</a:t>
            </a:r>
          </a:p>
          <a:p>
            <a:pPr lvl="1"/>
            <a:r>
              <a:rPr lang="en-US">
                <a:latin typeface="Arial" charset="0"/>
              </a:rPr>
              <a:t>Example: </a:t>
            </a:r>
            <a:r>
              <a:rPr lang="en-US">
                <a:latin typeface="Courier New" charset="0"/>
                <a:cs typeface="Courier New" charset="0"/>
              </a:rPr>
              <a:t>cin.getline(buffer, 10);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Must be careful if input is read using stream extraction operator ( &gt;&gt; ) as well as </a:t>
            </a:r>
            <a:r>
              <a:rPr lang="en-US">
                <a:latin typeface="Courier New" charset="0"/>
                <a:cs typeface="Courier New" charset="0"/>
              </a:rPr>
              <a:t>getline()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D7D076-B779-B548-9843-ECB99566DEB9}" type="datetime1">
              <a:rPr lang="en-US" smtClean="0">
                <a:latin typeface="Garamond" charset="0"/>
              </a:rPr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C66216-7C7D-A141-900E-273DF114EE21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6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getline</a:t>
            </a:r>
            <a:r>
              <a:rPr lang="en-US">
                <a:latin typeface="Garamond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int numR;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char name[20];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cin &gt;&gt; numR;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cin.getline(name, 20);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If input is: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	</a:t>
            </a:r>
            <a:r>
              <a:rPr lang="en-US" sz="2600" b="1">
                <a:latin typeface="Courier New" charset="0"/>
                <a:cs typeface="Courier New" charset="0"/>
              </a:rPr>
              <a:t>6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Room 12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what values do numR and name hold?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numR = 6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name = </a:t>
            </a:r>
            <a:r>
              <a:rPr lang="ja-JP" altLang="en-US" sz="2200">
                <a:latin typeface="Courier New" charset="0"/>
                <a:cs typeface="Courier New" charset="0"/>
              </a:rPr>
              <a:t>“</a:t>
            </a:r>
            <a:r>
              <a:rPr lang="en-US" sz="2200">
                <a:latin typeface="Courier New" charset="0"/>
                <a:cs typeface="Courier New" charset="0"/>
              </a:rPr>
              <a:t>\n</a:t>
            </a:r>
            <a:r>
              <a:rPr lang="ja-JP" altLang="en-US" sz="2200">
                <a:latin typeface="Courier New" charset="0"/>
                <a:cs typeface="Courier New" charset="0"/>
              </a:rPr>
              <a:t>”</a:t>
            </a:r>
            <a:r>
              <a:rPr lang="en-US" sz="2200">
                <a:latin typeface="Courier New" charset="0"/>
                <a:cs typeface="Courier New" charset="0"/>
              </a:rPr>
              <a:t> </a:t>
            </a:r>
            <a:r>
              <a:rPr lang="en-US" sz="2200">
                <a:solidFill>
                  <a:srgbClr val="FF0000"/>
                </a:solidFill>
                <a:latin typeface="Arial" charset="0"/>
                <a:sym typeface="Wingdings" charset="0"/>
              </a:rPr>
              <a:t> why?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Courier New" charset="0"/>
                <a:cs typeface="Courier New" charset="0"/>
              </a:rPr>
              <a:t>cin &gt;&gt; numR </a:t>
            </a:r>
            <a:r>
              <a:rPr lang="en-US" sz="1900">
                <a:latin typeface="Arial" charset="0"/>
              </a:rPr>
              <a:t>stops at any whitespace character 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</a:rPr>
              <a:t>\n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Courier New" charset="0"/>
                <a:cs typeface="Courier New" charset="0"/>
              </a:rPr>
              <a:t>cin.getline(name,20)</a:t>
            </a:r>
            <a:r>
              <a:rPr lang="en-US" sz="1900">
                <a:latin typeface="Arial" charset="0"/>
              </a:rPr>
              <a:t> starts with next char, ends at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6201B1-6434-1B40-8C66-E3DAE7D7AAA7}" type="datetime1">
              <a:rPr lang="en-US" smtClean="0">
                <a:latin typeface="Garamond" charset="0"/>
              </a:rPr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A74EC8-BC96-9746-93E3-DD7E7EEBDCF3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3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Fixing </a:t>
            </a:r>
            <a:r>
              <a:rPr lang="en-US">
                <a:latin typeface="Courier New" charset="0"/>
                <a:cs typeface="Courier New" charset="0"/>
              </a:rPr>
              <a:t>getline</a:t>
            </a:r>
            <a:r>
              <a:rPr lang="en-US">
                <a:latin typeface="Garamond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Skipping whitespace characters: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ignore(num)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Discards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 smtClean="0">
                <a:cs typeface="Courier New" pitchFamily="49" charset="0"/>
              </a:rPr>
              <a:t> characters from input stream without storing them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To fix previous example: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numR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char name[20];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&gt;&gt;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numR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cin.ignore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(1);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cin.getline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(name, 20);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76F434-41B6-F34C-9029-AC2260B63E4D}" type="datetime1">
              <a:rPr lang="en-US" smtClean="0">
                <a:latin typeface="Garamond" charset="0"/>
              </a:rPr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8E5969-C611-EE4B-BB70-990A80C15FAD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Example problems for today’s material</a:t>
            </a:r>
          </a:p>
          <a:p>
            <a:pPr lvl="1"/>
            <a:r>
              <a:rPr lang="en-US" dirty="0" smtClean="0"/>
              <a:t>Algorithmic complexity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1 due Friday, 2/3</a:t>
            </a:r>
          </a:p>
          <a:p>
            <a:pPr lvl="2"/>
            <a:r>
              <a:rPr lang="en-US" dirty="0"/>
              <a:t>All programs to be submitted via </a:t>
            </a:r>
            <a:r>
              <a:rPr lang="en-US" dirty="0" err="1"/>
              <a:t>Dropbox</a:t>
            </a:r>
            <a:endParaRPr lang="en-US" dirty="0"/>
          </a:p>
          <a:p>
            <a:pPr lvl="2"/>
            <a:r>
              <a:rPr lang="en-US" dirty="0"/>
              <a:t>E-mail Dr. Geiger for access to shared </a:t>
            </a:r>
            <a:r>
              <a:rPr lang="en-US" dirty="0" err="1"/>
              <a:t>Dropbox</a:t>
            </a:r>
            <a:r>
              <a:rPr lang="en-US" dirty="0"/>
              <a:t> folder</a:t>
            </a:r>
          </a:p>
          <a:p>
            <a:pPr lvl="2"/>
            <a:r>
              <a:rPr lang="en-US" dirty="0"/>
              <a:t>Typos in original test cases—both test </a:t>
            </a:r>
            <a:r>
              <a:rPr lang="en-US" dirty="0" err="1"/>
              <a:t>pts</a:t>
            </a:r>
            <a:r>
              <a:rPr lang="en-US" dirty="0"/>
              <a:t> outside Polygon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196D636-BD8C-C943-8DB8-AF7094F80CB9}" type="datetime1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1 due Friday, 2/3</a:t>
            </a:r>
          </a:p>
          <a:p>
            <a:pPr lvl="2"/>
            <a:r>
              <a:rPr lang="en-US" dirty="0" smtClean="0"/>
              <a:t>All programs to be submitted via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2"/>
            <a:r>
              <a:rPr lang="en-US" dirty="0" smtClean="0"/>
              <a:t>E-mail Dr. Geiger for access to shared </a:t>
            </a:r>
            <a:r>
              <a:rPr lang="en-US" dirty="0" err="1" smtClean="0"/>
              <a:t>Dropbox</a:t>
            </a:r>
            <a:r>
              <a:rPr lang="en-US" dirty="0" smtClean="0"/>
              <a:t> folder</a:t>
            </a:r>
          </a:p>
          <a:p>
            <a:pPr lvl="2"/>
            <a:r>
              <a:rPr lang="en-US" dirty="0" smtClean="0"/>
              <a:t>Typos in original test cases—both test </a:t>
            </a:r>
            <a:r>
              <a:rPr lang="en-US" dirty="0" err="1" smtClean="0"/>
              <a:t>pts</a:t>
            </a:r>
            <a:r>
              <a:rPr lang="en-US" dirty="0" smtClean="0"/>
              <a:t> outside Polygon 1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Functions in C++</a:t>
            </a:r>
          </a:p>
          <a:p>
            <a:pPr lvl="1"/>
            <a:r>
              <a:rPr lang="en-US" dirty="0" smtClean="0"/>
              <a:t>Function example</a:t>
            </a:r>
          </a:p>
          <a:p>
            <a:pPr lvl="1"/>
            <a:r>
              <a:rPr lang="en-US" dirty="0" smtClean="0"/>
              <a:t>Output manipulators</a:t>
            </a:r>
          </a:p>
          <a:p>
            <a:pPr lvl="1"/>
            <a:r>
              <a:rPr lang="en-US" dirty="0" smtClean="0"/>
              <a:t>Other input methods</a:t>
            </a:r>
          </a:p>
          <a:p>
            <a:pPr lvl="2"/>
            <a:r>
              <a:rPr lang="en-US" dirty="0" smtClean="0"/>
              <a:t>Reading space character(s)</a:t>
            </a:r>
          </a:p>
          <a:p>
            <a:pPr lvl="2"/>
            <a:r>
              <a:rPr lang="en-US" dirty="0" smtClean="0"/>
              <a:t>Ignoring single character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61D981C-A5E3-E742-BBD5-0BFE100776C4}" type="datetime1">
              <a:rPr lang="en-US" smtClean="0">
                <a:latin typeface="+mj-lt"/>
              </a:rPr>
              <a:t>1/30/17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1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Refresher on structures</a:t>
            </a:r>
          </a:p>
          <a:p>
            <a:r>
              <a:rPr lang="en-US" dirty="0" smtClean="0"/>
              <a:t>Gain familiarity with basic C++ I/O</a:t>
            </a:r>
          </a:p>
          <a:p>
            <a:r>
              <a:rPr lang="en-US" dirty="0" smtClean="0"/>
              <a:t>Will use two structures</a:t>
            </a:r>
          </a:p>
          <a:p>
            <a:pPr lvl="1"/>
            <a:r>
              <a:rPr lang="en-US" dirty="0" smtClean="0"/>
              <a:t>Point: simple point in 2D plane</a:t>
            </a:r>
          </a:p>
          <a:p>
            <a:pPr lvl="1"/>
            <a:r>
              <a:rPr lang="en-US" dirty="0" smtClean="0"/>
              <a:t>Polygon: collection of Point structures +</a:t>
            </a:r>
          </a:p>
          <a:p>
            <a:pPr lvl="2"/>
            <a:r>
              <a:rPr lang="en-US" dirty="0" smtClean="0"/>
              <a:t>Number of points</a:t>
            </a:r>
          </a:p>
          <a:p>
            <a:pPr lvl="2"/>
            <a:r>
              <a:rPr lang="en-US" dirty="0" smtClean="0"/>
              <a:t>Bounding box (min/max X &amp; Y values</a:t>
            </a:r>
            <a:r>
              <a:rPr lang="en-US" dirty="0" smtClean="0"/>
              <a:t>) </a:t>
            </a:r>
            <a:r>
              <a:rPr lang="en-US" i="1" dirty="0" smtClean="0"/>
              <a:t>(optional)</a:t>
            </a:r>
            <a:endParaRPr lang="en-US" dirty="0" smtClean="0"/>
          </a:p>
          <a:p>
            <a:r>
              <a:rPr lang="en-US" dirty="0" smtClean="0"/>
              <a:t>Will write functions to</a:t>
            </a:r>
          </a:p>
          <a:p>
            <a:pPr lvl="1"/>
            <a:r>
              <a:rPr lang="en-US" dirty="0" smtClean="0"/>
              <a:t>Read contents of Point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Points to a Polygon</a:t>
            </a:r>
          </a:p>
          <a:p>
            <a:pPr lvl="1"/>
            <a:r>
              <a:rPr lang="en-US" dirty="0" smtClean="0"/>
              <a:t>Display Point and Polygon </a:t>
            </a:r>
            <a:r>
              <a:rPr lang="en-US" dirty="0" smtClean="0"/>
              <a:t>structures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094B-6602-A44B-A90E-40E9473A1114}" type="datetime1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8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Functions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to break programs into smaller pieces</a:t>
            </a:r>
          </a:p>
          <a:p>
            <a:pPr lvl="1"/>
            <a:r>
              <a:rPr lang="en-US" dirty="0" smtClean="0"/>
              <a:t>Useful when code sequences repeated</a:t>
            </a:r>
          </a:p>
          <a:p>
            <a:r>
              <a:rPr lang="en-US" dirty="0" smtClean="0"/>
              <a:t>Functions have:</a:t>
            </a:r>
          </a:p>
          <a:p>
            <a:pPr lvl="1"/>
            <a:r>
              <a:rPr lang="en-US" dirty="0" smtClean="0"/>
              <a:t>An optional</a:t>
            </a:r>
            <a:r>
              <a:rPr lang="en-US" dirty="0" smtClean="0">
                <a:solidFill>
                  <a:srgbClr val="0000FF"/>
                </a:solidFill>
              </a:rPr>
              <a:t> return value</a:t>
            </a:r>
          </a:p>
          <a:p>
            <a:pPr lvl="1"/>
            <a:r>
              <a:rPr lang="en-US" dirty="0" smtClean="0"/>
              <a:t>A name</a:t>
            </a:r>
          </a:p>
          <a:p>
            <a:pPr lvl="1"/>
            <a:r>
              <a:rPr lang="en-US" dirty="0" smtClean="0"/>
              <a:t>Optional </a:t>
            </a:r>
            <a:r>
              <a:rPr lang="en-US" dirty="0" smtClean="0">
                <a:solidFill>
                  <a:srgbClr val="0000FF"/>
                </a:solidFill>
              </a:rPr>
              <a:t>arguments</a:t>
            </a:r>
          </a:p>
          <a:p>
            <a:r>
              <a:rPr lang="en-US" dirty="0" smtClean="0"/>
              <a:t>Must be </a:t>
            </a:r>
            <a:r>
              <a:rPr lang="en-US" dirty="0" smtClean="0">
                <a:solidFill>
                  <a:srgbClr val="0000FF"/>
                </a:solidFill>
              </a:rPr>
              <a:t>prototyped</a:t>
            </a:r>
            <a:r>
              <a:rPr lang="en-US" dirty="0" smtClean="0"/>
              <a:t> or written completely prior to use</a:t>
            </a:r>
          </a:p>
          <a:p>
            <a:r>
              <a:rPr lang="en-US" dirty="0" smtClean="0"/>
              <a:t>C++ supports three forms of argument passing</a:t>
            </a:r>
          </a:p>
          <a:p>
            <a:pPr lvl="1"/>
            <a:r>
              <a:rPr lang="en-US" dirty="0" smtClean="0"/>
              <a:t>Pass by value </a:t>
            </a:r>
            <a:r>
              <a:rPr lang="en-US" i="1" dirty="0" smtClean="0"/>
              <a:t>(also supported in C)</a:t>
            </a:r>
            <a:endParaRPr lang="en-US" dirty="0" smtClean="0"/>
          </a:p>
          <a:p>
            <a:pPr lvl="1"/>
            <a:r>
              <a:rPr lang="en-US" dirty="0" smtClean="0"/>
              <a:t>Pass by address </a:t>
            </a:r>
            <a:r>
              <a:rPr lang="en-US" i="1" dirty="0" smtClean="0"/>
              <a:t>(also supported in C)</a:t>
            </a:r>
            <a:endParaRPr lang="en-US" dirty="0" smtClean="0"/>
          </a:p>
          <a:p>
            <a:pPr lvl="1"/>
            <a:r>
              <a:rPr lang="en-US" dirty="0" smtClean="0"/>
              <a:t>Pass by reference</a:t>
            </a:r>
          </a:p>
          <a:p>
            <a:endParaRPr lang="en-US" dirty="0" smtClean="0"/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FABB63-8521-2440-B8C0-0909CB76567D}" type="datetime1">
              <a:rPr lang="en-US" sz="1200" smtClean="0">
                <a:latin typeface="Garamond"/>
                <a:cs typeface="Garamond"/>
              </a:rPr>
              <a:t>1/30/17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644713-1B7A-A34D-A2F7-836F0E143166}" type="slidenum">
              <a:rPr lang="en-US" sz="1200" smtClean="0">
                <a:latin typeface="Garamond"/>
                <a:cs typeface="Garamond"/>
              </a:rPr>
              <a:pPr/>
              <a:t>4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4137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Function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All examples below are function </a:t>
            </a:r>
            <a:r>
              <a:rPr lang="en-US" dirty="0" smtClean="0">
                <a:solidFill>
                  <a:srgbClr val="0000FF"/>
                </a:solidFill>
              </a:rPr>
              <a:t>prototypes</a:t>
            </a:r>
          </a:p>
          <a:p>
            <a:pPr lvl="1"/>
            <a:r>
              <a:rPr lang="en-US" dirty="0" smtClean="0"/>
              <a:t>Contain information about how to call function</a:t>
            </a:r>
          </a:p>
          <a:p>
            <a:pPr lvl="2"/>
            <a:r>
              <a:rPr lang="en-US" dirty="0" smtClean="0"/>
              <a:t>Return type, name, and argument list </a:t>
            </a:r>
          </a:p>
          <a:p>
            <a:pPr lvl="2"/>
            <a:r>
              <a:rPr lang="en-US" dirty="0" smtClean="0"/>
              <a:t>Only </a:t>
            </a:r>
            <a:r>
              <a:rPr lang="en-US" dirty="0" err="1" smtClean="0"/>
              <a:t>arg</a:t>
            </a:r>
            <a:r>
              <a:rPr lang="en-US" dirty="0" smtClean="0"/>
              <a:t> types required, but good practice to list names</a:t>
            </a:r>
          </a:p>
          <a:p>
            <a:pPr lvl="1"/>
            <a:r>
              <a:rPr lang="en-US" dirty="0" smtClean="0"/>
              <a:t>No details on operation of function (</a:t>
            </a:r>
            <a:r>
              <a:rPr lang="en-US" dirty="0" smtClean="0">
                <a:solidFill>
                  <a:srgbClr val="0000FF"/>
                </a:solidFill>
              </a:rPr>
              <a:t>definition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f1();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double f2(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y);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f3(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*p1,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*p2);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f4(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&amp;r1,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&amp;r2);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f3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arguments 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passed by address</a:t>
            </a:r>
            <a:endParaRPr lang="en-US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Explicit pointer—call requires addresses: </a:t>
            </a:r>
            <a:r>
              <a:rPr lang="en-US" dirty="0" smtClean="0">
                <a:latin typeface="Courier New"/>
                <a:cs typeface="Courier New"/>
              </a:rPr>
              <a:t>f3(&amp;x, &amp;y);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f4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Arial"/>
                <a:cs typeface="Arial"/>
              </a:rPr>
              <a:t>arguments 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passed by reference</a:t>
            </a:r>
            <a:endParaRPr lang="en-US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Aliases—call does not require addresses: </a:t>
            </a:r>
            <a:r>
              <a:rPr lang="en-US" dirty="0" smtClean="0">
                <a:latin typeface="Courier New"/>
                <a:cs typeface="Courier New"/>
              </a:rPr>
              <a:t>f4(x, y);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f4()</a:t>
            </a:r>
            <a:r>
              <a:rPr lang="en-US" dirty="0" smtClean="0">
                <a:latin typeface="Arial"/>
                <a:cs typeface="Arial"/>
              </a:rPr>
              <a:t> does have ability to modify input arguments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34BF-08B1-DE4B-BDF2-2196BF593F07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#include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&lt;</a:t>
            </a:r>
            <a:r>
              <a:rPr lang="en-US" b="1" dirty="0" err="1">
                <a:solidFill>
                  <a:srgbClr val="C41A16"/>
                </a:solidFill>
                <a:latin typeface="Courier New"/>
                <a:cs typeface="Courier New"/>
              </a:rPr>
              <a:t>iostream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&gt;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namespace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std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f1(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f2(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f3(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 =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bar = 57;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hu-HU" b="1" dirty="0">
                <a:solidFill>
                  <a:srgbClr val="000000"/>
                </a:solidFill>
                <a:latin typeface="Courier New"/>
                <a:cs typeface="Courier New"/>
              </a:rPr>
              <a:t>	baz = </a:t>
            </a:r>
            <a:r>
              <a:rPr lang="hu-HU" b="1" dirty="0">
                <a:solidFill>
                  <a:srgbClr val="26474B"/>
                </a:solidFill>
                <a:latin typeface="Courier New"/>
                <a:cs typeface="Courier New"/>
              </a:rPr>
              <a:t>f1</a:t>
            </a:r>
            <a:r>
              <a:rPr lang="hu-HU" b="1" dirty="0">
                <a:solidFill>
                  <a:srgbClr val="000000"/>
                </a:solidFill>
                <a:latin typeface="Courier New"/>
                <a:cs typeface="Courier New"/>
              </a:rPr>
              <a:t>(foo, 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f1(),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	&lt;&lt; </a:t>
            </a:r>
            <a:r>
              <a:rPr lang="en-US" b="1" dirty="0" smtClean="0">
                <a:solidFill>
                  <a:srgbClr val="C41A16"/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, bar = </a:t>
            </a:r>
            <a:r>
              <a:rPr lang="en-US" b="1" dirty="0" smtClean="0">
                <a:solidFill>
                  <a:srgbClr val="C41A16"/>
                </a:solidFill>
                <a:latin typeface="Courier New"/>
                <a:cs typeface="Courier New"/>
              </a:rPr>
              <a:t>" </a:t>
            </a:r>
            <a:r>
              <a:rPr lang="tr-TR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&lt;&lt; bar 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tr-TR" b="1" dirty="0" smtClean="0">
                <a:solidFill>
                  <a:srgbClr val="000000"/>
                </a:solidFill>
                <a:latin typeface="Courier New"/>
                <a:cs typeface="Courier New"/>
              </a:rPr>
              <a:t>	&lt;&lt; </a:t>
            </a:r>
            <a:r>
              <a:rPr lang="tr-TR" b="1" dirty="0" smtClean="0">
                <a:solidFill>
                  <a:srgbClr val="C41A16"/>
                </a:solidFill>
                <a:latin typeface="Courier New"/>
                <a:cs typeface="Courier New"/>
              </a:rPr>
              <a:t>", baz = "</a:t>
            </a:r>
            <a:r>
              <a:rPr lang="tr-TR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&lt;&lt; baz &lt;&lt; </a:t>
            </a:r>
            <a:r>
              <a:rPr lang="tr-TR" b="1" dirty="0" smtClean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tr-TR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26474B"/>
                </a:solidFill>
                <a:latin typeface="Courier New"/>
                <a:cs typeface="Courier New"/>
              </a:rPr>
              <a:t>f2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, &amp;bar);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f2(),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foo 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	&lt;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", bar = </a:t>
            </a:r>
            <a:r>
              <a:rPr lang="en-US" b="1" dirty="0" smtClean="0">
                <a:solidFill>
                  <a:srgbClr val="C41A16"/>
                </a:solidFill>
                <a:latin typeface="Courier New"/>
                <a:cs typeface="Courier New"/>
              </a:rPr>
              <a:t>"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&lt;&lt; bar &lt;&lt; </a:t>
            </a:r>
            <a:r>
              <a:rPr lang="en-US" b="1" dirty="0" smtClean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26474B"/>
                </a:solidFill>
                <a:latin typeface="Courier New"/>
                <a:cs typeface="Courier New"/>
              </a:rPr>
              <a:t>f3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, 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f3(),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foo 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", bar = "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 bar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pPr marL="0" indent="0">
              <a:buNone/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419600" cy="4987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f1(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is-I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(v1 + v2) / 2.0;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is-I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f2(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(*ptr1 &gt; 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*ptr2 -= 3;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(*ptr1)--;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f3(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(ref1 == 5 &amp;&amp; ref2 &gt;= 45)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ref1++;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ref2--;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(ref1 == 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ref1--;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ref2++;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b="1" dirty="0" err="1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	ref1 = ref2 - 10;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	ref2 = ref1 + 10;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7141-A77A-644D-A4C7-17AF8C3192E0}" type="datetime1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9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f1(), foo = 10, bar = 57, </a:t>
            </a:r>
            <a:r>
              <a:rPr lang="en-US" sz="2400" b="1" dirty="0" err="1">
                <a:latin typeface="Courier New"/>
                <a:cs typeface="Courier New"/>
              </a:rPr>
              <a:t>baz</a:t>
            </a:r>
            <a:r>
              <a:rPr lang="en-US" sz="2400" b="1" dirty="0">
                <a:latin typeface="Courier New"/>
                <a:cs typeface="Courier New"/>
              </a:rPr>
              <a:t> = 33.5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f2(), foo = 5, bar = 42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f3(), foo = 4, bar = 43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410D-D883-BF4D-9D42-D7BA7565858F}" type="datetime1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Formatted output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cs typeface="Times New Roman" charset="0"/>
              </a:rPr>
              <a:t>Recall earlier example: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, j;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double x, y;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cin</a:t>
            </a:r>
            <a:r>
              <a:rPr lang="en-US" sz="1600" dirty="0">
                <a:latin typeface="Courier New" charset="0"/>
                <a:cs typeface="Courier New" charset="0"/>
              </a:rPr>
              <a:t> &gt;&gt; x &gt;&gt; y &gt;&gt;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 &gt;&gt; j;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cout</a:t>
            </a:r>
            <a:r>
              <a:rPr lang="en-US" sz="1600" dirty="0">
                <a:latin typeface="Courier New" charset="0"/>
                <a:cs typeface="Courier New" charset="0"/>
              </a:rPr>
              <a:t> &lt;&lt; "Second output" &lt;&lt; </a:t>
            </a:r>
            <a:r>
              <a:rPr lang="en-US" sz="1600" dirty="0" err="1">
                <a:latin typeface="Courier New" charset="0"/>
                <a:cs typeface="Courier New" charset="0"/>
              </a:rPr>
              <a:t>endl</a:t>
            </a:r>
            <a:r>
              <a:rPr lang="en-US" sz="1600" dirty="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cout</a:t>
            </a:r>
            <a:r>
              <a:rPr lang="en-US" sz="1600" dirty="0">
                <a:latin typeface="Courier New" charset="0"/>
                <a:cs typeface="Courier New" charset="0"/>
              </a:rPr>
              <a:t> &lt;&lt;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 &lt;&lt; ',' &lt;&lt; j &lt;&lt; ',' &lt;&lt; x 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     &lt;&lt; ',' &lt;&lt; y &lt;&lt; </a:t>
            </a:r>
            <a:r>
              <a:rPr lang="en-US" sz="1600" dirty="0" err="1">
                <a:latin typeface="Courier New" charset="0"/>
                <a:cs typeface="Courier New" charset="0"/>
              </a:rPr>
              <a:t>endl</a:t>
            </a:r>
            <a:r>
              <a:rPr lang="en-US" sz="1600" dirty="0">
                <a:latin typeface="Courier New" charset="0"/>
                <a:cs typeface="Courier New" charset="0"/>
              </a:rPr>
              <a:t>;</a:t>
            </a:r>
            <a:endParaRPr lang="en-US" sz="1600" dirty="0">
              <a:latin typeface="Arial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1900" dirty="0">
                <a:latin typeface="Courier New" charset="0"/>
                <a:cs typeface="Courier New" charset="0"/>
              </a:rPr>
              <a:t>x</a:t>
            </a:r>
            <a:r>
              <a:rPr lang="en-US" sz="1900" dirty="0">
                <a:latin typeface="Arial" charset="0"/>
              </a:rPr>
              <a:t> and </a:t>
            </a:r>
            <a:r>
              <a:rPr lang="en-US" sz="1900" dirty="0">
                <a:latin typeface="Courier New" charset="0"/>
                <a:cs typeface="Courier New" charset="0"/>
              </a:rPr>
              <a:t>y</a:t>
            </a:r>
            <a:r>
              <a:rPr lang="en-US" sz="1900" dirty="0">
                <a:latin typeface="Arial" charset="0"/>
              </a:rPr>
              <a:t> are of type </a:t>
            </a:r>
            <a:r>
              <a:rPr lang="en-US" sz="1900" dirty="0">
                <a:latin typeface="Courier New" charset="0"/>
                <a:cs typeface="Courier New" charset="0"/>
              </a:rPr>
              <a:t>double</a:t>
            </a:r>
            <a:r>
              <a:rPr lang="en-US" sz="1900" dirty="0">
                <a:latin typeface="Arial" charset="0"/>
              </a:rPr>
              <a:t> …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... but second </a:t>
            </a:r>
            <a:r>
              <a:rPr lang="en-US" sz="1900" dirty="0" err="1">
                <a:latin typeface="Courier New" charset="0"/>
                <a:cs typeface="Courier New" charset="0"/>
              </a:rPr>
              <a:t>cout</a:t>
            </a:r>
            <a:r>
              <a:rPr lang="en-US" sz="1900" dirty="0">
                <a:latin typeface="Arial" charset="0"/>
              </a:rPr>
              <a:t> prints </a:t>
            </a:r>
            <a:r>
              <a:rPr lang="en-US" sz="1900" dirty="0">
                <a:latin typeface="Courier New" charset="0"/>
                <a:cs typeface="Courier New" charset="0"/>
              </a:rPr>
              <a:t>2</a:t>
            </a:r>
            <a:r>
              <a:rPr lang="en-US" sz="1900" dirty="0">
                <a:latin typeface="Arial" charset="0"/>
              </a:rPr>
              <a:t> &amp; </a:t>
            </a:r>
            <a:r>
              <a:rPr lang="en-US" sz="1900" dirty="0">
                <a:latin typeface="Courier New" charset="0"/>
                <a:cs typeface="Courier New" charset="0"/>
              </a:rPr>
              <a:t>3</a:t>
            </a:r>
            <a:r>
              <a:rPr lang="en-US" sz="1900" dirty="0">
                <a:latin typeface="Arial" charset="0"/>
              </a:rPr>
              <a:t> for </a:t>
            </a:r>
            <a:r>
              <a:rPr lang="en-US" sz="1900" dirty="0">
                <a:latin typeface="Courier New" charset="0"/>
                <a:cs typeface="Courier New" charset="0"/>
              </a:rPr>
              <a:t>x</a:t>
            </a:r>
            <a:r>
              <a:rPr lang="en-US" sz="1900" dirty="0">
                <a:latin typeface="Arial" charset="0"/>
              </a:rPr>
              <a:t> &amp; </a:t>
            </a:r>
            <a:r>
              <a:rPr lang="en-US" sz="1900" dirty="0">
                <a:latin typeface="Courier New" charset="0"/>
                <a:cs typeface="Courier New" charset="0"/>
              </a:rPr>
              <a:t>y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What if we want to 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Always print decimal point?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Always show certain number of places after point?</a:t>
            </a:r>
          </a:p>
          <a:p>
            <a:pPr>
              <a:lnSpc>
                <a:spcPct val="80000"/>
              </a:lnSpc>
            </a:pPr>
            <a:r>
              <a:rPr lang="en-US" sz="1900" dirty="0" smtClean="0">
                <a:latin typeface="Arial" charset="0"/>
              </a:rPr>
              <a:t>Use </a:t>
            </a:r>
            <a:r>
              <a:rPr lang="en-US" sz="1900" dirty="0">
                <a:solidFill>
                  <a:srgbClr val="FF0000"/>
                </a:solidFill>
                <a:latin typeface="Arial" charset="0"/>
              </a:rPr>
              <a:t>stream manipulators</a:t>
            </a:r>
            <a:r>
              <a:rPr lang="en-US" sz="1900" dirty="0">
                <a:latin typeface="Arial" charset="0"/>
              </a:rPr>
              <a:t>: objects affecting output stream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Already seen one of these: </a:t>
            </a:r>
            <a:r>
              <a:rPr lang="en-US" sz="1600" dirty="0" err="1">
                <a:latin typeface="Courier New" charset="0"/>
                <a:cs typeface="Courier New" charset="0"/>
              </a:rPr>
              <a:t>endl</a:t>
            </a:r>
            <a:endParaRPr lang="en-US" sz="1600" dirty="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cs typeface="Courier New" charset="0"/>
              </a:rPr>
              <a:t>To use others, must add </a:t>
            </a:r>
            <a:r>
              <a:rPr lang="en-US" sz="1600" dirty="0">
                <a:latin typeface="Courier New" charset="0"/>
                <a:cs typeface="Courier New" charset="0"/>
              </a:rPr>
              <a:t>#include &lt;</a:t>
            </a:r>
            <a:r>
              <a:rPr lang="en-US" sz="1600" dirty="0" err="1">
                <a:latin typeface="Courier New" charset="0"/>
                <a:cs typeface="Courier New" charset="0"/>
              </a:rPr>
              <a:t>iomanip</a:t>
            </a:r>
            <a:r>
              <a:rPr lang="en-US" sz="1600" dirty="0">
                <a:latin typeface="Courier New" charset="0"/>
                <a:cs typeface="Courier New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cs typeface="Courier New" charset="0"/>
              </a:rPr>
              <a:t>May also use </a:t>
            </a:r>
            <a:r>
              <a:rPr lang="en-US" sz="1900" dirty="0">
                <a:solidFill>
                  <a:srgbClr val="FF0000"/>
                </a:solidFill>
                <a:latin typeface="Arial" charset="0"/>
                <a:cs typeface="Courier New" charset="0"/>
              </a:rPr>
              <a:t>stream functions</a:t>
            </a:r>
            <a:r>
              <a:rPr lang="en-US" sz="1900" dirty="0">
                <a:latin typeface="Arial" charset="0"/>
                <a:cs typeface="Courier New" charset="0"/>
              </a:rPr>
              <a:t>: functions associated with </a:t>
            </a:r>
            <a:r>
              <a:rPr lang="en-US" sz="1900" dirty="0" err="1">
                <a:latin typeface="Courier New" charset="0"/>
                <a:cs typeface="Courier New" charset="0"/>
              </a:rPr>
              <a:t>cin</a:t>
            </a:r>
            <a:r>
              <a:rPr lang="en-US" sz="1900" dirty="0">
                <a:latin typeface="Courier New" charset="0"/>
                <a:cs typeface="Courier New" charset="0"/>
              </a:rPr>
              <a:t>/</a:t>
            </a:r>
            <a:r>
              <a:rPr lang="en-US" sz="1900" dirty="0" err="1">
                <a:latin typeface="Courier New" charset="0"/>
                <a:cs typeface="Courier New" charset="0"/>
              </a:rPr>
              <a:t>cout</a:t>
            </a:r>
            <a:endParaRPr lang="en-US" sz="1900" dirty="0"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1D54A2-4866-5442-B5D6-16F6E69EEBA9}" type="datetime1">
              <a:rPr lang="en-US">
                <a:latin typeface="Garamond" charset="0"/>
              </a:rPr>
              <a:pPr eaLnBrk="1" hangingPunct="1"/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0FD2B2-1017-8D46-AE05-1709CEB28AE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64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>
                <a:latin typeface="Garamond" charset="0"/>
              </a:rPr>
              <a:t>FP Precision </a:t>
            </a:r>
            <a:r>
              <a:rPr lang="en-US" sz="3200" dirty="0" smtClean="0">
                <a:latin typeface="Garamond" charset="0"/>
              </a:rPr>
              <a:t>(</a:t>
            </a:r>
            <a:r>
              <a:rPr lang="en-US" sz="3200" dirty="0" err="1" smtClean="0">
                <a:latin typeface="Courier New" charset="0"/>
                <a:cs typeface="Courier New" charset="0"/>
              </a:rPr>
              <a:t>setprecision</a:t>
            </a:r>
            <a:r>
              <a:rPr lang="en-US" sz="3200" dirty="0">
                <a:latin typeface="Garamond" charset="0"/>
              </a:rPr>
              <a:t>)</a:t>
            </a:r>
            <a:endParaRPr lang="en-US" sz="3200" dirty="0">
              <a:latin typeface="Lucida Console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Precision of floating-point numbers</a:t>
            </a:r>
          </a:p>
          <a:p>
            <a:pPr lvl="1" eaLnBrk="1" hangingPunct="1"/>
            <a:r>
              <a:rPr lang="en-US" dirty="0">
                <a:latin typeface="Arial" charset="0"/>
              </a:rPr>
              <a:t>Number of digits displayed to the right of the decimal point</a:t>
            </a:r>
          </a:p>
          <a:p>
            <a:pPr lvl="1" eaLnBrk="1" hangingPunct="1"/>
            <a:r>
              <a:rPr lang="en-US" dirty="0" err="1">
                <a:latin typeface="Courier New" charset="0"/>
                <a:cs typeface="Courier New" charset="0"/>
              </a:rPr>
              <a:t>setprecision</a:t>
            </a:r>
            <a:r>
              <a:rPr lang="en-US" dirty="0">
                <a:latin typeface="Arial" charset="0"/>
              </a:rPr>
              <a:t> parameterized stream manipulator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Precision </a:t>
            </a:r>
            <a:r>
              <a:rPr lang="en-US" dirty="0">
                <a:latin typeface="Arial" charset="0"/>
              </a:rPr>
              <a:t>settings are </a:t>
            </a:r>
            <a:r>
              <a:rPr lang="en-US" dirty="0" smtClean="0">
                <a:latin typeface="Arial" charset="0"/>
              </a:rPr>
              <a:t>sticky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Do not change until you’ve explicitly changed them</a:t>
            </a:r>
            <a:endParaRPr lang="en-US" dirty="0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CDC574-8287-414A-A0E9-202EA7ECE561}" type="datetime1">
              <a:rPr lang="en-US">
                <a:latin typeface="Garamond" charset="0"/>
              </a:rPr>
              <a:pPr eaLnBrk="1" hangingPunct="1"/>
              <a:t>1/30/17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FDD712AE-C103-9D4C-9832-D90BD037D4F7}" type="slidenum">
              <a:rPr lang="en-US">
                <a:latin typeface="Garamond" charset="0"/>
              </a:rPr>
              <a:pPr algn="l"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637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9732</TotalTime>
  <Words>1216</Words>
  <Application>Microsoft Macintosh PowerPoint</Application>
  <PresentationFormat>On-screen Show (4:3)</PresentationFormat>
  <Paragraphs>332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EECE.3220 Data Structures</vt:lpstr>
      <vt:lpstr>Lecture outline</vt:lpstr>
      <vt:lpstr>Program 1 basics</vt:lpstr>
      <vt:lpstr>Review: Functions</vt:lpstr>
      <vt:lpstr>Review: Function examples</vt:lpstr>
      <vt:lpstr>Function example</vt:lpstr>
      <vt:lpstr>Example output</vt:lpstr>
      <vt:lpstr>Formatted output</vt:lpstr>
      <vt:lpstr>FP Precision (setprecision)</vt:lpstr>
      <vt:lpstr>Example: setprecision</vt:lpstr>
      <vt:lpstr>Example: setprecision (cont.)</vt:lpstr>
      <vt:lpstr>Example output</vt:lpstr>
      <vt:lpstr>Trailing Zeros and Decimal Points (showpoint)</vt:lpstr>
      <vt:lpstr>Example: showpoint, setprecision</vt:lpstr>
      <vt:lpstr>Characters and input</vt:lpstr>
      <vt:lpstr>Characters and input (cont.)</vt:lpstr>
      <vt:lpstr>getline example</vt:lpstr>
      <vt:lpstr>Fixing getline example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2207</cp:revision>
  <dcterms:created xsi:type="dcterms:W3CDTF">2006-04-03T05:03:01Z</dcterms:created>
  <dcterms:modified xsi:type="dcterms:W3CDTF">2017-01-30T14:41:53Z</dcterms:modified>
</cp:coreProperties>
</file>