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432" r:id="rId4"/>
    <p:sldId id="427" r:id="rId5"/>
    <p:sldId id="428" r:id="rId6"/>
    <p:sldId id="429" r:id="rId7"/>
    <p:sldId id="430" r:id="rId8"/>
    <p:sldId id="439" r:id="rId9"/>
    <p:sldId id="440" r:id="rId10"/>
    <p:sldId id="441" r:id="rId11"/>
    <p:sldId id="442" r:id="rId12"/>
    <p:sldId id="443" r:id="rId13"/>
    <p:sldId id="450" r:id="rId14"/>
    <p:sldId id="451" r:id="rId15"/>
    <p:sldId id="452" r:id="rId16"/>
    <p:sldId id="453" r:id="rId17"/>
    <p:sldId id="447" r:id="rId18"/>
    <p:sldId id="454" r:id="rId19"/>
    <p:sldId id="448" r:id="rId20"/>
    <p:sldId id="455" r:id="rId21"/>
    <p:sldId id="449" r:id="rId22"/>
    <p:sldId id="456" r:id="rId23"/>
    <p:sldId id="385" r:id="rId2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848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1768FF-1FE3-CC4F-B794-75C14B910F6C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3C2D60-49C0-7C4C-87F9-8B9F9DCBF74A}" type="datetime1">
              <a:rPr lang="en-US" smtClean="0"/>
              <a:t>1/31/17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447EE-E4CF-B248-921B-1DCAA053D1A4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E22F5-0E6E-0B44-B441-593C9BD95394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CDA2F-B6C6-004D-90DE-857D15C04A6C}" type="datetime1">
              <a:rPr lang="en-US" smtClean="0"/>
              <a:t>1/31/17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47D23-EAB6-0741-8182-B2BFDE494DF8}" type="datetime1">
              <a:rPr lang="en-US" smtClean="0"/>
              <a:t>1/31/17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A32C7C-57A3-F74C-A1E9-186B3F92BAE3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D7679-764E-1C41-8579-72A6BE8EC569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6E5504-6A5D-9341-85B8-B18CB8238E3F}" type="datetime1">
              <a:rPr lang="en-US" smtClean="0"/>
              <a:t>1/31/17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BA2CF-AA6E-2A4E-9AAE-16C36DC9EE60}" type="datetime1">
              <a:rPr lang="en-US" smtClean="0"/>
              <a:t>1/31/17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5B628-0AC9-D746-8E6F-4B6FCB3AB2E0}" type="datetime1">
              <a:rPr lang="en-US" smtClean="0"/>
              <a:t>1/31/17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34FDD-75EA-AC41-A488-0D5E36DF2329}" type="datetime1">
              <a:rPr lang="en-US" smtClean="0"/>
              <a:t>1/31/17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FED0F2-2265-184C-9855-9F5AD1E24514}" type="datetime1">
              <a:rPr lang="en-US" smtClean="0"/>
              <a:t>1/31/17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08766-555D-1E40-8BC2-C769A5411EBF}" type="datetime1">
              <a:rPr lang="en-US" smtClean="0"/>
              <a:t>1/31/17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4BC7E82-4C10-1541-A5E4-1C048DABDE7C}" type="datetime1">
              <a:rPr lang="en-US" smtClean="0"/>
              <a:t>1/31/17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7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Other </a:t>
            </a:r>
            <a:r>
              <a:rPr lang="en-US" dirty="0" smtClean="0">
                <a:latin typeface="Arial" charset="0"/>
              </a:rPr>
              <a:t>input </a:t>
            </a:r>
            <a:r>
              <a:rPr lang="en-US" dirty="0" smtClean="0">
                <a:latin typeface="Arial" charset="0"/>
              </a:rPr>
              <a:t>functions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Algorithmic complexity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BB40-40D5-4247-B22F-B846ED16449D}" type="slidenum">
              <a:rPr lang="en-US"/>
              <a:pPr/>
              <a:t>10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Calculating the Mean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/>
              <a:t>Task						# times executed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Initialize the </a:t>
            </a:r>
            <a:r>
              <a:rPr lang="en-US" i="1"/>
              <a:t>sum</a:t>
            </a:r>
            <a:r>
              <a:rPr lang="en-US"/>
              <a:t> to 0			1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Initialize index </a:t>
            </a:r>
            <a:r>
              <a:rPr lang="en-US" i="1"/>
              <a:t>i</a:t>
            </a:r>
            <a:r>
              <a:rPr lang="en-US"/>
              <a:t> to 0			1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While </a:t>
            </a:r>
            <a:r>
              <a:rPr lang="en-US" i="1"/>
              <a:t> i</a:t>
            </a:r>
            <a:r>
              <a:rPr lang="en-US"/>
              <a:t> &lt; </a:t>
            </a:r>
            <a:r>
              <a:rPr lang="en-US" i="1"/>
              <a:t>n</a:t>
            </a:r>
            <a:r>
              <a:rPr lang="en-US"/>
              <a:t> do following		n+1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  a) Add x[i] to sum			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  b) Increment </a:t>
            </a:r>
            <a:r>
              <a:rPr lang="en-US" i="1"/>
              <a:t>i</a:t>
            </a:r>
            <a:r>
              <a:rPr lang="en-US"/>
              <a:t> by 1			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Return </a:t>
            </a:r>
            <a:r>
              <a:rPr lang="en-US" i="1"/>
              <a:t>mean = sum/n			</a:t>
            </a:r>
            <a:r>
              <a:rPr lang="en-US"/>
              <a:t>1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            Total                                 3n + 4</a:t>
            </a:r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6019800" y="4572000"/>
            <a:ext cx="1390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9E0B-91D8-684B-892D-4C3319250E66}" type="datetime1">
              <a:rPr lang="en-US" smtClean="0"/>
              <a:t>1/31/17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Time Order of Magnitude</a:t>
            </a: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number of inputs increases</a:t>
            </a:r>
          </a:p>
          <a:p>
            <a:pPr lvl="1"/>
            <a:r>
              <a:rPr lang="en-US" dirty="0" smtClean="0"/>
              <a:t>T(n) = 3n + 4 grows at a rate proportional to n</a:t>
            </a:r>
          </a:p>
          <a:p>
            <a:r>
              <a:rPr lang="en-US" dirty="0" smtClean="0"/>
              <a:t>Thus T(n) has "order of magnitude" n</a:t>
            </a:r>
          </a:p>
          <a:p>
            <a:r>
              <a:rPr lang="en-US" dirty="0" smtClean="0"/>
              <a:t>The computing time of an algorithm on input of size n, T(n) said to have </a:t>
            </a:r>
            <a:r>
              <a:rPr lang="en-US" b="1" i="1" dirty="0" smtClean="0"/>
              <a:t>order of magnitude f(n)</a:t>
            </a:r>
            <a:r>
              <a:rPr lang="en-US" dirty="0" smtClean="0"/>
              <a:t>, written </a:t>
            </a:r>
            <a:r>
              <a:rPr lang="en-US" b="1" dirty="0" smtClean="0"/>
              <a:t>T(n) is O(f(n))</a:t>
            </a:r>
            <a:r>
              <a:rPr lang="en-US" dirty="0" smtClean="0"/>
              <a:t>, if there is a constant C such that: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T(n) &lt; </a:t>
            </a:r>
            <a:r>
              <a:rPr lang="en-US" b="1" dirty="0" err="1" smtClean="0">
                <a:solidFill>
                  <a:srgbClr val="FF0000"/>
                </a:solidFill>
              </a:rPr>
              <a:t>C</a:t>
            </a:r>
            <a:r>
              <a:rPr lang="en-US" b="1" dirty="0" err="1" smtClean="0">
                <a:solidFill>
                  <a:srgbClr val="FF0000"/>
                </a:solidFill>
                <a:sym typeface="Wingdings" charset="0"/>
              </a:rPr>
              <a:t></a:t>
            </a:r>
            <a:r>
              <a:rPr lang="en-US" b="1" dirty="0" err="1" smtClean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(n) for sufficiently large values of 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8650-151B-D340-BA74-30202FD66BE9}" type="datetime1">
              <a:rPr lang="en-US" smtClean="0"/>
              <a:pPr/>
              <a:t>1/31/17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7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FF21-B2FC-7143-BB39-26D542C651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O Notation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commonly, we say the complexity of the algorithm is O(f(n)).</a:t>
            </a:r>
          </a:p>
          <a:p>
            <a:pPr lvl="1"/>
            <a:r>
              <a:rPr lang="en-US" dirty="0" smtClean="0"/>
              <a:t>Example: for the Mean-Calculation Algorithm:</a:t>
            </a:r>
            <a:r>
              <a:rPr lang="en-US" dirty="0"/>
              <a:t> </a:t>
            </a:r>
            <a:r>
              <a:rPr lang="en-US" dirty="0" smtClean="0"/>
              <a:t>T(n) is O(n)</a:t>
            </a:r>
          </a:p>
          <a:p>
            <a:pPr lvl="1"/>
            <a:r>
              <a:rPr lang="en-US" dirty="0" smtClean="0"/>
              <a:t>Constants and multiplicative factors are ignored</a:t>
            </a:r>
          </a:p>
          <a:p>
            <a:r>
              <a:rPr lang="en-US" dirty="0" smtClean="0"/>
              <a:t>Use the slowest-growing function possible</a:t>
            </a:r>
          </a:p>
          <a:p>
            <a:pPr lvl="1"/>
            <a:r>
              <a:rPr lang="en-US" dirty="0" smtClean="0"/>
              <a:t>Most informative about execution time</a:t>
            </a:r>
          </a:p>
          <a:p>
            <a:pPr lvl="1"/>
            <a:r>
              <a:rPr lang="en-US" dirty="0" smtClean="0"/>
              <a:t>Technically, an algorithm with complexity O(n) has complexity O(n</a:t>
            </a:r>
            <a:r>
              <a:rPr lang="en-US" baseline="30000" dirty="0" smtClean="0"/>
              <a:t>2</a:t>
            </a:r>
            <a:r>
              <a:rPr lang="en-US" dirty="0" smtClean="0"/>
              <a:t>), </a:t>
            </a:r>
            <a:r>
              <a:rPr lang="en-US" dirty="0"/>
              <a:t>O(</a:t>
            </a:r>
            <a:r>
              <a:rPr lang="en-US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), </a:t>
            </a:r>
            <a:r>
              <a:rPr lang="en-US" dirty="0" err="1" smtClean="0"/>
              <a:t>etc</a:t>
            </a:r>
            <a:r>
              <a:rPr lang="en-US" dirty="0" smtClean="0"/>
              <a:t> 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4AF9-0FCB-5046-A54B-9B605B555ADF}" type="datetime1">
              <a:rPr lang="en-US" smtClean="0"/>
              <a:pPr/>
              <a:t>1/31/17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7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E26-DAFE-B445-9B2F-508E27B4F3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9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735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(a)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b="1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</a:t>
            </a:r>
            <a:r>
              <a:rPr lang="en-US" sz="1800" b="1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n)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b="1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, res;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 smtClean="0">
                <a:latin typeface="Courier New"/>
                <a:cs typeface="Courier New"/>
              </a:rPr>
              <a:t>1		</a:t>
            </a:r>
            <a:r>
              <a:rPr lang="en-US" sz="1800" b="1" dirty="0" smtClean="0">
                <a:latin typeface="Courier New"/>
                <a:cs typeface="Courier New"/>
              </a:rPr>
              <a:t>if</a:t>
            </a:r>
            <a:r>
              <a:rPr lang="en-US" sz="1800" dirty="0" smtClean="0">
                <a:latin typeface="Courier New"/>
                <a:cs typeface="Courier New"/>
              </a:rPr>
              <a:t> (n &lt; 2)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 smtClean="0">
                <a:latin typeface="Courier New"/>
                <a:cs typeface="Courier New"/>
              </a:rPr>
              <a:t>2			</a:t>
            </a:r>
            <a:r>
              <a:rPr lang="en-US" sz="1800" b="1" dirty="0" smtClean="0">
                <a:latin typeface="Courier New"/>
                <a:cs typeface="Courier New"/>
              </a:rPr>
              <a:t>return</a:t>
            </a:r>
            <a:r>
              <a:rPr lang="en-US" sz="1800" dirty="0" smtClean="0">
                <a:latin typeface="Courier New"/>
                <a:cs typeface="Courier New"/>
              </a:rPr>
              <a:t>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 smtClean="0">
                <a:latin typeface="Courier New"/>
                <a:cs typeface="Courier New"/>
              </a:rPr>
              <a:t>3		</a:t>
            </a:r>
            <a:r>
              <a:rPr lang="en-US" sz="1800" b="1" dirty="0" smtClean="0">
                <a:latin typeface="Courier New"/>
                <a:cs typeface="Courier New"/>
              </a:rPr>
              <a:t>else</a:t>
            </a:r>
            <a:r>
              <a:rPr lang="en-US" sz="18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 smtClean="0">
                <a:latin typeface="Courier New"/>
                <a:cs typeface="Courier New"/>
              </a:rPr>
              <a:t>4			res =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 smtClean="0">
                <a:latin typeface="Courier New"/>
                <a:cs typeface="Courier New"/>
              </a:rPr>
              <a:t>5			</a:t>
            </a:r>
            <a:r>
              <a:rPr lang="en-US" sz="1800" b="1" dirty="0" smtClean="0">
                <a:latin typeface="Courier New"/>
                <a:cs typeface="Courier New"/>
              </a:rPr>
              <a:t>for</a:t>
            </a:r>
            <a:r>
              <a:rPr lang="en-US" sz="1800" dirty="0" smtClean="0">
                <a:latin typeface="Courier New"/>
                <a:cs typeface="Courier New"/>
              </a:rPr>
              <a:t> (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=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&lt;=n; 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  <a:tab pos="1193800" algn="l"/>
              </a:tabLst>
            </a:pPr>
            <a:r>
              <a:rPr lang="en-US" sz="1800" dirty="0" smtClean="0">
                <a:latin typeface="Courier New"/>
                <a:cs typeface="Courier New"/>
              </a:rPr>
              <a:t>6				res *= 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  <a:tab pos="1193800" algn="l"/>
              </a:tabLst>
            </a:pPr>
            <a:r>
              <a:rPr lang="en-US" sz="1800" dirty="0" smtClean="0">
                <a:latin typeface="Courier New"/>
                <a:cs typeface="Courier New"/>
              </a:rPr>
              <a:t>7			</a:t>
            </a:r>
            <a:r>
              <a:rPr lang="en-US" sz="1800" b="1" dirty="0" smtClean="0">
                <a:latin typeface="Courier New"/>
                <a:cs typeface="Courier New"/>
              </a:rPr>
              <a:t>return</a:t>
            </a:r>
            <a:r>
              <a:rPr lang="en-US" sz="1800" dirty="0" smtClean="0">
                <a:latin typeface="Courier New"/>
                <a:cs typeface="Courier New"/>
              </a:rPr>
              <a:t> res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 smtClean="0">
                <a:latin typeface="Courier New"/>
                <a:cs typeface="Courier New"/>
              </a:rPr>
              <a:t>	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800" dirty="0">
                <a:latin typeface="Courier New"/>
                <a:cs typeface="Courier New"/>
              </a:rPr>
              <a:t>}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2057401"/>
            <a:ext cx="4038600" cy="3886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(b)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b="1" dirty="0" err="1">
                <a:latin typeface="Courier New"/>
                <a:cs typeface="Courier New"/>
              </a:rPr>
              <a:t>unsigned</a:t>
            </a:r>
            <a:r>
              <a:rPr lang="nb-NO" sz="2600" dirty="0">
                <a:latin typeface="Courier New"/>
                <a:cs typeface="Courier New"/>
              </a:rPr>
              <a:t> F(</a:t>
            </a:r>
            <a:r>
              <a:rPr lang="nb-NO" sz="2600" b="1" dirty="0" err="1">
                <a:latin typeface="Courier New"/>
                <a:cs typeface="Courier New"/>
              </a:rPr>
              <a:t>unsigned</a:t>
            </a:r>
            <a:r>
              <a:rPr lang="nb-NO" sz="2600" dirty="0">
                <a:latin typeface="Courier New"/>
                <a:cs typeface="Courier New"/>
              </a:rPr>
              <a:t> n</a:t>
            </a:r>
            <a:r>
              <a:rPr lang="nb-NO" sz="2600" dirty="0" smtClean="0">
                <a:latin typeface="Courier New"/>
                <a:cs typeface="Courier New"/>
              </a:rPr>
              <a:t>){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b="1" dirty="0" smtClean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lang="nb-NO" sz="2600" dirty="0">
                <a:latin typeface="Courier New"/>
                <a:cs typeface="Courier New"/>
              </a:rPr>
              <a:t>		</a:t>
            </a:r>
            <a:r>
              <a:rPr lang="nb-NO" sz="2600" dirty="0" err="1">
                <a:latin typeface="Courier New"/>
                <a:cs typeface="Courier New"/>
              </a:rPr>
              <a:t>unsigned</a:t>
            </a:r>
            <a:r>
              <a:rPr lang="nb-NO" sz="2600" dirty="0">
                <a:latin typeface="Courier New"/>
                <a:cs typeface="Courier New"/>
              </a:rPr>
              <a:t> res = 0;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 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2</a:t>
            </a:r>
            <a:r>
              <a:rPr lang="nb-NO" sz="2600" dirty="0" smtClean="0">
                <a:latin typeface="Courier New"/>
                <a:cs typeface="Courier New"/>
              </a:rPr>
              <a:t> </a:t>
            </a:r>
            <a:r>
              <a:rPr lang="nb-NO" sz="2600" dirty="0">
                <a:latin typeface="Courier New"/>
                <a:cs typeface="Courier New"/>
              </a:rPr>
              <a:t>	</a:t>
            </a:r>
            <a:r>
              <a:rPr lang="nb-NO" sz="2600" b="1" dirty="0">
                <a:latin typeface="Courier New"/>
                <a:cs typeface="Courier New"/>
              </a:rPr>
              <a:t>for</a:t>
            </a:r>
            <a:r>
              <a:rPr lang="nb-NO" sz="2600" dirty="0">
                <a:latin typeface="Courier New"/>
                <a:cs typeface="Courier New"/>
              </a:rPr>
              <a:t> (i=0; i&lt;n+1; i++)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 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3</a:t>
            </a:r>
            <a:r>
              <a:rPr lang="nb-NO" sz="2600" dirty="0" smtClean="0">
                <a:latin typeface="Courier New"/>
                <a:cs typeface="Courier New"/>
              </a:rPr>
              <a:t>    </a:t>
            </a:r>
            <a:r>
              <a:rPr lang="nb-NO" sz="2600" b="1" dirty="0" smtClean="0">
                <a:latin typeface="Courier New"/>
                <a:cs typeface="Courier New"/>
              </a:rPr>
              <a:t>for</a:t>
            </a:r>
            <a:r>
              <a:rPr lang="nb-NO" sz="2600" dirty="0" smtClean="0">
                <a:latin typeface="Courier New"/>
                <a:cs typeface="Courier New"/>
              </a:rPr>
              <a:t> </a:t>
            </a:r>
            <a:r>
              <a:rPr lang="nb-NO" sz="2600" dirty="0">
                <a:latin typeface="Courier New"/>
                <a:cs typeface="Courier New"/>
              </a:rPr>
              <a:t>(j=0; j&lt;n+1; </a:t>
            </a:r>
            <a:r>
              <a:rPr lang="nb-NO" sz="2600" dirty="0" err="1">
                <a:latin typeface="Courier New"/>
                <a:cs typeface="Courier New"/>
              </a:rPr>
              <a:t>j++</a:t>
            </a:r>
            <a:r>
              <a:rPr lang="nb-NO" sz="2600" dirty="0">
                <a:latin typeface="Courier New"/>
                <a:cs typeface="Courier New"/>
              </a:rPr>
              <a:t>)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4</a:t>
            </a:r>
            <a:r>
              <a:rPr lang="nb-NO" sz="2600" dirty="0" smtClean="0">
                <a:latin typeface="Courier New"/>
                <a:cs typeface="Courier New"/>
              </a:rPr>
              <a:t>        res </a:t>
            </a:r>
            <a:r>
              <a:rPr lang="nb-NO" sz="2600" dirty="0">
                <a:latin typeface="Courier New"/>
                <a:cs typeface="Courier New"/>
              </a:rPr>
              <a:t>= res + j</a:t>
            </a:r>
            <a:r>
              <a:rPr lang="nb-NO" sz="2600" b="1" dirty="0">
                <a:latin typeface="Courier New"/>
                <a:cs typeface="Courier New"/>
              </a:rPr>
              <a:t>;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 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5</a:t>
            </a:r>
            <a:r>
              <a:rPr lang="nb-NO" sz="2600" dirty="0" smtClean="0">
                <a:latin typeface="Courier New"/>
                <a:cs typeface="Courier New"/>
              </a:rPr>
              <a:t> </a:t>
            </a:r>
            <a:r>
              <a:rPr lang="nb-NO" sz="2600" dirty="0">
                <a:latin typeface="Courier New"/>
                <a:cs typeface="Courier New"/>
              </a:rPr>
              <a:t>	</a:t>
            </a:r>
            <a:r>
              <a:rPr lang="nb-NO" sz="2600" b="1" dirty="0" err="1">
                <a:latin typeface="Courier New"/>
                <a:cs typeface="Courier New"/>
              </a:rPr>
              <a:t>return</a:t>
            </a:r>
            <a:r>
              <a:rPr lang="nb-NO" sz="2600" dirty="0">
                <a:latin typeface="Courier New"/>
                <a:cs typeface="Courier New"/>
              </a:rPr>
              <a:t> res;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2600" dirty="0">
                <a:latin typeface="Courier New"/>
                <a:cs typeface="Courier New"/>
              </a:rPr>
              <a:t>}</a:t>
            </a:r>
            <a:r>
              <a:rPr lang="en-US" sz="2600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2C7C-57A3-F74C-A1E9-186B3F92BAE3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533400" y="1066801"/>
            <a:ext cx="8077200" cy="91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 smtClean="0"/>
              <a:t>For each function, find worst case execution time &amp; order of magnitude</a:t>
            </a:r>
          </a:p>
          <a:p>
            <a:r>
              <a:rPr lang="en-US" sz="1600" dirty="0" smtClean="0"/>
              <a:t>Part (a) has a typo in the handout </a:t>
            </a:r>
            <a:r>
              <a:rPr lang="en-US" sz="1600" dirty="0" smtClean="0">
                <a:solidFill>
                  <a:srgbClr val="FF0000"/>
                </a:solidFill>
              </a:rPr>
              <a:t>(highlighted in red)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First line of part (b) isn’t numbered in handout—don</a:t>
            </a:r>
            <a:r>
              <a:rPr lang="fr-FR" sz="1600" dirty="0" smtClean="0">
                <a:solidFill>
                  <a:srgbClr val="000000"/>
                </a:solidFill>
              </a:rPr>
              <a:t>’</a:t>
            </a:r>
            <a:r>
              <a:rPr lang="en-US" sz="1600" dirty="0" smtClean="0">
                <a:solidFill>
                  <a:srgbClr val="000000"/>
                </a:solidFill>
              </a:rPr>
              <a:t>t ignore it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50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solution—part (a)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352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b="1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F(</a:t>
            </a:r>
            <a:r>
              <a:rPr lang="en-US" sz="3200" b="1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n) {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latin typeface="Courier New"/>
                <a:cs typeface="Courier New"/>
              </a:rPr>
              <a:t>int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, res;</a:t>
            </a: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 smtClean="0">
                <a:latin typeface="Courier New"/>
                <a:cs typeface="Courier New"/>
              </a:rPr>
              <a:t>1</a:t>
            </a:r>
            <a:r>
              <a:rPr lang="en-US" sz="3200" b="1" dirty="0" smtClean="0">
                <a:latin typeface="Courier New"/>
                <a:cs typeface="Courier New"/>
              </a:rPr>
              <a:t>	if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(n &lt; 2</a:t>
            </a:r>
            <a:r>
              <a:rPr lang="en-US" sz="3200" dirty="0" smtClean="0">
                <a:latin typeface="Courier New"/>
                <a:cs typeface="Courier New"/>
              </a:rPr>
              <a:t>)			</a:t>
            </a:r>
            <a:r>
              <a:rPr lang="en-US" sz="3200" b="1" dirty="0" smtClean="0">
                <a:latin typeface="Courier New"/>
                <a:cs typeface="Courier New"/>
              </a:rPr>
              <a:t>1</a:t>
            </a:r>
            <a:endParaRPr lang="en-US" sz="3200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 smtClean="0">
                <a:latin typeface="Courier New"/>
                <a:cs typeface="Courier New"/>
              </a:rPr>
              <a:t>2</a:t>
            </a:r>
            <a:r>
              <a:rPr lang="en-US" sz="3200" dirty="0">
                <a:latin typeface="Courier New"/>
                <a:cs typeface="Courier New"/>
              </a:rPr>
              <a:t>		</a:t>
            </a:r>
            <a:r>
              <a:rPr lang="en-US" sz="3200" b="1" dirty="0" smtClean="0">
                <a:latin typeface="Courier New"/>
                <a:cs typeface="Courier New"/>
              </a:rPr>
              <a:t>return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1</a:t>
            </a:r>
            <a:r>
              <a:rPr lang="en-US" sz="3200" dirty="0" smtClean="0">
                <a:latin typeface="Courier New"/>
                <a:cs typeface="Courier New"/>
              </a:rPr>
              <a:t>;			</a:t>
            </a:r>
            <a:r>
              <a:rPr lang="en-US" sz="3200" b="1" dirty="0" smtClean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endParaRPr lang="en-US" sz="32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 smtClean="0">
                <a:latin typeface="Courier New"/>
                <a:cs typeface="Courier New"/>
              </a:rPr>
              <a:t>3</a:t>
            </a: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b="1" dirty="0" smtClean="0">
                <a:latin typeface="Courier New"/>
                <a:cs typeface="Courier New"/>
              </a:rPr>
              <a:t>else</a:t>
            </a:r>
            <a:r>
              <a:rPr lang="en-US" sz="3200" dirty="0" smtClean="0">
                <a:latin typeface="Courier New"/>
                <a:cs typeface="Courier New"/>
              </a:rPr>
              <a:t> {					</a:t>
            </a:r>
            <a:r>
              <a:rPr lang="en-US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 smtClean="0">
                <a:latin typeface="Courier New"/>
                <a:cs typeface="Courier New"/>
              </a:rPr>
              <a:t>4</a:t>
            </a: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	res </a:t>
            </a:r>
            <a:r>
              <a:rPr lang="en-US" sz="3200" dirty="0">
                <a:latin typeface="Courier New"/>
                <a:cs typeface="Courier New"/>
              </a:rPr>
              <a:t>= 1</a:t>
            </a:r>
            <a:r>
              <a:rPr lang="en-US" sz="3200" dirty="0" smtClean="0">
                <a:latin typeface="Courier New"/>
                <a:cs typeface="Courier New"/>
              </a:rPr>
              <a:t>;			</a:t>
            </a:r>
            <a:r>
              <a:rPr lang="en-US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 smtClean="0">
                <a:latin typeface="Courier New"/>
                <a:cs typeface="Courier New"/>
              </a:rPr>
              <a:t>5</a:t>
            </a: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	</a:t>
            </a:r>
            <a:r>
              <a:rPr lang="en-US" sz="3200" b="1" dirty="0" smtClean="0">
                <a:latin typeface="Courier New"/>
                <a:cs typeface="Courier New"/>
              </a:rPr>
              <a:t>for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(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 smtClean="0">
                <a:latin typeface="Courier New"/>
                <a:cs typeface="Courier New"/>
              </a:rPr>
              <a:t>=</a:t>
            </a:r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3200" dirty="0" smtClean="0">
                <a:latin typeface="Courier New"/>
                <a:cs typeface="Courier New"/>
              </a:rPr>
              <a:t>;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&lt;=n;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>
                <a:latin typeface="Courier New"/>
                <a:cs typeface="Courier New"/>
              </a:rPr>
              <a:t>++</a:t>
            </a:r>
            <a:r>
              <a:rPr lang="en-US" sz="3200" dirty="0" smtClean="0">
                <a:latin typeface="Courier New"/>
                <a:cs typeface="Courier New"/>
              </a:rPr>
              <a:t>)	</a:t>
            </a:r>
            <a:r>
              <a:rPr lang="en-US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6			</a:t>
            </a:r>
            <a:r>
              <a:rPr lang="en-US" sz="3200" dirty="0" smtClean="0">
                <a:latin typeface="Courier New"/>
                <a:cs typeface="Courier New"/>
              </a:rPr>
              <a:t>res </a:t>
            </a:r>
            <a:r>
              <a:rPr lang="en-US" sz="3200" dirty="0">
                <a:latin typeface="Courier New"/>
                <a:cs typeface="Courier New"/>
              </a:rPr>
              <a:t>*= </a:t>
            </a:r>
            <a:r>
              <a:rPr lang="en-US" sz="3200" dirty="0" err="1">
                <a:latin typeface="Courier New"/>
                <a:cs typeface="Courier New"/>
              </a:rPr>
              <a:t>i</a:t>
            </a:r>
            <a:r>
              <a:rPr lang="en-US" sz="3200" dirty="0" smtClean="0">
                <a:latin typeface="Courier New"/>
                <a:cs typeface="Courier New"/>
              </a:rPr>
              <a:t>;			</a:t>
            </a:r>
            <a:r>
              <a:rPr lang="en-US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n-1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7		</a:t>
            </a:r>
            <a:r>
              <a:rPr lang="en-US" sz="3200" b="1" dirty="0" smtClean="0">
                <a:latin typeface="Courier New"/>
                <a:cs typeface="Courier New"/>
              </a:rPr>
              <a:t>return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res</a:t>
            </a:r>
            <a:r>
              <a:rPr lang="en-US" sz="3200" b="1" dirty="0" smtClean="0">
                <a:latin typeface="Courier New"/>
                <a:cs typeface="Courier New"/>
              </a:rPr>
              <a:t>;			</a:t>
            </a:r>
            <a:r>
              <a:rPr lang="en-US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}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923925" algn="l"/>
                <a:tab pos="1423988" algn="l"/>
              </a:tabLst>
            </a:pPr>
            <a:r>
              <a:rPr lang="en-US" sz="32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5504-6A5D-9341-85B8-B18CB8238E3F}" type="datetime1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609600" y="4419600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Condition evaluated in both cases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If case—1 other statement (return)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T(n) = 2 = O(1)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Else case—execute statements in red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T(n) = 3 + n = O(n)  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 Worst case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9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solution—part (b)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2667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b="1" dirty="0" err="1">
                <a:latin typeface="Courier New"/>
                <a:cs typeface="Courier New"/>
              </a:rPr>
              <a:t>unsigned</a:t>
            </a:r>
            <a:r>
              <a:rPr lang="nb-NO" sz="3200" dirty="0">
                <a:latin typeface="Courier New"/>
                <a:cs typeface="Courier New"/>
              </a:rPr>
              <a:t> F(</a:t>
            </a:r>
            <a:r>
              <a:rPr lang="nb-NO" sz="3200" b="1" dirty="0" err="1">
                <a:latin typeface="Courier New"/>
                <a:cs typeface="Courier New"/>
              </a:rPr>
              <a:t>unsigned</a:t>
            </a:r>
            <a:r>
              <a:rPr lang="nb-NO" sz="3200" dirty="0">
                <a:latin typeface="Courier New"/>
                <a:cs typeface="Courier New"/>
              </a:rPr>
              <a:t> n){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 smtClean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nb-NO" sz="3200" dirty="0" smtClean="0">
                <a:latin typeface="Courier New"/>
                <a:cs typeface="Courier New"/>
              </a:rPr>
              <a:t>		</a:t>
            </a:r>
            <a:r>
              <a:rPr lang="nb-NO" sz="3200" dirty="0" err="1" smtClean="0">
                <a:latin typeface="Courier New"/>
                <a:cs typeface="Courier New"/>
              </a:rPr>
              <a:t>unsigned</a:t>
            </a:r>
            <a:r>
              <a:rPr lang="nb-NO" sz="3200" dirty="0" smtClean="0">
                <a:latin typeface="Courier New"/>
                <a:cs typeface="Courier New"/>
              </a:rPr>
              <a:t> </a:t>
            </a:r>
            <a:r>
              <a:rPr lang="nb-NO" sz="3200" dirty="0">
                <a:latin typeface="Courier New"/>
                <a:cs typeface="Courier New"/>
              </a:rPr>
              <a:t>res = 0</a:t>
            </a:r>
            <a:r>
              <a:rPr lang="nb-NO" sz="3200" dirty="0" smtClean="0">
                <a:latin typeface="Courier New"/>
                <a:cs typeface="Courier New"/>
              </a:rPr>
              <a:t>;		</a:t>
            </a:r>
            <a:r>
              <a:rPr lang="nb-NO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nb-NO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 smtClean="0">
                <a:latin typeface="Courier New"/>
                <a:cs typeface="Courier New"/>
              </a:rPr>
              <a:t>2 </a:t>
            </a:r>
            <a:r>
              <a:rPr lang="nb-NO" sz="3200" dirty="0">
                <a:latin typeface="Courier New"/>
                <a:cs typeface="Courier New"/>
              </a:rPr>
              <a:t>	</a:t>
            </a:r>
            <a:r>
              <a:rPr lang="nb-NO" sz="3200" b="1" dirty="0">
                <a:latin typeface="Courier New"/>
                <a:cs typeface="Courier New"/>
              </a:rPr>
              <a:t>for</a:t>
            </a:r>
            <a:r>
              <a:rPr lang="nb-NO" sz="3200" dirty="0">
                <a:latin typeface="Courier New"/>
                <a:cs typeface="Courier New"/>
              </a:rPr>
              <a:t> (i=0; i&lt;n+1; i++</a:t>
            </a:r>
            <a:r>
              <a:rPr lang="nb-NO" sz="3200" dirty="0" smtClean="0">
                <a:latin typeface="Courier New"/>
                <a:cs typeface="Courier New"/>
              </a:rPr>
              <a:t>)</a:t>
            </a:r>
            <a:r>
              <a:rPr lang="nb-NO" sz="3200" dirty="0">
                <a:latin typeface="Courier New"/>
                <a:cs typeface="Courier New"/>
              </a:rPr>
              <a:t> </a:t>
            </a:r>
            <a:r>
              <a:rPr lang="nb-NO" sz="3200" dirty="0" smtClean="0">
                <a:latin typeface="Courier New"/>
                <a:cs typeface="Courier New"/>
              </a:rPr>
              <a:t>		</a:t>
            </a:r>
            <a:r>
              <a:rPr lang="nb-NO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n+2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3    </a:t>
            </a:r>
            <a:r>
              <a:rPr lang="nb-NO" sz="3200" b="1" dirty="0">
                <a:latin typeface="Courier New"/>
                <a:cs typeface="Courier New"/>
              </a:rPr>
              <a:t>for</a:t>
            </a:r>
            <a:r>
              <a:rPr lang="nb-NO" sz="3200" dirty="0">
                <a:latin typeface="Courier New"/>
                <a:cs typeface="Courier New"/>
              </a:rPr>
              <a:t> (j=0; j&lt;n+1; </a:t>
            </a:r>
            <a:r>
              <a:rPr lang="nb-NO" sz="3200" dirty="0" err="1">
                <a:latin typeface="Courier New"/>
                <a:cs typeface="Courier New"/>
              </a:rPr>
              <a:t>j++</a:t>
            </a:r>
            <a:r>
              <a:rPr lang="nb-NO" sz="3200" dirty="0" smtClean="0">
                <a:latin typeface="Courier New"/>
                <a:cs typeface="Courier New"/>
              </a:rPr>
              <a:t>)		</a:t>
            </a:r>
            <a:r>
              <a:rPr lang="nb-NO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(n+1)*(n+2)</a:t>
            </a:r>
            <a:r>
              <a:rPr lang="nb-NO" sz="3200" dirty="0" smtClean="0">
                <a:latin typeface="Courier New"/>
                <a:cs typeface="Courier New"/>
              </a:rPr>
              <a:t>	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 smtClean="0">
                <a:latin typeface="Courier New"/>
                <a:cs typeface="Courier New"/>
              </a:rPr>
              <a:t>4        res </a:t>
            </a:r>
            <a:r>
              <a:rPr lang="nb-NO" sz="3200" dirty="0">
                <a:latin typeface="Courier New"/>
                <a:cs typeface="Courier New"/>
              </a:rPr>
              <a:t>= res + j</a:t>
            </a:r>
            <a:r>
              <a:rPr lang="nb-NO" sz="3200" b="1" dirty="0" smtClean="0">
                <a:latin typeface="Courier New"/>
                <a:cs typeface="Courier New"/>
              </a:rPr>
              <a:t>;		</a:t>
            </a:r>
            <a:r>
              <a:rPr lang="nb-NO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(n+1)*(n+1)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5 	</a:t>
            </a:r>
            <a:r>
              <a:rPr lang="nb-NO" sz="3200" b="1" dirty="0" err="1">
                <a:latin typeface="Courier New"/>
                <a:cs typeface="Courier New"/>
              </a:rPr>
              <a:t>return</a:t>
            </a:r>
            <a:r>
              <a:rPr lang="nb-NO" sz="3200" dirty="0">
                <a:latin typeface="Courier New"/>
                <a:cs typeface="Courier New"/>
              </a:rPr>
              <a:t> res</a:t>
            </a:r>
            <a:r>
              <a:rPr lang="nb-NO" sz="3200" dirty="0" smtClean="0">
                <a:latin typeface="Courier New"/>
                <a:cs typeface="Courier New"/>
              </a:rPr>
              <a:t>;				</a:t>
            </a:r>
            <a:r>
              <a:rPr lang="nb-NO" sz="3200" b="1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nb-NO" sz="3200" dirty="0">
                <a:latin typeface="Courier New"/>
                <a:cs typeface="Courier New"/>
              </a:rPr>
              <a:t>}</a:t>
            </a:r>
            <a:r>
              <a:rPr lang="en-US" sz="32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5504-6A5D-9341-85B8-B18CB8238E3F}" type="datetime1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609600" y="3733800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In nested loop, inner loop goes through all iterations for every outer loop iteration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T(n) = 2n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+ 6n + 7 = O(n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7487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slides present </a:t>
            </a:r>
            <a:r>
              <a:rPr lang="en-US" dirty="0" err="1" smtClean="0"/>
              <a:t>pseudocode</a:t>
            </a:r>
            <a:r>
              <a:rPr lang="en-US" dirty="0" smtClean="0"/>
              <a:t> and analysis for three common operations on arrays</a:t>
            </a:r>
          </a:p>
          <a:p>
            <a:pPr lvl="1"/>
            <a:r>
              <a:rPr lang="en-US" dirty="0" smtClean="0"/>
              <a:t>Linear search</a:t>
            </a:r>
          </a:p>
          <a:p>
            <a:pPr lvl="1"/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Selection sort</a:t>
            </a:r>
          </a:p>
          <a:p>
            <a:r>
              <a:rPr lang="en-US" dirty="0" err="1" smtClean="0"/>
              <a:t>Pseudocode</a:t>
            </a:r>
            <a:r>
              <a:rPr lang="en-US" dirty="0" smtClean="0"/>
              <a:t>: describes steps of algorithm in code-like fashion, but doesn’t correspond to any actual language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2C7C-57A3-F74C-A1E9-186B3F92BAE3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analysis: linear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Search entire array of </a:t>
            </a:r>
            <a:r>
              <a:rPr lang="en-US" i="1" dirty="0" smtClean="0"/>
              <a:t>n</a:t>
            </a:r>
            <a:r>
              <a:rPr lang="en-US" dirty="0" smtClean="0"/>
              <a:t> values for </a:t>
            </a:r>
            <a:r>
              <a:rPr lang="en-US" i="1" dirty="0" smtClean="0"/>
              <a:t>item</a:t>
            </a:r>
            <a:r>
              <a:rPr lang="en-US" dirty="0" smtClean="0"/>
              <a:t>; </a:t>
            </a:r>
            <a:r>
              <a:rPr lang="en-US" i="1" dirty="0" smtClean="0"/>
              <a:t>found</a:t>
            </a:r>
            <a:r>
              <a:rPr lang="en-US" dirty="0" smtClean="0"/>
              <a:t> = true and </a:t>
            </a:r>
            <a:r>
              <a:rPr lang="en-US" i="1" dirty="0" err="1" smtClean="0"/>
              <a:t>loc</a:t>
            </a:r>
            <a:r>
              <a:rPr lang="en-US" dirty="0" smtClean="0"/>
              <a:t> = </a:t>
            </a:r>
            <a:r>
              <a:rPr lang="en-US" i="1" dirty="0" smtClean="0"/>
              <a:t>item</a:t>
            </a:r>
            <a:r>
              <a:rPr lang="en-US" dirty="0" smtClean="0"/>
              <a:t> position if successful; otherwise, </a:t>
            </a:r>
            <a:r>
              <a:rPr lang="en-US" i="1" dirty="0" smtClean="0"/>
              <a:t>found</a:t>
            </a:r>
            <a:r>
              <a:rPr lang="en-US" dirty="0" smtClean="0"/>
              <a:t> = false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i="1" dirty="0" smtClean="0"/>
              <a:t>found</a:t>
            </a:r>
            <a:r>
              <a:rPr lang="en-US" dirty="0" smtClean="0"/>
              <a:t> =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i="1" dirty="0" err="1" smtClean="0"/>
              <a:t>loc</a:t>
            </a:r>
            <a:r>
              <a:rPr lang="en-US" dirty="0" smtClean="0"/>
              <a:t>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While </a:t>
            </a:r>
            <a:r>
              <a:rPr lang="en-US" i="1" dirty="0" err="1" smtClean="0"/>
              <a:t>loc</a:t>
            </a:r>
            <a:r>
              <a:rPr lang="en-US" i="1" dirty="0"/>
              <a:t> </a:t>
            </a:r>
            <a:r>
              <a:rPr lang="en-US" i="1" dirty="0" smtClean="0"/>
              <a:t>&lt; n </a:t>
            </a:r>
            <a:r>
              <a:rPr lang="en-US" dirty="0" smtClean="0"/>
              <a:t>and not </a:t>
            </a:r>
            <a:r>
              <a:rPr lang="en-US" i="1" dirty="0" smtClean="0"/>
              <a:t>found</a:t>
            </a:r>
            <a:r>
              <a:rPr lang="en-US" dirty="0" smtClean="0"/>
              <a:t>, do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If </a:t>
            </a:r>
            <a:r>
              <a:rPr lang="en-US" i="1" dirty="0" smtClean="0"/>
              <a:t>item == a[</a:t>
            </a:r>
            <a:r>
              <a:rPr lang="en-US" i="1" dirty="0" err="1" smtClean="0"/>
              <a:t>loc</a:t>
            </a:r>
            <a:r>
              <a:rPr lang="en-US" i="1" dirty="0" smtClean="0"/>
              <a:t>]</a:t>
            </a:r>
            <a:r>
              <a:rPr lang="en-US" dirty="0" smtClean="0"/>
              <a:t> then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	   Set </a:t>
            </a:r>
            <a:r>
              <a:rPr lang="en-US" i="1" dirty="0" smtClean="0"/>
              <a:t>found 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	Else</a:t>
            </a:r>
            <a:endParaRPr lang="en-US" i="1" dirty="0" smtClean="0"/>
          </a:p>
          <a:p>
            <a:pPr marL="0" indent="0">
              <a:buNone/>
              <a:tabLst>
                <a:tab pos="1250950" algn="l"/>
              </a:tabLst>
            </a:pPr>
            <a:r>
              <a:rPr lang="en-US" dirty="0"/>
              <a:t>	</a:t>
            </a:r>
            <a:r>
              <a:rPr lang="en-US" dirty="0" smtClean="0"/>
              <a:t>Increment </a:t>
            </a:r>
            <a:r>
              <a:rPr lang="en-US" i="1" dirty="0" err="1" smtClean="0"/>
              <a:t>loc</a:t>
            </a:r>
            <a:r>
              <a:rPr lang="en-US" dirty="0" smtClean="0"/>
              <a:t> by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2C7C-57A3-F74C-A1E9-186B3F92BAE3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analysis: linear search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case: item is not in list</a:t>
            </a:r>
          </a:p>
          <a:p>
            <a:pPr lvl="1"/>
            <a:r>
              <a:rPr lang="en-US" dirty="0" smtClean="0"/>
              <a:t>Algorithm will go through all elements in array</a:t>
            </a:r>
          </a:p>
          <a:p>
            <a:r>
              <a:rPr lang="en-US" dirty="0" smtClean="0"/>
              <a:t>In all cases</a:t>
            </a:r>
          </a:p>
          <a:p>
            <a:pPr lvl="1"/>
            <a:r>
              <a:rPr lang="en-US" dirty="0" smtClean="0"/>
              <a:t>Lines 1 &amp; 2 execute once</a:t>
            </a:r>
          </a:p>
          <a:p>
            <a:r>
              <a:rPr lang="en-US" dirty="0" smtClean="0"/>
              <a:t>In worst case</a:t>
            </a:r>
          </a:p>
          <a:p>
            <a:pPr lvl="1"/>
            <a:r>
              <a:rPr lang="en-US" dirty="0" smtClean="0"/>
              <a:t>Line 3 executes n+1 times</a:t>
            </a:r>
          </a:p>
          <a:p>
            <a:pPr lvl="1"/>
            <a:r>
              <a:rPr lang="en-US" dirty="0" smtClean="0"/>
              <a:t>Lines 4 &amp; 6 execute n times</a:t>
            </a:r>
          </a:p>
          <a:p>
            <a:r>
              <a:rPr lang="en-US" dirty="0" smtClean="0"/>
              <a:t>Therefore, T(n) = 3n + 3 = O(n)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2C7C-57A3-F74C-A1E9-186B3F92BAE3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0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analysis: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Searching ordered array much more efficient</a:t>
            </a:r>
          </a:p>
          <a:p>
            <a:r>
              <a:rPr lang="en-US" dirty="0" smtClean="0"/>
              <a:t>Search array </a:t>
            </a:r>
            <a:r>
              <a:rPr lang="en-US" dirty="0"/>
              <a:t>of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ascending values </a:t>
            </a:r>
            <a:r>
              <a:rPr lang="en-US" dirty="0"/>
              <a:t>for </a:t>
            </a:r>
            <a:r>
              <a:rPr lang="en-US" i="1" dirty="0"/>
              <a:t>item</a:t>
            </a:r>
            <a:r>
              <a:rPr lang="en-US" dirty="0"/>
              <a:t>; </a:t>
            </a:r>
            <a:r>
              <a:rPr lang="en-US" i="1" dirty="0"/>
              <a:t>found</a:t>
            </a:r>
            <a:r>
              <a:rPr lang="en-US" dirty="0"/>
              <a:t> = true and </a:t>
            </a:r>
            <a:r>
              <a:rPr lang="en-US" i="1" dirty="0" err="1"/>
              <a:t>loc</a:t>
            </a:r>
            <a:r>
              <a:rPr lang="en-US" dirty="0"/>
              <a:t> = </a:t>
            </a:r>
            <a:r>
              <a:rPr lang="en-US" i="1" dirty="0"/>
              <a:t>item</a:t>
            </a:r>
            <a:r>
              <a:rPr lang="en-US" dirty="0"/>
              <a:t> position if successful; otherwise, </a:t>
            </a:r>
            <a:r>
              <a:rPr lang="en-US" i="1" dirty="0"/>
              <a:t>found</a:t>
            </a:r>
            <a:r>
              <a:rPr lang="en-US" dirty="0"/>
              <a:t> = </a:t>
            </a:r>
            <a:r>
              <a:rPr lang="en-US" dirty="0" smtClean="0"/>
              <a:t>false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/>
              <a:t>found</a:t>
            </a:r>
            <a:r>
              <a:rPr lang="en-US" dirty="0"/>
              <a:t> =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i="1" dirty="0" smtClean="0"/>
              <a:t>first </a:t>
            </a:r>
            <a:r>
              <a:rPr lang="en-US" dirty="0" smtClean="0"/>
              <a:t>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i="1" dirty="0" smtClean="0"/>
              <a:t>last</a:t>
            </a:r>
            <a:r>
              <a:rPr lang="en-US" dirty="0" smtClean="0"/>
              <a:t> = </a:t>
            </a:r>
            <a:r>
              <a:rPr lang="en-US" i="1" dirty="0" smtClean="0"/>
              <a:t>n - </a:t>
            </a:r>
            <a:r>
              <a:rPr lang="en-US" dirty="0" smtClean="0"/>
              <a:t>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i="1" dirty="0" smtClean="0"/>
              <a:t>first ≤ last </a:t>
            </a:r>
            <a:r>
              <a:rPr lang="en-US" dirty="0"/>
              <a:t>and not </a:t>
            </a:r>
            <a:r>
              <a:rPr lang="en-US" i="1" dirty="0"/>
              <a:t>found</a:t>
            </a:r>
            <a:r>
              <a:rPr lang="en-US" dirty="0"/>
              <a:t>, do following: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</a:t>
            </a:r>
            <a:r>
              <a:rPr lang="en-US" dirty="0" smtClean="0"/>
              <a:t>Calculate </a:t>
            </a:r>
            <a:r>
              <a:rPr lang="en-US" i="1" dirty="0" err="1" smtClean="0"/>
              <a:t>loc</a:t>
            </a:r>
            <a:r>
              <a:rPr lang="en-US" i="1" dirty="0" smtClean="0"/>
              <a:t> = (first + last)</a:t>
            </a:r>
            <a:r>
              <a:rPr lang="en-US" dirty="0" smtClean="0"/>
              <a:t> / 2</a:t>
            </a:r>
            <a:endParaRPr lang="en-US" dirty="0"/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</a:t>
            </a:r>
            <a:r>
              <a:rPr lang="en-US" dirty="0" smtClean="0"/>
              <a:t>If </a:t>
            </a:r>
            <a:r>
              <a:rPr lang="en-US" i="1" dirty="0" smtClean="0"/>
              <a:t>item &lt; a[</a:t>
            </a:r>
            <a:r>
              <a:rPr lang="en-US" i="1" dirty="0" err="1" smtClean="0"/>
              <a:t>loc</a:t>
            </a:r>
            <a:r>
              <a:rPr lang="en-US" i="1" dirty="0" smtClean="0"/>
              <a:t>]</a:t>
            </a:r>
            <a:r>
              <a:rPr lang="en-US" dirty="0" smtClean="0"/>
              <a:t> then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i="1" dirty="0" smtClean="0"/>
              <a:t> 	</a:t>
            </a:r>
            <a:r>
              <a:rPr lang="en-US" dirty="0"/>
              <a:t>	</a:t>
            </a:r>
            <a:r>
              <a:rPr lang="en-US" dirty="0" smtClean="0"/>
              <a:t>Set </a:t>
            </a:r>
            <a:r>
              <a:rPr lang="en-US" i="1" dirty="0" smtClean="0"/>
              <a:t>last = </a:t>
            </a:r>
            <a:r>
              <a:rPr lang="en-US" i="1" dirty="0" err="1" smtClean="0"/>
              <a:t>loc</a:t>
            </a:r>
            <a:r>
              <a:rPr lang="en-US" i="1" dirty="0" smtClean="0"/>
              <a:t> – 1		</a:t>
            </a:r>
            <a:r>
              <a:rPr lang="en-US" dirty="0" smtClean="0"/>
              <a:t>// Search first half</a:t>
            </a:r>
            <a:endParaRPr lang="en-US" dirty="0"/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/>
              <a:t> 	</a:t>
            </a:r>
            <a:r>
              <a:rPr lang="en-US" dirty="0" smtClean="0"/>
              <a:t>Else if </a:t>
            </a:r>
            <a:r>
              <a:rPr lang="en-US" i="1" dirty="0" smtClean="0"/>
              <a:t>item &gt; a[</a:t>
            </a:r>
            <a:r>
              <a:rPr lang="en-US" i="1" dirty="0" err="1" smtClean="0"/>
              <a:t>loc</a:t>
            </a:r>
            <a:r>
              <a:rPr lang="en-US" i="1" dirty="0" smtClean="0"/>
              <a:t>]</a:t>
            </a:r>
            <a:r>
              <a:rPr lang="en-US" dirty="0" smtClean="0"/>
              <a:t> then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i="1" dirty="0"/>
              <a:t> </a:t>
            </a:r>
            <a:r>
              <a:rPr lang="en-US" i="1" dirty="0" smtClean="0"/>
              <a:t>		</a:t>
            </a:r>
            <a:r>
              <a:rPr lang="en-US" dirty="0" smtClean="0"/>
              <a:t>Set </a:t>
            </a:r>
            <a:r>
              <a:rPr lang="en-US" i="1" dirty="0" smtClean="0"/>
              <a:t>first = </a:t>
            </a:r>
            <a:r>
              <a:rPr lang="en-US" i="1" dirty="0" err="1" smtClean="0"/>
              <a:t>loc</a:t>
            </a:r>
            <a:r>
              <a:rPr lang="en-US" i="1" dirty="0" smtClean="0"/>
              <a:t> + 1</a:t>
            </a:r>
            <a:r>
              <a:rPr lang="en-US" dirty="0" smtClean="0"/>
              <a:t>		// Search second half</a:t>
            </a:r>
          </a:p>
          <a:p>
            <a:pPr marL="514350" indent="-514350">
              <a:buFont typeface="+mj-lt"/>
              <a:buAutoNum type="arabicPeriod"/>
              <a:tabLst>
                <a:tab pos="750888" algn="l"/>
                <a:tab pos="1250950" algn="l"/>
              </a:tabLst>
            </a:pPr>
            <a:r>
              <a:rPr lang="en-US" dirty="0" smtClean="0"/>
              <a:t> 	Else</a:t>
            </a:r>
          </a:p>
          <a:p>
            <a:pPr marL="0" indent="0">
              <a:buNone/>
              <a:tabLst>
                <a:tab pos="750888" algn="l"/>
                <a:tab pos="1250950" algn="l"/>
              </a:tabLst>
            </a:pPr>
            <a:r>
              <a:rPr lang="en-US" dirty="0" smtClean="0"/>
              <a:t>		Set </a:t>
            </a:r>
            <a:r>
              <a:rPr lang="en-US" i="1" dirty="0" smtClean="0"/>
              <a:t>found</a:t>
            </a:r>
            <a:r>
              <a:rPr lang="en-US" dirty="0" smtClean="0"/>
              <a:t> = true		// Item found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2C7C-57A3-F74C-A1E9-186B3F92BAE3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1 due Friday, 2/3</a:t>
            </a:r>
          </a:p>
          <a:p>
            <a:pPr lvl="2"/>
            <a:r>
              <a:rPr lang="en-US" dirty="0" smtClean="0"/>
              <a:t>All programs to be submitted via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2"/>
            <a:r>
              <a:rPr lang="en-US" dirty="0" smtClean="0"/>
              <a:t>E-mail Dr. Geiger for access to shared </a:t>
            </a:r>
            <a:r>
              <a:rPr lang="en-US" dirty="0" err="1" smtClean="0"/>
              <a:t>Dropbox</a:t>
            </a:r>
            <a:r>
              <a:rPr lang="en-US" dirty="0" smtClean="0"/>
              <a:t> folder</a:t>
            </a:r>
          </a:p>
          <a:p>
            <a:pPr lvl="2"/>
            <a:r>
              <a:rPr lang="en-US" dirty="0" smtClean="0"/>
              <a:t>Typos in original test cases—both test </a:t>
            </a:r>
            <a:r>
              <a:rPr lang="en-US" dirty="0" err="1" smtClean="0"/>
              <a:t>pts</a:t>
            </a:r>
            <a:r>
              <a:rPr lang="en-US" dirty="0" smtClean="0"/>
              <a:t> outside Polygon 1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Output manipulators</a:t>
            </a:r>
          </a:p>
          <a:p>
            <a:pPr lvl="2"/>
            <a:r>
              <a:rPr lang="en-US" dirty="0" err="1" smtClean="0"/>
              <a:t>cin.get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Other input methods: </a:t>
            </a:r>
            <a:r>
              <a:rPr lang="en-US" dirty="0" err="1" smtClean="0"/>
              <a:t>cin.ignore</a:t>
            </a:r>
            <a:r>
              <a:rPr lang="en-US" dirty="0" smtClean="0"/>
              <a:t>(), </a:t>
            </a:r>
            <a:r>
              <a:rPr lang="en-US" dirty="0" err="1" smtClean="0"/>
              <a:t>cin.getline</a:t>
            </a:r>
            <a:r>
              <a:rPr lang="en-US" dirty="0" smtClean="0"/>
              <a:t>()</a:t>
            </a:r>
            <a:endParaRPr lang="en-US" dirty="0" smtClean="0"/>
          </a:p>
          <a:p>
            <a:pPr lvl="1"/>
            <a:r>
              <a:rPr lang="en-US" dirty="0" smtClean="0"/>
              <a:t>Algorithmic complexity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5404F96-3EE6-9D45-BCCE-3A3242BA800F}" type="datetime1">
              <a:rPr lang="en-US" smtClean="0">
                <a:latin typeface="+mj-lt"/>
              </a:rPr>
              <a:t>1/31/17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analysis: binary search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Algorithm splits list into smaller </a:t>
            </a:r>
            <a:r>
              <a:rPr lang="en-US" dirty="0" err="1" smtClean="0"/>
              <a:t>sublist</a:t>
            </a:r>
            <a:r>
              <a:rPr lang="en-US" dirty="0" smtClean="0"/>
              <a:t> to be searched</a:t>
            </a:r>
          </a:p>
          <a:p>
            <a:r>
              <a:rPr lang="en-US" dirty="0" smtClean="0"/>
              <a:t>Loop control statement again limiting factor</a:t>
            </a:r>
          </a:p>
          <a:p>
            <a:pPr lvl="1"/>
            <a:r>
              <a:rPr lang="en-US" dirty="0" smtClean="0"/>
              <a:t>Each time, </a:t>
            </a:r>
            <a:r>
              <a:rPr lang="en-US" dirty="0" err="1" smtClean="0"/>
              <a:t>sublist</a:t>
            </a:r>
            <a:r>
              <a:rPr lang="en-US" dirty="0" smtClean="0"/>
              <a:t> size </a:t>
            </a:r>
            <a:r>
              <a:rPr lang="en-US" i="1" dirty="0" smtClean="0"/>
              <a:t>≤ </a:t>
            </a:r>
            <a:r>
              <a:rPr lang="en-US" dirty="0" smtClean="0"/>
              <a:t>½ previous </a:t>
            </a:r>
            <a:r>
              <a:rPr lang="en-US" dirty="0" err="1" smtClean="0"/>
              <a:t>sublist</a:t>
            </a:r>
            <a:r>
              <a:rPr lang="en-US" dirty="0" smtClean="0"/>
              <a:t> size</a:t>
            </a:r>
          </a:p>
          <a:p>
            <a:pPr lvl="1"/>
            <a:r>
              <a:rPr lang="en-US" dirty="0" smtClean="0"/>
              <a:t>Total number of loop iterations: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1 + (# iterations to produce </a:t>
            </a:r>
            <a:r>
              <a:rPr lang="en-US" dirty="0" err="1" smtClean="0"/>
              <a:t>sublist</a:t>
            </a:r>
            <a:r>
              <a:rPr lang="en-US" dirty="0" smtClean="0"/>
              <a:t> of size 1)</a:t>
            </a:r>
          </a:p>
          <a:p>
            <a:pPr lvl="1"/>
            <a:r>
              <a:rPr lang="en-US" dirty="0" smtClean="0"/>
              <a:t>If k = </a:t>
            </a:r>
            <a:r>
              <a:rPr lang="en-US" dirty="0"/>
              <a:t># iterations to produce </a:t>
            </a:r>
            <a:r>
              <a:rPr lang="en-US" dirty="0" err="1"/>
              <a:t>sublist</a:t>
            </a:r>
            <a:r>
              <a:rPr lang="en-US" dirty="0"/>
              <a:t> of size </a:t>
            </a:r>
            <a:r>
              <a:rPr lang="en-US" dirty="0" smtClean="0"/>
              <a:t>1,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n / 2</a:t>
            </a:r>
            <a:r>
              <a:rPr lang="en-US" baseline="30000" dirty="0" smtClean="0"/>
              <a:t>k</a:t>
            </a:r>
            <a:r>
              <a:rPr lang="en-US" dirty="0" smtClean="0"/>
              <a:t> &lt; 2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/>
              </a:rPr>
              <a:t>	n &lt; 2</a:t>
            </a:r>
            <a:r>
              <a:rPr lang="en-US" baseline="30000" dirty="0" smtClean="0">
                <a:sym typeface="Wingdings"/>
              </a:rPr>
              <a:t>k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* 2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	n &lt; 2</a:t>
            </a:r>
            <a:r>
              <a:rPr lang="en-US" baseline="30000" dirty="0" smtClean="0">
                <a:sym typeface="Wingdings"/>
              </a:rPr>
              <a:t>k+1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 	log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n &lt; k + 1</a:t>
            </a:r>
          </a:p>
          <a:p>
            <a:r>
              <a:rPr lang="en-US" dirty="0" smtClean="0">
                <a:sym typeface="Wingdings"/>
              </a:rPr>
              <a:t>Therefore, in worst case (item is larger than everything in list) line 4 executed 2 + log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n times</a:t>
            </a:r>
          </a:p>
          <a:p>
            <a:pPr lvl="1"/>
            <a:r>
              <a:rPr lang="en-US" dirty="0" smtClean="0">
                <a:sym typeface="Wingdings"/>
              </a:rPr>
              <a:t>T(n) = O(log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2C7C-57A3-F74C-A1E9-186B3F92BAE3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23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analysis: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Algorithm to sort array of </a:t>
            </a:r>
            <a:r>
              <a:rPr lang="en-US" i="1" dirty="0" smtClean="0"/>
              <a:t>n</a:t>
            </a:r>
            <a:r>
              <a:rPr lang="en-US" dirty="0" smtClean="0"/>
              <a:t> elements into ascending order</a:t>
            </a:r>
          </a:p>
          <a:p>
            <a:r>
              <a:rPr lang="en-US" dirty="0" smtClean="0"/>
              <a:t>On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pass, first find smallest element in </a:t>
            </a:r>
            <a:r>
              <a:rPr lang="en-US" dirty="0" err="1" smtClean="0"/>
              <a:t>sublist</a:t>
            </a:r>
            <a:r>
              <a:rPr lang="en-US" dirty="0" smtClean="0"/>
              <a:t> x[</a:t>
            </a:r>
            <a:r>
              <a:rPr lang="en-US" i="1" dirty="0" err="1" smtClean="0"/>
              <a:t>i</a:t>
            </a:r>
            <a:r>
              <a:rPr lang="en-US" dirty="0" smtClean="0"/>
              <a:t>] … x[</a:t>
            </a:r>
            <a:r>
              <a:rPr lang="en-US" i="1" dirty="0" smtClean="0"/>
              <a:t>n</a:t>
            </a:r>
            <a:r>
              <a:rPr lang="en-US" dirty="0" smtClean="0"/>
              <a:t>-1], then place that value in position </a:t>
            </a:r>
            <a:r>
              <a:rPr lang="en-US" i="1" dirty="0" err="1"/>
              <a:t>i</a:t>
            </a:r>
            <a:endParaRPr lang="en-US" i="1" dirty="0" smtClean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 = 0 to </a:t>
            </a:r>
            <a:r>
              <a:rPr lang="en-US" i="1" dirty="0" smtClean="0"/>
              <a:t>n</a:t>
            </a:r>
            <a:r>
              <a:rPr lang="en-US" dirty="0" smtClean="0"/>
              <a:t> – 2 do the following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	Set </a:t>
            </a:r>
            <a:r>
              <a:rPr lang="en-US" i="1" dirty="0" err="1" smtClean="0"/>
              <a:t>smallPos</a:t>
            </a:r>
            <a:r>
              <a:rPr lang="en-US" dirty="0" smtClean="0"/>
              <a:t> =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Set </a:t>
            </a:r>
            <a:r>
              <a:rPr lang="en-US" i="1" dirty="0" smtClean="0"/>
              <a:t>smallest = x[</a:t>
            </a:r>
            <a:r>
              <a:rPr lang="en-US" i="1" dirty="0" err="1" smtClean="0"/>
              <a:t>smallPos</a:t>
            </a:r>
            <a:r>
              <a:rPr lang="en-US" i="1" dirty="0" smtClean="0"/>
              <a:t>]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For </a:t>
            </a:r>
            <a:r>
              <a:rPr lang="en-US" i="1" dirty="0" smtClean="0"/>
              <a:t>j = i+1 to n-1 </a:t>
            </a:r>
            <a:r>
              <a:rPr lang="en-US" dirty="0" smtClean="0"/>
              <a:t>do the following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</a:t>
            </a:r>
            <a:r>
              <a:rPr lang="en-US" dirty="0" smtClean="0"/>
              <a:t>		If </a:t>
            </a:r>
            <a:r>
              <a:rPr lang="en-US" i="1" dirty="0" smtClean="0"/>
              <a:t>x[j]</a:t>
            </a:r>
            <a:r>
              <a:rPr lang="en-US" dirty="0" smtClean="0"/>
              <a:t> &lt; smallest then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 smtClean="0"/>
              <a:t> 			Set</a:t>
            </a:r>
            <a:r>
              <a:rPr lang="en-US" i="1" dirty="0"/>
              <a:t> </a:t>
            </a:r>
            <a:r>
              <a:rPr lang="en-US" i="1" dirty="0" err="1" smtClean="0"/>
              <a:t>smallPos</a:t>
            </a:r>
            <a:r>
              <a:rPr lang="en-US" i="1" dirty="0" smtClean="0"/>
              <a:t> = j</a:t>
            </a:r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i="1" dirty="0"/>
              <a:t> </a:t>
            </a:r>
            <a:r>
              <a:rPr lang="en-US" i="1" dirty="0" smtClean="0"/>
              <a:t>			</a:t>
            </a:r>
            <a:r>
              <a:rPr lang="en-US" dirty="0" smtClean="0"/>
              <a:t>Set </a:t>
            </a:r>
            <a:r>
              <a:rPr lang="en-US" i="1" dirty="0" smtClean="0"/>
              <a:t>smallest</a:t>
            </a:r>
            <a:r>
              <a:rPr lang="en-US" dirty="0" smtClean="0"/>
              <a:t> = </a:t>
            </a:r>
            <a:r>
              <a:rPr lang="en-US" i="1" dirty="0" smtClean="0"/>
              <a:t>x[</a:t>
            </a:r>
            <a:r>
              <a:rPr lang="en-US" i="1" dirty="0" err="1" smtClean="0"/>
              <a:t>smallPos</a:t>
            </a:r>
            <a:r>
              <a:rPr lang="en-US" i="1" dirty="0" smtClean="0"/>
              <a:t>]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/>
              <a:t> </a:t>
            </a:r>
            <a:r>
              <a:rPr lang="en-US" dirty="0" smtClean="0"/>
              <a:t>	Set </a:t>
            </a:r>
            <a:r>
              <a:rPr lang="en-US" i="1" dirty="0" smtClean="0"/>
              <a:t>x[</a:t>
            </a:r>
            <a:r>
              <a:rPr lang="en-US" i="1" dirty="0" err="1" smtClean="0"/>
              <a:t>smallPos</a:t>
            </a:r>
            <a:r>
              <a:rPr lang="en-US" i="1" dirty="0" smtClean="0"/>
              <a:t>]</a:t>
            </a:r>
            <a:r>
              <a:rPr lang="en-US" dirty="0" smtClean="0"/>
              <a:t> =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tabLst>
                <a:tab pos="914400" algn="l"/>
                <a:tab pos="1371600" algn="l"/>
              </a:tabLst>
            </a:pPr>
            <a:r>
              <a:rPr lang="en-US" dirty="0" smtClean="0"/>
              <a:t> 	Set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 = smallest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2C7C-57A3-F74C-A1E9-186B3F92BAE3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analysis: selection sort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Outer loop condition (1) executed </a:t>
            </a:r>
            <a:r>
              <a:rPr lang="en-US" i="1" dirty="0" smtClean="0"/>
              <a:t>n</a:t>
            </a:r>
            <a:r>
              <a:rPr lang="en-US" dirty="0" smtClean="0"/>
              <a:t> times</a:t>
            </a:r>
          </a:p>
          <a:p>
            <a:r>
              <a:rPr lang="en-US" dirty="0" smtClean="0"/>
              <a:t>Statements inside outer loop but not in inner loop (2, 3, 8, 9) executed </a:t>
            </a:r>
            <a:r>
              <a:rPr lang="en-US" i="1" dirty="0" smtClean="0"/>
              <a:t>n – </a:t>
            </a:r>
            <a:r>
              <a:rPr lang="en-US" dirty="0" smtClean="0"/>
              <a:t>1 times</a:t>
            </a:r>
          </a:p>
          <a:p>
            <a:r>
              <a:rPr lang="en-US" dirty="0" smtClean="0"/>
              <a:t>Inner loop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i</a:t>
            </a:r>
            <a:r>
              <a:rPr lang="en-US" i="1" dirty="0" smtClean="0"/>
              <a:t> = </a:t>
            </a:r>
            <a:r>
              <a:rPr lang="en-US" dirty="0" smtClean="0"/>
              <a:t>0, (4) executed </a:t>
            </a:r>
            <a:r>
              <a:rPr lang="en-US" i="1" dirty="0" smtClean="0"/>
              <a:t>n</a:t>
            </a:r>
            <a:r>
              <a:rPr lang="en-US" dirty="0" smtClean="0"/>
              <a:t> times, (5,6,7) </a:t>
            </a:r>
            <a:r>
              <a:rPr lang="en-US" i="1" dirty="0" smtClean="0"/>
              <a:t>n – </a:t>
            </a:r>
            <a:r>
              <a:rPr lang="en-US" dirty="0" smtClean="0"/>
              <a:t>1 times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dirty="0" smtClean="0"/>
              <a:t>1, </a:t>
            </a:r>
            <a:r>
              <a:rPr lang="en-US" dirty="0"/>
              <a:t>(4) executed </a:t>
            </a:r>
            <a:r>
              <a:rPr lang="en-US" i="1" dirty="0" smtClean="0"/>
              <a:t>n-</a:t>
            </a:r>
            <a:r>
              <a:rPr lang="en-US" dirty="0" smtClean="0"/>
              <a:t>1 </a:t>
            </a:r>
            <a:r>
              <a:rPr lang="en-US" dirty="0"/>
              <a:t>times, (5,6,7) </a:t>
            </a:r>
            <a:r>
              <a:rPr lang="en-US" i="1" dirty="0"/>
              <a:t>n – </a:t>
            </a:r>
            <a:r>
              <a:rPr lang="en-US" dirty="0" smtClean="0"/>
              <a:t>2 times</a:t>
            </a:r>
          </a:p>
          <a:p>
            <a:pPr lvl="1"/>
            <a:r>
              <a:rPr lang="en-US" dirty="0" smtClean="0"/>
              <a:t>… </a:t>
            </a:r>
            <a:r>
              <a:rPr lang="en-US" i="1" dirty="0" err="1" smtClean="0"/>
              <a:t>i</a:t>
            </a:r>
            <a:r>
              <a:rPr lang="en-US" i="1" dirty="0" smtClean="0"/>
              <a:t> = n-</a:t>
            </a:r>
            <a:r>
              <a:rPr lang="en-US" dirty="0" smtClean="0"/>
              <a:t>2, (4) executed 2 times, (5,6,7) 1 time</a:t>
            </a:r>
          </a:p>
          <a:p>
            <a:pPr lvl="1"/>
            <a:r>
              <a:rPr lang="en-US" dirty="0" smtClean="0"/>
              <a:t>In total</a:t>
            </a:r>
          </a:p>
          <a:p>
            <a:pPr lvl="2"/>
            <a:r>
              <a:rPr lang="en-US" dirty="0" smtClean="0"/>
              <a:t>(4) executed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n+</a:t>
            </a:r>
            <a:r>
              <a:rPr lang="en-US" dirty="0" smtClean="0"/>
              <a:t>1)/2 – 1 times</a:t>
            </a:r>
          </a:p>
          <a:p>
            <a:pPr lvl="2"/>
            <a:r>
              <a:rPr lang="en-US" dirty="0" smtClean="0"/>
              <a:t>(5,6,7) executed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+1)/2 – 2 times</a:t>
            </a:r>
          </a:p>
          <a:p>
            <a:r>
              <a:rPr lang="en-US" dirty="0" smtClean="0"/>
              <a:t>Therefore</a:t>
            </a:r>
          </a:p>
          <a:p>
            <a:pPr lvl="1"/>
            <a:r>
              <a:rPr lang="en-US" dirty="0" smtClean="0"/>
              <a:t>T(n) = n + 4(n-1) + n(n+1)/2 – 1 + 3(n(n-1)/2)</a:t>
            </a:r>
          </a:p>
          <a:p>
            <a:pPr marL="344487" lvl="1" indent="0">
              <a:buNone/>
            </a:pPr>
            <a:r>
              <a:rPr lang="en-US"/>
              <a:t>	 </a:t>
            </a:r>
            <a:r>
              <a:rPr lang="en-US" smtClean="0"/>
              <a:t>    = 2n</a:t>
            </a:r>
            <a:r>
              <a:rPr lang="en-US" baseline="30000" smtClean="0"/>
              <a:t>2</a:t>
            </a:r>
            <a:r>
              <a:rPr lang="en-US" smtClean="0"/>
              <a:t> + 4n – 5 = O(n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2C7C-57A3-F74C-A1E9-186B3F92BAE3}" type="datetime1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0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More on algorithmic complexity</a:t>
            </a:r>
          </a:p>
          <a:p>
            <a:pPr lvl="1"/>
            <a:r>
              <a:rPr lang="en-US" dirty="0" smtClean="0"/>
              <a:t>Abstract data types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1 due Friday, 2/3</a:t>
            </a:r>
          </a:p>
          <a:p>
            <a:pPr lvl="2"/>
            <a:r>
              <a:rPr lang="en-US" dirty="0"/>
              <a:t>All programs to be submitted via </a:t>
            </a:r>
            <a:r>
              <a:rPr lang="en-US" dirty="0" err="1"/>
              <a:t>Dropbox</a:t>
            </a:r>
            <a:endParaRPr lang="en-US" dirty="0"/>
          </a:p>
          <a:p>
            <a:pPr lvl="2"/>
            <a:r>
              <a:rPr lang="en-US" dirty="0"/>
              <a:t>E-mail Dr. Geiger for access to shared </a:t>
            </a:r>
            <a:r>
              <a:rPr lang="en-US" dirty="0" err="1"/>
              <a:t>Dropbox</a:t>
            </a:r>
            <a:r>
              <a:rPr lang="en-US" dirty="0"/>
              <a:t> folder</a:t>
            </a:r>
          </a:p>
          <a:p>
            <a:pPr lvl="2"/>
            <a:r>
              <a:rPr lang="en-US" dirty="0"/>
              <a:t>Typos in original test cases—both test </a:t>
            </a:r>
            <a:r>
              <a:rPr lang="en-US" dirty="0" err="1"/>
              <a:t>pts</a:t>
            </a:r>
            <a:r>
              <a:rPr lang="en-US" dirty="0"/>
              <a:t> outside Polygon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AAAB82C-8F2B-CA45-A192-064C52E565C7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 charset="0"/>
              </a:rPr>
              <a:t>Review: Output manipulators</a:t>
            </a:r>
            <a:endParaRPr lang="en-US" dirty="0">
              <a:latin typeface="Lucida Console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/>
                <a:cs typeface="Courier New"/>
              </a:rPr>
              <a:t>setprecision</a:t>
            </a:r>
            <a:r>
              <a:rPr lang="en-US" dirty="0" smtClean="0">
                <a:latin typeface="Arial" charset="0"/>
              </a:rPr>
              <a:t>: change number </a:t>
            </a:r>
            <a:r>
              <a:rPr lang="en-US" dirty="0">
                <a:latin typeface="Arial" charset="0"/>
              </a:rPr>
              <a:t>of digits displayed to the right of the decimal point</a:t>
            </a:r>
          </a:p>
          <a:p>
            <a:pPr eaLnBrk="1" hangingPunct="1"/>
            <a:r>
              <a:rPr lang="en-US" dirty="0" smtClean="0">
                <a:latin typeface="Courier New"/>
                <a:cs typeface="Courier New"/>
              </a:rPr>
              <a:t>fixed</a:t>
            </a:r>
            <a:r>
              <a:rPr lang="en-US" dirty="0" smtClean="0">
                <a:latin typeface="Arial" charset="0"/>
              </a:rPr>
              <a:t>: fixed format (no scientific notation)</a:t>
            </a:r>
          </a:p>
          <a:p>
            <a:pPr eaLnBrk="1" hangingPunct="1"/>
            <a:r>
              <a:rPr lang="en-US" dirty="0" err="1" smtClean="0">
                <a:latin typeface="Courier New"/>
                <a:cs typeface="Courier New"/>
              </a:rPr>
              <a:t>showpoint</a:t>
            </a:r>
            <a:r>
              <a:rPr lang="en-US" dirty="0" smtClean="0">
                <a:latin typeface="Arial" charset="0"/>
              </a:rPr>
              <a:t>: force decimal point (and trailing zeros) to be shown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Default behavior (without </a:t>
            </a:r>
            <a:r>
              <a:rPr lang="en-US" dirty="0" err="1" smtClean="0">
                <a:latin typeface="Courier New"/>
                <a:cs typeface="Courier New"/>
              </a:rPr>
              <a:t>showpoint</a:t>
            </a:r>
            <a:r>
              <a:rPr lang="en-US" dirty="0" smtClean="0">
                <a:latin typeface="Arial" charset="0"/>
              </a:rPr>
              <a:t>) is to not show trailing zeros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Default precision (with </a:t>
            </a:r>
            <a:r>
              <a:rPr lang="en-US" dirty="0" err="1" smtClean="0">
                <a:latin typeface="Courier New"/>
                <a:cs typeface="Courier New"/>
              </a:rPr>
              <a:t>showpoint</a:t>
            </a:r>
            <a:r>
              <a:rPr lang="en-US" dirty="0" smtClean="0">
                <a:latin typeface="Arial" charset="0"/>
              </a:rPr>
              <a:t>) is 6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Reset with </a:t>
            </a:r>
            <a:r>
              <a:rPr lang="en-US" dirty="0" err="1" smtClean="0">
                <a:latin typeface="Courier New"/>
                <a:cs typeface="Courier New"/>
              </a:rPr>
              <a:t>noshowpoint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C74233-6277-AD4D-A789-B14CE90EEB4B}" type="datetime1">
              <a:rPr lang="en-US" smtClean="0">
                <a:latin typeface="Garamond" charset="0"/>
              </a:rPr>
              <a:t>1/31/17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FDD712AE-C103-9D4C-9832-D90BD037D4F7}" type="slidenum">
              <a:rPr lang="en-US">
                <a:latin typeface="Garamond" charset="0"/>
              </a:rPr>
              <a:pPr algn="l"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637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147E6-2FAE-CA49-B9C2-405402A0F67C}" type="datetime1">
              <a:rPr lang="en-US" smtClean="0">
                <a:latin typeface="Times New Roman" charset="0"/>
              </a:rPr>
              <a:t>1/31/17</a:t>
            </a:fld>
            <a:endParaRPr lang="en-US">
              <a:latin typeface="Times New Roman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357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latin typeface="Times New Roman" charset="0"/>
              </a:rPr>
              <a:t>Data Structures: Lecture 7</a:t>
            </a:r>
            <a:endParaRPr lang="en-US">
              <a:latin typeface="Times New Roman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3093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F6705A-59EB-0244-A127-BC38A96FA8EC}" type="slidenum">
              <a:rPr lang="en-US">
                <a:latin typeface="Times New Roman" charset="0"/>
              </a:rPr>
              <a:pPr eaLnBrk="1" hangingPunct="1"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860425"/>
          </a:xfrm>
        </p:spPr>
        <p:txBody>
          <a:bodyPr/>
          <a:lstStyle/>
          <a:p>
            <a:r>
              <a:rPr lang="en-US" dirty="0" smtClean="0">
                <a:latin typeface="Garamond" charset="0"/>
              </a:rPr>
              <a:t>Review: Characters </a:t>
            </a:r>
            <a:r>
              <a:rPr lang="en-US" dirty="0">
                <a:latin typeface="Garamond" charset="0"/>
              </a:rPr>
              <a:t>and input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5084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&gt;&gt;  discards leading whitespace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get() </a:t>
            </a:r>
            <a:r>
              <a:rPr lang="en-US" sz="2400">
                <a:latin typeface="Arial" charset="0"/>
              </a:rPr>
              <a:t>method used to input whitespace characters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Optional second argument allows you to input multiple characters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Arial" charset="0"/>
                <a:cs typeface="Courier New" charset="0"/>
              </a:rPr>
              <a:t>Default is 1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Courier New" charset="0"/>
                <a:cs typeface="Courier New" charset="0"/>
              </a:rPr>
              <a:t>cin.get(buffer, 10)</a:t>
            </a:r>
            <a:r>
              <a:rPr lang="en-US" sz="1600">
                <a:latin typeface="Arial" charset="0"/>
              </a:rPr>
              <a:t> reads 10 characters from input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Example:	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>
                <a:latin typeface="Arial" charset="0"/>
              </a:rPr>
              <a:t>	</a:t>
            </a:r>
            <a:r>
              <a:rPr lang="en-US" sz="2000" b="1">
                <a:latin typeface="Courier New" charset="0"/>
                <a:cs typeface="Courier New" charset="0"/>
              </a:rPr>
              <a:t>int x;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char ch;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cin &gt;&gt; x &gt;&gt; ch;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cin &gt;&gt; x;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cin.get(ch);</a:t>
            </a:r>
            <a:r>
              <a:rPr lang="en-US" sz="2000">
                <a:latin typeface="Courier New" charset="0"/>
                <a:cs typeface="Courier New" charset="0"/>
              </a:rPr>
              <a:t>	</a:t>
            </a:r>
            <a:r>
              <a:rPr lang="en-US" sz="2000">
                <a:latin typeface="Arial" charset="0"/>
              </a:rPr>
              <a:t>	</a:t>
            </a:r>
            <a:r>
              <a:rPr lang="en-US" sz="2400">
                <a:latin typeface="Arial" charset="0"/>
              </a:rPr>
              <a:t>x		ch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>
                <a:latin typeface="Arial" charset="0"/>
              </a:rPr>
              <a:t>					x		ch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1265238" y="4862513"/>
            <a:ext cx="2163762" cy="1200150"/>
          </a:xfrm>
          <a:prstGeom prst="rect">
            <a:avLst/>
          </a:prstGeom>
          <a:solidFill>
            <a:srgbClr val="E1C0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Input stream:</a:t>
            </a:r>
          </a:p>
          <a:p>
            <a:pPr eaLnBrk="1" hangingPunct="1"/>
            <a:r>
              <a:rPr lang="en-US"/>
              <a:t>45  c</a:t>
            </a:r>
          </a:p>
          <a:p>
            <a:pPr eaLnBrk="1" hangingPunct="1"/>
            <a:r>
              <a:rPr lang="en-US"/>
              <a:t>39</a:t>
            </a:r>
          </a:p>
          <a:p>
            <a:pPr eaLnBrk="1" hangingPunct="1"/>
            <a:r>
              <a:rPr lang="en-US"/>
              <a:t>b</a:t>
            </a: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5143500" y="4419600"/>
            <a:ext cx="771525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45</a:t>
            </a:r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6943725" y="4419600"/>
            <a:ext cx="742950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/>
              <a:t>‘</a:t>
            </a:r>
            <a:r>
              <a:rPr lang="en-US" sz="2000"/>
              <a:t>c</a:t>
            </a:r>
            <a:r>
              <a:rPr lang="ja-JP" altLang="en-US" sz="2000"/>
              <a:t>’</a:t>
            </a:r>
            <a:endParaRPr lang="en-US" sz="2000"/>
          </a:p>
        </p:txBody>
      </p:sp>
      <p:sp>
        <p:nvSpPr>
          <p:cNvPr id="41994" name="Text Box 7"/>
          <p:cNvSpPr txBox="1">
            <a:spLocks noChangeArrowheads="1"/>
          </p:cNvSpPr>
          <p:nvPr/>
        </p:nvSpPr>
        <p:spPr bwMode="auto">
          <a:xfrm>
            <a:off x="5143500" y="5118100"/>
            <a:ext cx="771525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39</a:t>
            </a:r>
          </a:p>
        </p:txBody>
      </p:sp>
      <p:sp>
        <p:nvSpPr>
          <p:cNvPr id="41995" name="Text Box 8"/>
          <p:cNvSpPr txBox="1">
            <a:spLocks noChangeArrowheads="1"/>
          </p:cNvSpPr>
          <p:nvPr/>
        </p:nvSpPr>
        <p:spPr bwMode="auto">
          <a:xfrm>
            <a:off x="6943725" y="5118100"/>
            <a:ext cx="742950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/>
              <a:t>‘</a:t>
            </a:r>
            <a:r>
              <a:rPr lang="en-US" sz="2000"/>
              <a:t>\n </a:t>
            </a:r>
            <a:r>
              <a:rPr lang="ja-JP" altLang="en-US" sz="2000"/>
              <a:t>’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78252366"/>
      </p:ext>
    </p:extLst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animBg="1"/>
      <p:bldP spid="419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Characters and input (cont.)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Reading an entire line: </a:t>
            </a:r>
            <a:r>
              <a:rPr lang="en-US" dirty="0" err="1">
                <a:latin typeface="Courier New" charset="0"/>
                <a:cs typeface="Courier New" charset="0"/>
              </a:rPr>
              <a:t>getline</a:t>
            </a:r>
            <a:r>
              <a:rPr lang="en-US" dirty="0">
                <a:latin typeface="Courier New" charset="0"/>
                <a:cs typeface="Courier New" charset="0"/>
              </a:rPr>
              <a:t>(char[], </a:t>
            </a:r>
            <a:r>
              <a:rPr lang="en-US" dirty="0" err="1">
                <a:latin typeface="Courier New" charset="0"/>
                <a:cs typeface="Courier New" charset="0"/>
              </a:rPr>
              <a:t>num</a:t>
            </a:r>
            <a:r>
              <a:rPr lang="en-US" dirty="0">
                <a:latin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</a:rPr>
              <a:t>Reads up to </a:t>
            </a:r>
            <a:r>
              <a:rPr lang="en-US" dirty="0" err="1">
                <a:latin typeface="Arial" charset="0"/>
              </a:rPr>
              <a:t>num</a:t>
            </a:r>
            <a:r>
              <a:rPr lang="en-US" dirty="0">
                <a:latin typeface="Arial" charset="0"/>
              </a:rPr>
              <a:t> characters on a line</a:t>
            </a:r>
          </a:p>
          <a:p>
            <a:pPr lvl="1"/>
            <a:r>
              <a:rPr lang="en-US" dirty="0">
                <a:latin typeface="Arial" charset="0"/>
              </a:rPr>
              <a:t>Stops at </a:t>
            </a:r>
            <a:r>
              <a:rPr lang="en-US" dirty="0" smtClean="0">
                <a:latin typeface="Arial" charset="0"/>
              </a:rPr>
              <a:t>(and includes) newline </a:t>
            </a:r>
            <a:r>
              <a:rPr lang="en-US" dirty="0">
                <a:latin typeface="Arial" charset="0"/>
              </a:rPr>
              <a:t>character</a:t>
            </a:r>
          </a:p>
          <a:p>
            <a:pPr lvl="1"/>
            <a:r>
              <a:rPr lang="en-US" dirty="0">
                <a:latin typeface="Arial" charset="0"/>
              </a:rPr>
              <a:t>Example: </a:t>
            </a:r>
            <a:r>
              <a:rPr lang="en-US" dirty="0" err="1">
                <a:latin typeface="Courier New" charset="0"/>
                <a:cs typeface="Courier New" charset="0"/>
              </a:rPr>
              <a:t>cin.getline</a:t>
            </a:r>
            <a:r>
              <a:rPr lang="en-US" dirty="0">
                <a:latin typeface="Courier New" charset="0"/>
                <a:cs typeface="Courier New" charset="0"/>
              </a:rPr>
              <a:t>(buffer, 10);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Must be careful if input is read using stream extraction operator ( &gt;&gt; ) as well as </a:t>
            </a:r>
            <a:r>
              <a:rPr lang="en-US" dirty="0" err="1">
                <a:latin typeface="Courier New" charset="0"/>
                <a:cs typeface="Courier New" charset="0"/>
              </a:rPr>
              <a:t>getline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0A5764-1BA3-AF41-BC80-1C8FCFC40666}" type="datetime1">
              <a:rPr lang="en-US" smtClean="0">
                <a:latin typeface="Garamond" charset="0"/>
              </a:rPr>
              <a:t>1/31/17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C66216-7C7D-A141-900E-273DF114EE21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6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getline</a:t>
            </a:r>
            <a:r>
              <a:rPr lang="en-US">
                <a:latin typeface="Garamond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int numR;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char name[20];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cin &gt;&gt; numR;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cin.getline(name, 20);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If input is: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	</a:t>
            </a:r>
            <a:r>
              <a:rPr lang="en-US" sz="2600" b="1">
                <a:latin typeface="Courier New" charset="0"/>
                <a:cs typeface="Courier New" charset="0"/>
              </a:rPr>
              <a:t>6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Room 12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what values do numR and name hold?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numR = 6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name = </a:t>
            </a:r>
            <a:r>
              <a:rPr lang="ja-JP" altLang="en-US" sz="2200">
                <a:latin typeface="Courier New" charset="0"/>
                <a:cs typeface="Courier New" charset="0"/>
              </a:rPr>
              <a:t>“</a:t>
            </a:r>
            <a:r>
              <a:rPr lang="en-US" sz="2200">
                <a:latin typeface="Courier New" charset="0"/>
                <a:cs typeface="Courier New" charset="0"/>
              </a:rPr>
              <a:t>\n</a:t>
            </a:r>
            <a:r>
              <a:rPr lang="ja-JP" altLang="en-US" sz="2200">
                <a:latin typeface="Courier New" charset="0"/>
                <a:cs typeface="Courier New" charset="0"/>
              </a:rPr>
              <a:t>”</a:t>
            </a:r>
            <a:r>
              <a:rPr lang="en-US" sz="2200">
                <a:latin typeface="Courier New" charset="0"/>
                <a:cs typeface="Courier New" charset="0"/>
              </a:rPr>
              <a:t> </a:t>
            </a:r>
            <a:r>
              <a:rPr lang="en-US" sz="2200">
                <a:solidFill>
                  <a:srgbClr val="FF0000"/>
                </a:solidFill>
                <a:latin typeface="Arial" charset="0"/>
                <a:sym typeface="Wingdings" charset="0"/>
              </a:rPr>
              <a:t> why?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Courier New" charset="0"/>
                <a:cs typeface="Courier New" charset="0"/>
              </a:rPr>
              <a:t>cin &gt;&gt; numR </a:t>
            </a:r>
            <a:r>
              <a:rPr lang="en-US" sz="1900">
                <a:latin typeface="Arial" charset="0"/>
              </a:rPr>
              <a:t>stops at any whitespace character 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</a:rPr>
              <a:t>\n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Courier New" charset="0"/>
                <a:cs typeface="Courier New" charset="0"/>
              </a:rPr>
              <a:t>cin.getline(name,20)</a:t>
            </a:r>
            <a:r>
              <a:rPr lang="en-US" sz="1900">
                <a:latin typeface="Arial" charset="0"/>
              </a:rPr>
              <a:t> starts with next char, ends at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8B85C-F213-AA44-A993-279DDDD4A8D2}" type="datetime1">
              <a:rPr lang="en-US" smtClean="0">
                <a:latin typeface="Garamond" charset="0"/>
              </a:rPr>
              <a:t>1/31/17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A74EC8-BC96-9746-93E3-DD7E7EEBDCF3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3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Fixing </a:t>
            </a:r>
            <a:r>
              <a:rPr lang="en-US">
                <a:latin typeface="Courier New" charset="0"/>
                <a:cs typeface="Courier New" charset="0"/>
              </a:rPr>
              <a:t>getline</a:t>
            </a:r>
            <a:r>
              <a:rPr lang="en-US">
                <a:latin typeface="Garamond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Skipping whitespace characters: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ignore(num)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Discards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 smtClean="0">
                <a:cs typeface="Courier New" pitchFamily="49" charset="0"/>
              </a:rPr>
              <a:t> characters from input stream without storing them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To fix previous example: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numR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char name[20];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&gt;&gt;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numR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cin.ignore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(1);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cin.getline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(name, 20);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F5F508D-A012-8A4D-872B-274A7FC0F56E}" type="datetime1">
              <a:rPr lang="en-US" smtClean="0">
                <a:latin typeface="Garamond" charset="0"/>
              </a:rPr>
              <a:t>1/31/17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8E5969-C611-EE4B-BB70-990A80C15FAD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7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5C12-864D-8D4E-97EB-326227FBABF8}" type="slidenum">
              <a:rPr lang="en-US"/>
              <a:pPr/>
              <a:t>8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Efficiency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do we measure </a:t>
            </a:r>
            <a:r>
              <a:rPr lang="en-US" dirty="0" smtClean="0"/>
              <a:t>efficiency?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Space utilization – amount of memory required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Time required to accomplish the task</a:t>
            </a:r>
          </a:p>
          <a:p>
            <a:pPr>
              <a:lnSpc>
                <a:spcPct val="90000"/>
              </a:lnSpc>
            </a:pPr>
            <a:r>
              <a:rPr lang="en-US" dirty="0"/>
              <a:t>Time efficiency depends </a:t>
            </a:r>
            <a:r>
              <a:rPr lang="en-US" dirty="0" smtClean="0"/>
              <a:t>on: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size of input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speed of machine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quality of source code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quality of compiler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BFB2-BEC4-594F-8DB3-3428C80BE2D1}" type="datetime1">
              <a:rPr lang="en-US" smtClean="0"/>
              <a:t>1/31/17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6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Efficiency</a:t>
            </a: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count the number of times operations are executed</a:t>
            </a:r>
          </a:p>
          <a:p>
            <a:pPr lvl="1"/>
            <a:r>
              <a:rPr lang="en-US" dirty="0" smtClean="0"/>
              <a:t>Gives measure of efficiency of an algorithm</a:t>
            </a:r>
          </a:p>
          <a:p>
            <a:r>
              <a:rPr lang="en-US" dirty="0" smtClean="0"/>
              <a:t>So we measure computing time as:</a:t>
            </a:r>
          </a:p>
          <a:p>
            <a:pPr marL="671512" lvl="2" indent="0">
              <a:buNone/>
            </a:pPr>
            <a:r>
              <a:rPr lang="en-US" dirty="0" smtClean="0"/>
              <a:t>T(n) = computing time of an algorithm for input of size n</a:t>
            </a:r>
            <a:br>
              <a:rPr lang="en-US" dirty="0" smtClean="0"/>
            </a:br>
            <a:r>
              <a:rPr lang="en-US" dirty="0" smtClean="0"/>
              <a:t>       = number of times the operations are executed</a:t>
            </a:r>
          </a:p>
          <a:p>
            <a:r>
              <a:rPr lang="en-US" dirty="0" smtClean="0"/>
              <a:t>Analysis typically focuses on worst-case execution time</a:t>
            </a:r>
          </a:p>
          <a:p>
            <a:pPr lvl="1"/>
            <a:r>
              <a:rPr lang="en-US" dirty="0" smtClean="0"/>
              <a:t>Occasionally analyze average execution time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6307-20E1-A34A-B47B-68EE955D6BE6}" type="datetime1">
              <a:rPr lang="en-US" smtClean="0"/>
              <a:pPr/>
              <a:t>1/31/17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7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CD92-6EE4-1F4B-96C7-1988FB638A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3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10995</TotalTime>
  <Words>1463</Words>
  <Application>Microsoft Macintosh PowerPoint</Application>
  <PresentationFormat>On-screen Show (4:3)</PresentationFormat>
  <Paragraphs>327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Edge</vt:lpstr>
      <vt:lpstr>EECE.3220 Data Structures</vt:lpstr>
      <vt:lpstr>Lecture outline</vt:lpstr>
      <vt:lpstr>Review: Output manipulators</vt:lpstr>
      <vt:lpstr>Review: Characters and input</vt:lpstr>
      <vt:lpstr>Characters and input (cont.)</vt:lpstr>
      <vt:lpstr>getline example</vt:lpstr>
      <vt:lpstr>Fixing getline example</vt:lpstr>
      <vt:lpstr>Algorithm Efficiency</vt:lpstr>
      <vt:lpstr>Algorithm Efficiency</vt:lpstr>
      <vt:lpstr>Example: Calculating the Mean</vt:lpstr>
      <vt:lpstr>Computing Time Order of Magnitude</vt:lpstr>
      <vt:lpstr>Big O Notation</vt:lpstr>
      <vt:lpstr>Examples</vt:lpstr>
      <vt:lpstr>Example solution—part (a)</vt:lpstr>
      <vt:lpstr>Example solution—part (b)</vt:lpstr>
      <vt:lpstr>Worst case analysis examples</vt:lpstr>
      <vt:lpstr>Worst case analysis: linear search </vt:lpstr>
      <vt:lpstr>Worst case analysis: linear search (2)</vt:lpstr>
      <vt:lpstr>Worst case analysis: binary search</vt:lpstr>
      <vt:lpstr>Worst case analysis: binary search (2)</vt:lpstr>
      <vt:lpstr>Worst case analysis: selection sort</vt:lpstr>
      <vt:lpstr>Worst case analysis: selection sort (2)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2450</cp:revision>
  <dcterms:created xsi:type="dcterms:W3CDTF">2006-04-03T05:03:01Z</dcterms:created>
  <dcterms:modified xsi:type="dcterms:W3CDTF">2017-02-01T12:51:18Z</dcterms:modified>
</cp:coreProperties>
</file>