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428" r:id="rId4"/>
    <p:sldId id="440" r:id="rId5"/>
    <p:sldId id="441" r:id="rId6"/>
    <p:sldId id="450" r:id="rId7"/>
    <p:sldId id="451" r:id="rId8"/>
    <p:sldId id="452" r:id="rId9"/>
    <p:sldId id="453" r:id="rId10"/>
    <p:sldId id="447" r:id="rId11"/>
    <p:sldId id="454" r:id="rId12"/>
    <p:sldId id="448" r:id="rId13"/>
    <p:sldId id="455" r:id="rId14"/>
    <p:sldId id="449" r:id="rId15"/>
    <p:sldId id="456" r:id="rId16"/>
    <p:sldId id="385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1848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921555-B757-9648-B368-8FDAF4CA2B40}" type="datetime1">
              <a:rPr lang="en-US" smtClean="0"/>
              <a:t>2/1/17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5AA24A-62FD-6348-9AD5-9A0E636AA18B}" type="datetime1">
              <a:rPr lang="en-US" smtClean="0"/>
              <a:t>2/1/17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731C99-4F00-4E4C-A415-4DA6A4F613E6}" type="datetime1">
              <a:rPr lang="en-US" smtClean="0"/>
              <a:t>2/1/17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267E42-305D-BB44-8333-46A71135E35B}" type="datetime1">
              <a:rPr lang="en-US" smtClean="0"/>
              <a:t>2/1/17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9958B-743F-AC45-838F-B30A1D84D51D}" type="datetime1">
              <a:rPr lang="en-US" smtClean="0"/>
              <a:t>2/1/17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A82C5-3893-9644-94A9-4960883CE3E8}" type="datetime1">
              <a:rPr lang="en-US" smtClean="0"/>
              <a:t>2/1/17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22853-FFB1-9E4D-B815-8386F147A9FD}" type="datetime1">
              <a:rPr lang="en-US" smtClean="0"/>
              <a:t>2/1/17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219C5-B83D-DC49-8334-C4A3FE65D33F}" type="datetime1">
              <a:rPr lang="en-US" smtClean="0"/>
              <a:t>2/1/17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8D074-9B95-6448-8DBD-673F806AD160}" type="datetime1">
              <a:rPr lang="en-US" smtClean="0"/>
              <a:t>2/1/17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B9290-836E-9540-9083-8A992E1DCB5B}" type="datetime1">
              <a:rPr lang="en-US" smtClean="0"/>
              <a:t>2/1/17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2C14A-EB06-6243-95FE-EB7121588769}" type="datetime1">
              <a:rPr lang="en-US" smtClean="0"/>
              <a:t>2/1/17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AAC46-8ADA-5C43-B73C-582C55D9F2A6}" type="datetime1">
              <a:rPr lang="en-US" smtClean="0"/>
              <a:t>2/1/17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055D1-0FF9-A141-9380-7806382DA507}" type="datetime1">
              <a:rPr lang="en-US" smtClean="0"/>
              <a:t>2/1/17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8A5842E3-F6A6-F641-A5AF-23E814382C85}" type="datetime1">
              <a:rPr lang="en-US" smtClean="0"/>
              <a:t>2/1/17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8: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Algorithmic </a:t>
            </a:r>
            <a:r>
              <a:rPr lang="en-US" smtClean="0">
                <a:latin typeface="Arial" charset="0"/>
              </a:rPr>
              <a:t>complexity examples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 analysis: linear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Search entire array of </a:t>
            </a:r>
            <a:r>
              <a:rPr lang="en-US" i="1" dirty="0" smtClean="0"/>
              <a:t>n</a:t>
            </a:r>
            <a:r>
              <a:rPr lang="en-US" dirty="0" smtClean="0"/>
              <a:t> values for </a:t>
            </a:r>
            <a:r>
              <a:rPr lang="en-US" i="1" dirty="0" smtClean="0"/>
              <a:t>item</a:t>
            </a:r>
            <a:r>
              <a:rPr lang="en-US" dirty="0" smtClean="0"/>
              <a:t>; </a:t>
            </a:r>
            <a:r>
              <a:rPr lang="en-US" i="1" dirty="0" smtClean="0"/>
              <a:t>found</a:t>
            </a:r>
            <a:r>
              <a:rPr lang="en-US" dirty="0" smtClean="0"/>
              <a:t> = true and </a:t>
            </a:r>
            <a:r>
              <a:rPr lang="en-US" i="1" dirty="0" err="1" smtClean="0"/>
              <a:t>loc</a:t>
            </a:r>
            <a:r>
              <a:rPr lang="en-US" dirty="0" smtClean="0"/>
              <a:t> = </a:t>
            </a:r>
            <a:r>
              <a:rPr lang="en-US" i="1" dirty="0" smtClean="0"/>
              <a:t>item</a:t>
            </a:r>
            <a:r>
              <a:rPr lang="en-US" dirty="0" smtClean="0"/>
              <a:t> position if successful; otherwise, </a:t>
            </a:r>
            <a:r>
              <a:rPr lang="en-US" i="1" dirty="0" smtClean="0"/>
              <a:t>found</a:t>
            </a:r>
            <a:r>
              <a:rPr lang="en-US" dirty="0" smtClean="0"/>
              <a:t> = false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i="1" dirty="0" smtClean="0"/>
              <a:t>found</a:t>
            </a:r>
            <a:r>
              <a:rPr lang="en-US" dirty="0" smtClean="0"/>
              <a:t> =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i="1" dirty="0" err="1" smtClean="0"/>
              <a:t>loc</a:t>
            </a:r>
            <a:r>
              <a:rPr lang="en-US" dirty="0" smtClean="0"/>
              <a:t>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While </a:t>
            </a:r>
            <a:r>
              <a:rPr lang="en-US" i="1" dirty="0" err="1" smtClean="0"/>
              <a:t>loc</a:t>
            </a:r>
            <a:r>
              <a:rPr lang="en-US" i="1" dirty="0"/>
              <a:t> </a:t>
            </a:r>
            <a:r>
              <a:rPr lang="en-US" i="1" dirty="0" smtClean="0"/>
              <a:t>&lt; n </a:t>
            </a:r>
            <a:r>
              <a:rPr lang="en-US" dirty="0" smtClean="0"/>
              <a:t>and not </a:t>
            </a:r>
            <a:r>
              <a:rPr lang="en-US" i="1" dirty="0" smtClean="0"/>
              <a:t>found</a:t>
            </a:r>
            <a:r>
              <a:rPr lang="en-US" dirty="0" smtClean="0"/>
              <a:t>, do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If </a:t>
            </a:r>
            <a:r>
              <a:rPr lang="en-US" i="1" dirty="0" smtClean="0"/>
              <a:t>item == a[</a:t>
            </a:r>
            <a:r>
              <a:rPr lang="en-US" i="1" dirty="0" err="1" smtClean="0"/>
              <a:t>loc</a:t>
            </a:r>
            <a:r>
              <a:rPr lang="en-US" i="1" dirty="0" smtClean="0"/>
              <a:t>]</a:t>
            </a:r>
            <a:r>
              <a:rPr lang="en-US" dirty="0" smtClean="0"/>
              <a:t> then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	   Set </a:t>
            </a:r>
            <a:r>
              <a:rPr lang="en-US" i="1" dirty="0" smtClean="0"/>
              <a:t>found =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	Else</a:t>
            </a:r>
            <a:endParaRPr lang="en-US" i="1" dirty="0" smtClean="0"/>
          </a:p>
          <a:p>
            <a:pPr marL="0" indent="0">
              <a:buNone/>
              <a:tabLst>
                <a:tab pos="1250950" algn="l"/>
              </a:tabLst>
            </a:pPr>
            <a:r>
              <a:rPr lang="en-US" dirty="0"/>
              <a:t>	</a:t>
            </a:r>
            <a:r>
              <a:rPr lang="en-US" dirty="0" smtClean="0"/>
              <a:t>Increment </a:t>
            </a:r>
            <a:r>
              <a:rPr lang="en-US" i="1" dirty="0" err="1" smtClean="0"/>
              <a:t>loc</a:t>
            </a:r>
            <a:r>
              <a:rPr lang="en-US" dirty="0" smtClean="0"/>
              <a:t> by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2E22-00B6-8A4C-9958-87898D785586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8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 analysis: linear search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case: item is not in list</a:t>
            </a:r>
          </a:p>
          <a:p>
            <a:pPr lvl="1"/>
            <a:r>
              <a:rPr lang="en-US" dirty="0" smtClean="0"/>
              <a:t>Algorithm will go through all elements in array</a:t>
            </a:r>
          </a:p>
          <a:p>
            <a:r>
              <a:rPr lang="en-US" dirty="0" smtClean="0"/>
              <a:t>In all cases</a:t>
            </a:r>
          </a:p>
          <a:p>
            <a:pPr lvl="1"/>
            <a:r>
              <a:rPr lang="en-US" dirty="0" smtClean="0"/>
              <a:t>Lines 1 &amp; 2 execute once</a:t>
            </a:r>
          </a:p>
          <a:p>
            <a:r>
              <a:rPr lang="en-US" dirty="0" smtClean="0"/>
              <a:t>In worst case</a:t>
            </a:r>
          </a:p>
          <a:p>
            <a:pPr lvl="1"/>
            <a:r>
              <a:rPr lang="en-US" dirty="0" smtClean="0"/>
              <a:t>Line 3 executes n+1 times</a:t>
            </a:r>
          </a:p>
          <a:p>
            <a:pPr lvl="1"/>
            <a:r>
              <a:rPr lang="en-US" dirty="0" smtClean="0"/>
              <a:t>Lines 4 &amp; 6 execute n times</a:t>
            </a:r>
          </a:p>
          <a:p>
            <a:r>
              <a:rPr lang="en-US" dirty="0" smtClean="0"/>
              <a:t>Therefore, T(n) = 3n + 3 = O(n)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D45A-07A6-5D4B-B1A4-B70F3E5AF8C9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 analysis: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Searching ordered array much more efficient</a:t>
            </a:r>
          </a:p>
          <a:p>
            <a:r>
              <a:rPr lang="en-US" dirty="0" smtClean="0"/>
              <a:t>Search array </a:t>
            </a:r>
            <a:r>
              <a:rPr lang="en-US" dirty="0"/>
              <a:t>of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ascending values </a:t>
            </a:r>
            <a:r>
              <a:rPr lang="en-US" dirty="0"/>
              <a:t>for </a:t>
            </a:r>
            <a:r>
              <a:rPr lang="en-US" i="1" dirty="0"/>
              <a:t>item</a:t>
            </a:r>
            <a:r>
              <a:rPr lang="en-US" dirty="0"/>
              <a:t>; </a:t>
            </a:r>
            <a:r>
              <a:rPr lang="en-US" i="1" dirty="0"/>
              <a:t>found</a:t>
            </a:r>
            <a:r>
              <a:rPr lang="en-US" dirty="0"/>
              <a:t> = true and </a:t>
            </a:r>
            <a:r>
              <a:rPr lang="en-US" i="1" dirty="0" err="1"/>
              <a:t>loc</a:t>
            </a:r>
            <a:r>
              <a:rPr lang="en-US" dirty="0"/>
              <a:t> = </a:t>
            </a:r>
            <a:r>
              <a:rPr lang="en-US" i="1" dirty="0"/>
              <a:t>item</a:t>
            </a:r>
            <a:r>
              <a:rPr lang="en-US" dirty="0"/>
              <a:t> position if successful; otherwise, </a:t>
            </a:r>
            <a:r>
              <a:rPr lang="en-US" i="1" dirty="0"/>
              <a:t>found</a:t>
            </a:r>
            <a:r>
              <a:rPr lang="en-US" dirty="0"/>
              <a:t> = </a:t>
            </a:r>
            <a:r>
              <a:rPr lang="en-US" dirty="0" smtClean="0"/>
              <a:t>false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/>
              <a:t>found</a:t>
            </a:r>
            <a:r>
              <a:rPr lang="en-US" dirty="0"/>
              <a:t> =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 smtClean="0"/>
              <a:t>first </a:t>
            </a:r>
            <a:r>
              <a:rPr lang="en-US" dirty="0" smtClean="0"/>
              <a:t>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i="1" dirty="0" smtClean="0"/>
              <a:t>last</a:t>
            </a:r>
            <a:r>
              <a:rPr lang="en-US" dirty="0" smtClean="0"/>
              <a:t> = </a:t>
            </a:r>
            <a:r>
              <a:rPr lang="en-US" i="1" dirty="0" smtClean="0"/>
              <a:t>n - </a:t>
            </a:r>
            <a:r>
              <a:rPr lang="en-US" dirty="0" smtClean="0"/>
              <a:t>1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</a:t>
            </a:r>
            <a:r>
              <a:rPr lang="en-US" i="1" dirty="0" smtClean="0"/>
              <a:t>first ≤ last </a:t>
            </a:r>
            <a:r>
              <a:rPr lang="en-US" dirty="0"/>
              <a:t>and not </a:t>
            </a:r>
            <a:r>
              <a:rPr lang="en-US" i="1" dirty="0"/>
              <a:t>found</a:t>
            </a:r>
            <a:r>
              <a:rPr lang="en-US" dirty="0"/>
              <a:t>, do following: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</a:t>
            </a:r>
            <a:r>
              <a:rPr lang="en-US" dirty="0" smtClean="0"/>
              <a:t>Calculate </a:t>
            </a:r>
            <a:r>
              <a:rPr lang="en-US" i="1" dirty="0" err="1" smtClean="0"/>
              <a:t>loc</a:t>
            </a:r>
            <a:r>
              <a:rPr lang="en-US" i="1" dirty="0" smtClean="0"/>
              <a:t> = (first + last)</a:t>
            </a:r>
            <a:r>
              <a:rPr lang="en-US" dirty="0" smtClean="0"/>
              <a:t> / 2</a:t>
            </a:r>
            <a:endParaRPr lang="en-US" dirty="0"/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</a:t>
            </a:r>
            <a:r>
              <a:rPr lang="en-US" dirty="0" smtClean="0"/>
              <a:t>If </a:t>
            </a:r>
            <a:r>
              <a:rPr lang="en-US" i="1" dirty="0" smtClean="0"/>
              <a:t>item &lt; a[</a:t>
            </a:r>
            <a:r>
              <a:rPr lang="en-US" i="1" dirty="0" err="1" smtClean="0"/>
              <a:t>loc</a:t>
            </a:r>
            <a:r>
              <a:rPr lang="en-US" i="1" dirty="0" smtClean="0"/>
              <a:t>]</a:t>
            </a:r>
            <a:r>
              <a:rPr lang="en-US" dirty="0" smtClean="0"/>
              <a:t> then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i="1" dirty="0" smtClean="0"/>
              <a:t> 	</a:t>
            </a:r>
            <a:r>
              <a:rPr lang="en-US" dirty="0"/>
              <a:t>	</a:t>
            </a:r>
            <a:r>
              <a:rPr lang="en-US" dirty="0" smtClean="0"/>
              <a:t>Set </a:t>
            </a:r>
            <a:r>
              <a:rPr lang="en-US" i="1" dirty="0" smtClean="0"/>
              <a:t>last = </a:t>
            </a:r>
            <a:r>
              <a:rPr lang="en-US" i="1" dirty="0" err="1" smtClean="0"/>
              <a:t>loc</a:t>
            </a:r>
            <a:r>
              <a:rPr lang="en-US" i="1" dirty="0" smtClean="0"/>
              <a:t> – 1		</a:t>
            </a:r>
            <a:r>
              <a:rPr lang="en-US" dirty="0" smtClean="0"/>
              <a:t>// Search first half</a:t>
            </a:r>
            <a:endParaRPr lang="en-US" dirty="0"/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</a:t>
            </a:r>
            <a:r>
              <a:rPr lang="en-US" dirty="0" smtClean="0"/>
              <a:t>Else if </a:t>
            </a:r>
            <a:r>
              <a:rPr lang="en-US" i="1" dirty="0" smtClean="0"/>
              <a:t>item &gt; a[</a:t>
            </a:r>
            <a:r>
              <a:rPr lang="en-US" i="1" dirty="0" err="1" smtClean="0"/>
              <a:t>loc</a:t>
            </a:r>
            <a:r>
              <a:rPr lang="en-US" i="1" dirty="0" smtClean="0"/>
              <a:t>]</a:t>
            </a:r>
            <a:r>
              <a:rPr lang="en-US" dirty="0" smtClean="0"/>
              <a:t> then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i="1" dirty="0"/>
              <a:t> </a:t>
            </a:r>
            <a:r>
              <a:rPr lang="en-US" i="1" dirty="0" smtClean="0"/>
              <a:t>		</a:t>
            </a:r>
            <a:r>
              <a:rPr lang="en-US" dirty="0" smtClean="0"/>
              <a:t>Set </a:t>
            </a:r>
            <a:r>
              <a:rPr lang="en-US" i="1" dirty="0" smtClean="0"/>
              <a:t>first = </a:t>
            </a:r>
            <a:r>
              <a:rPr lang="en-US" i="1" dirty="0" err="1" smtClean="0"/>
              <a:t>loc</a:t>
            </a:r>
            <a:r>
              <a:rPr lang="en-US" i="1" dirty="0" smtClean="0"/>
              <a:t> + 1</a:t>
            </a:r>
            <a:r>
              <a:rPr lang="en-US" dirty="0" smtClean="0"/>
              <a:t>		// Search second half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 smtClean="0"/>
              <a:t> 	Else</a:t>
            </a:r>
          </a:p>
          <a:p>
            <a:pPr marL="0" indent="0">
              <a:buNone/>
              <a:tabLst>
                <a:tab pos="750888" algn="l"/>
                <a:tab pos="1250950" algn="l"/>
              </a:tabLst>
            </a:pPr>
            <a:r>
              <a:rPr lang="en-US" dirty="0" smtClean="0"/>
              <a:t>		Set </a:t>
            </a:r>
            <a:r>
              <a:rPr lang="en-US" i="1" dirty="0" smtClean="0"/>
              <a:t>found</a:t>
            </a:r>
            <a:r>
              <a:rPr lang="en-US" dirty="0" smtClean="0"/>
              <a:t> = true		// Item found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94F5-706F-6149-BA8B-581D9EACDEBD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 analysis: binary search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Algorithm splits list into smaller </a:t>
            </a:r>
            <a:r>
              <a:rPr lang="en-US" dirty="0" err="1" smtClean="0"/>
              <a:t>sublist</a:t>
            </a:r>
            <a:r>
              <a:rPr lang="en-US" dirty="0" smtClean="0"/>
              <a:t> to be searched</a:t>
            </a:r>
          </a:p>
          <a:p>
            <a:r>
              <a:rPr lang="en-US" dirty="0" smtClean="0"/>
              <a:t>Loop control statement again limiting factor</a:t>
            </a:r>
          </a:p>
          <a:p>
            <a:pPr lvl="1"/>
            <a:r>
              <a:rPr lang="en-US" dirty="0" smtClean="0"/>
              <a:t>Each time, </a:t>
            </a:r>
            <a:r>
              <a:rPr lang="en-US" dirty="0" err="1" smtClean="0"/>
              <a:t>sublist</a:t>
            </a:r>
            <a:r>
              <a:rPr lang="en-US" dirty="0" smtClean="0"/>
              <a:t> size </a:t>
            </a:r>
            <a:r>
              <a:rPr lang="en-US" i="1" dirty="0" smtClean="0"/>
              <a:t>≤ </a:t>
            </a:r>
            <a:r>
              <a:rPr lang="en-US" dirty="0" smtClean="0"/>
              <a:t>½ previous </a:t>
            </a:r>
            <a:r>
              <a:rPr lang="en-US" dirty="0" err="1" smtClean="0"/>
              <a:t>sublist</a:t>
            </a:r>
            <a:r>
              <a:rPr lang="en-US" dirty="0" smtClean="0"/>
              <a:t> size</a:t>
            </a:r>
          </a:p>
          <a:p>
            <a:pPr lvl="1"/>
            <a:r>
              <a:rPr lang="en-US" dirty="0" smtClean="0"/>
              <a:t>Total number of loop iterations: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1 + (# iterations to produce </a:t>
            </a:r>
            <a:r>
              <a:rPr lang="en-US" dirty="0" err="1" smtClean="0"/>
              <a:t>sublist</a:t>
            </a:r>
            <a:r>
              <a:rPr lang="en-US" dirty="0" smtClean="0"/>
              <a:t> of size 1)</a:t>
            </a:r>
          </a:p>
          <a:p>
            <a:pPr lvl="1"/>
            <a:r>
              <a:rPr lang="en-US" dirty="0" smtClean="0"/>
              <a:t>If k = </a:t>
            </a:r>
            <a:r>
              <a:rPr lang="en-US" dirty="0"/>
              <a:t># iterations to produce </a:t>
            </a:r>
            <a:r>
              <a:rPr lang="en-US" dirty="0" err="1"/>
              <a:t>sublist</a:t>
            </a:r>
            <a:r>
              <a:rPr lang="en-US" dirty="0"/>
              <a:t> of size </a:t>
            </a:r>
            <a:r>
              <a:rPr lang="en-US" dirty="0" smtClean="0"/>
              <a:t>1,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n / 2</a:t>
            </a:r>
            <a:r>
              <a:rPr lang="en-US" baseline="30000" dirty="0" smtClean="0"/>
              <a:t>k</a:t>
            </a:r>
            <a:r>
              <a:rPr lang="en-US" dirty="0" smtClean="0"/>
              <a:t> &lt; 2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>
                <a:sym typeface="Wingdings"/>
              </a:rPr>
              <a:t>	n &lt; 2</a:t>
            </a:r>
            <a:r>
              <a:rPr lang="en-US" baseline="30000" dirty="0" smtClean="0">
                <a:sym typeface="Wingdings"/>
              </a:rPr>
              <a:t>k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* 2</a:t>
            </a:r>
          </a:p>
          <a:p>
            <a:pPr marL="344487" lvl="1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	n &lt; 2</a:t>
            </a:r>
            <a:r>
              <a:rPr lang="en-US" baseline="30000" dirty="0" smtClean="0">
                <a:sym typeface="Wingdings"/>
              </a:rPr>
              <a:t>k+1</a:t>
            </a:r>
          </a:p>
          <a:p>
            <a:pPr marL="344487" lvl="1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 	log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n &lt; k + 1</a:t>
            </a:r>
          </a:p>
          <a:p>
            <a:r>
              <a:rPr lang="en-US" dirty="0" smtClean="0">
                <a:sym typeface="Wingdings"/>
              </a:rPr>
              <a:t>Therefore, in worst case (item is larger than everything in list) line 4 executed 2 + log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n times</a:t>
            </a:r>
          </a:p>
          <a:p>
            <a:pPr lvl="1"/>
            <a:r>
              <a:rPr lang="en-US" dirty="0" smtClean="0">
                <a:sym typeface="Wingdings"/>
              </a:rPr>
              <a:t>T(n) = O(log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97D5-17B3-0243-B4AA-7706ADF25DDE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23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 analysis: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Algorithm to sort array of </a:t>
            </a:r>
            <a:r>
              <a:rPr lang="en-US" i="1" dirty="0" smtClean="0"/>
              <a:t>n</a:t>
            </a:r>
            <a:r>
              <a:rPr lang="en-US" dirty="0" smtClean="0"/>
              <a:t> elements into ascending order</a:t>
            </a:r>
          </a:p>
          <a:p>
            <a:r>
              <a:rPr lang="en-US" dirty="0" smtClean="0"/>
              <a:t>On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pass, first find smallest element in </a:t>
            </a:r>
            <a:r>
              <a:rPr lang="en-US" dirty="0" err="1" smtClean="0"/>
              <a:t>sublist</a:t>
            </a:r>
            <a:r>
              <a:rPr lang="en-US" dirty="0" smtClean="0"/>
              <a:t> x[</a:t>
            </a:r>
            <a:r>
              <a:rPr lang="en-US" i="1" dirty="0" err="1" smtClean="0"/>
              <a:t>i</a:t>
            </a:r>
            <a:r>
              <a:rPr lang="en-US" dirty="0" smtClean="0"/>
              <a:t>] … x[</a:t>
            </a:r>
            <a:r>
              <a:rPr lang="en-US" i="1" dirty="0" smtClean="0"/>
              <a:t>n</a:t>
            </a:r>
            <a:r>
              <a:rPr lang="en-US" dirty="0" smtClean="0"/>
              <a:t>-1], then place that value in position </a:t>
            </a:r>
            <a:r>
              <a:rPr lang="en-US" i="1" dirty="0" err="1"/>
              <a:t>i</a:t>
            </a:r>
            <a:endParaRPr lang="en-US" i="1" dirty="0" smtClean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 smtClean="0"/>
              <a:t> = 0 to </a:t>
            </a:r>
            <a:r>
              <a:rPr lang="en-US" i="1" dirty="0" smtClean="0"/>
              <a:t>n</a:t>
            </a:r>
            <a:r>
              <a:rPr lang="en-US" dirty="0" smtClean="0"/>
              <a:t> – 2 do the following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	Set </a:t>
            </a:r>
            <a:r>
              <a:rPr lang="en-US" i="1" dirty="0" err="1" smtClean="0"/>
              <a:t>smallPos</a:t>
            </a:r>
            <a:r>
              <a:rPr lang="en-US" dirty="0" smtClean="0"/>
              <a:t> =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Set </a:t>
            </a:r>
            <a:r>
              <a:rPr lang="en-US" i="1" dirty="0" smtClean="0"/>
              <a:t>smallest = x[</a:t>
            </a:r>
            <a:r>
              <a:rPr lang="en-US" i="1" dirty="0" err="1" smtClean="0"/>
              <a:t>smallPos</a:t>
            </a:r>
            <a:r>
              <a:rPr lang="en-US" i="1" dirty="0" smtClean="0"/>
              <a:t>]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For </a:t>
            </a:r>
            <a:r>
              <a:rPr lang="en-US" i="1" dirty="0" smtClean="0"/>
              <a:t>j = i+1 to n-1 </a:t>
            </a:r>
            <a:r>
              <a:rPr lang="en-US" dirty="0" smtClean="0"/>
              <a:t>do the following</a:t>
            </a:r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/>
              <a:t> </a:t>
            </a:r>
            <a:r>
              <a:rPr lang="en-US" dirty="0" smtClean="0"/>
              <a:t>		If </a:t>
            </a:r>
            <a:r>
              <a:rPr lang="en-US" i="1" dirty="0" smtClean="0"/>
              <a:t>x[j]</a:t>
            </a:r>
            <a:r>
              <a:rPr lang="en-US" dirty="0" smtClean="0"/>
              <a:t> &lt; smallest then</a:t>
            </a:r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 smtClean="0"/>
              <a:t> 			Set</a:t>
            </a:r>
            <a:r>
              <a:rPr lang="en-US" i="1" dirty="0"/>
              <a:t> </a:t>
            </a:r>
            <a:r>
              <a:rPr lang="en-US" i="1" dirty="0" err="1" smtClean="0"/>
              <a:t>smallPos</a:t>
            </a:r>
            <a:r>
              <a:rPr lang="en-US" i="1" dirty="0" smtClean="0"/>
              <a:t> = j</a:t>
            </a:r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i="1" dirty="0"/>
              <a:t> </a:t>
            </a:r>
            <a:r>
              <a:rPr lang="en-US" i="1" dirty="0" smtClean="0"/>
              <a:t>			</a:t>
            </a:r>
            <a:r>
              <a:rPr lang="en-US" dirty="0" smtClean="0"/>
              <a:t>Set </a:t>
            </a:r>
            <a:r>
              <a:rPr lang="en-US" i="1" dirty="0" smtClean="0"/>
              <a:t>smallest</a:t>
            </a:r>
            <a:r>
              <a:rPr lang="en-US" dirty="0" smtClean="0"/>
              <a:t> = </a:t>
            </a:r>
            <a:r>
              <a:rPr lang="en-US" i="1" dirty="0" smtClean="0"/>
              <a:t>x[</a:t>
            </a:r>
            <a:r>
              <a:rPr lang="en-US" i="1" dirty="0" err="1" smtClean="0"/>
              <a:t>smallPos</a:t>
            </a:r>
            <a:r>
              <a:rPr lang="en-US" i="1" dirty="0" smtClean="0"/>
              <a:t>]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/>
              <a:t> </a:t>
            </a:r>
            <a:r>
              <a:rPr lang="en-US" dirty="0" smtClean="0"/>
              <a:t>	Set </a:t>
            </a:r>
            <a:r>
              <a:rPr lang="en-US" i="1" dirty="0" smtClean="0"/>
              <a:t>x[</a:t>
            </a:r>
            <a:r>
              <a:rPr lang="en-US" i="1" dirty="0" err="1" smtClean="0"/>
              <a:t>smallPos</a:t>
            </a:r>
            <a:r>
              <a:rPr lang="en-US" i="1" dirty="0" smtClean="0"/>
              <a:t>]</a:t>
            </a:r>
            <a:r>
              <a:rPr lang="en-US" dirty="0" smtClean="0"/>
              <a:t> = </a:t>
            </a:r>
            <a:r>
              <a:rPr lang="en-US" i="1" dirty="0" smtClean="0"/>
              <a:t>x[</a:t>
            </a:r>
            <a:r>
              <a:rPr lang="en-US" i="1" dirty="0" err="1" smtClean="0"/>
              <a:t>i</a:t>
            </a:r>
            <a:r>
              <a:rPr lang="en-US" i="1" dirty="0" smtClean="0"/>
              <a:t>]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 smtClean="0"/>
              <a:t> 	Set </a:t>
            </a:r>
            <a:r>
              <a:rPr lang="en-US" i="1" dirty="0" smtClean="0"/>
              <a:t>x[</a:t>
            </a:r>
            <a:r>
              <a:rPr lang="en-US" i="1" dirty="0" err="1" smtClean="0"/>
              <a:t>i</a:t>
            </a:r>
            <a:r>
              <a:rPr lang="en-US" i="1" dirty="0" smtClean="0"/>
              <a:t>] = smallest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073C-26FB-CD49-AAF6-1E7CD14A8115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5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 analysis: selection sort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Outer loop condition (1) executed </a:t>
            </a:r>
            <a:r>
              <a:rPr lang="en-US" i="1" dirty="0" smtClean="0"/>
              <a:t>n</a:t>
            </a:r>
            <a:r>
              <a:rPr lang="en-US" dirty="0" smtClean="0"/>
              <a:t> times</a:t>
            </a:r>
          </a:p>
          <a:p>
            <a:r>
              <a:rPr lang="en-US" dirty="0" smtClean="0"/>
              <a:t>Statements inside outer loop but not in inner loop (2, 3, 8, 9) executed </a:t>
            </a:r>
            <a:r>
              <a:rPr lang="en-US" i="1" dirty="0" smtClean="0"/>
              <a:t>n – </a:t>
            </a:r>
            <a:r>
              <a:rPr lang="en-US" dirty="0" smtClean="0"/>
              <a:t>1 times</a:t>
            </a:r>
          </a:p>
          <a:p>
            <a:r>
              <a:rPr lang="en-US" dirty="0" smtClean="0"/>
              <a:t>Inner loop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err="1" smtClean="0"/>
              <a:t>i</a:t>
            </a:r>
            <a:r>
              <a:rPr lang="en-US" i="1" dirty="0" smtClean="0"/>
              <a:t> = </a:t>
            </a:r>
            <a:r>
              <a:rPr lang="en-US" dirty="0" smtClean="0"/>
              <a:t>0, (4) executed </a:t>
            </a:r>
            <a:r>
              <a:rPr lang="en-US" i="1" dirty="0" smtClean="0"/>
              <a:t>n</a:t>
            </a:r>
            <a:r>
              <a:rPr lang="en-US" dirty="0" smtClean="0"/>
              <a:t> times, (5,6,7) </a:t>
            </a:r>
            <a:r>
              <a:rPr lang="en-US" i="1" dirty="0" smtClean="0"/>
              <a:t>n – </a:t>
            </a:r>
            <a:r>
              <a:rPr lang="en-US" dirty="0" smtClean="0"/>
              <a:t>1 times</a:t>
            </a:r>
          </a:p>
          <a:p>
            <a:pPr lvl="1"/>
            <a:r>
              <a:rPr lang="en-US" dirty="0"/>
              <a:t>If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dirty="0" smtClean="0"/>
              <a:t>1, </a:t>
            </a:r>
            <a:r>
              <a:rPr lang="en-US" dirty="0"/>
              <a:t>(4) executed </a:t>
            </a:r>
            <a:r>
              <a:rPr lang="en-US" i="1" dirty="0" smtClean="0"/>
              <a:t>n-</a:t>
            </a:r>
            <a:r>
              <a:rPr lang="en-US" dirty="0" smtClean="0"/>
              <a:t>1 </a:t>
            </a:r>
            <a:r>
              <a:rPr lang="en-US" dirty="0"/>
              <a:t>times, (5,6,7) </a:t>
            </a:r>
            <a:r>
              <a:rPr lang="en-US" i="1" dirty="0"/>
              <a:t>n – </a:t>
            </a:r>
            <a:r>
              <a:rPr lang="en-US" dirty="0" smtClean="0"/>
              <a:t>2 times</a:t>
            </a:r>
          </a:p>
          <a:p>
            <a:pPr lvl="1"/>
            <a:r>
              <a:rPr lang="en-US" dirty="0" smtClean="0"/>
              <a:t>… </a:t>
            </a:r>
            <a:r>
              <a:rPr lang="en-US" i="1" dirty="0" err="1" smtClean="0"/>
              <a:t>i</a:t>
            </a:r>
            <a:r>
              <a:rPr lang="en-US" i="1" dirty="0" smtClean="0"/>
              <a:t> = n-</a:t>
            </a:r>
            <a:r>
              <a:rPr lang="en-US" dirty="0" smtClean="0"/>
              <a:t>2, (4) executed 2 times, (5,6,7) 1 time</a:t>
            </a:r>
          </a:p>
          <a:p>
            <a:pPr lvl="1"/>
            <a:r>
              <a:rPr lang="en-US" dirty="0" smtClean="0"/>
              <a:t>In total</a:t>
            </a:r>
          </a:p>
          <a:p>
            <a:pPr lvl="2"/>
            <a:r>
              <a:rPr lang="en-US" dirty="0" smtClean="0"/>
              <a:t>(4) executed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n+</a:t>
            </a:r>
            <a:r>
              <a:rPr lang="en-US" dirty="0" smtClean="0"/>
              <a:t>1)/2 – 1 times</a:t>
            </a:r>
          </a:p>
          <a:p>
            <a:pPr lvl="2"/>
            <a:r>
              <a:rPr lang="en-US" dirty="0" smtClean="0"/>
              <a:t>(5,6,7) executed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+1)/2 – 2 times</a:t>
            </a:r>
          </a:p>
          <a:p>
            <a:r>
              <a:rPr lang="en-US" dirty="0" smtClean="0"/>
              <a:t>Therefore</a:t>
            </a:r>
          </a:p>
          <a:p>
            <a:pPr lvl="1"/>
            <a:r>
              <a:rPr lang="en-US" dirty="0" smtClean="0"/>
              <a:t>T(n) = n + 4(n-1) + n(n+1)/2 – 1 + 3(n(n-1)/2)</a:t>
            </a:r>
          </a:p>
          <a:p>
            <a:pPr marL="344487" lvl="1" indent="0">
              <a:buNone/>
            </a:pPr>
            <a:r>
              <a:rPr lang="en-US"/>
              <a:t>	 </a:t>
            </a:r>
            <a:r>
              <a:rPr lang="en-US" smtClean="0"/>
              <a:t>    = 2n</a:t>
            </a:r>
            <a:r>
              <a:rPr lang="en-US" baseline="30000" smtClean="0"/>
              <a:t>2</a:t>
            </a:r>
            <a:r>
              <a:rPr lang="en-US" smtClean="0"/>
              <a:t> + 4n – 5 = O(n</a:t>
            </a:r>
            <a:r>
              <a:rPr lang="en-US" baseline="30000" smtClean="0"/>
              <a:t>2</a:t>
            </a:r>
            <a:r>
              <a:rPr lang="en-US" smtClean="0"/>
              <a:t>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64E3-D274-E24C-B757-7A4D74F9846C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 smtClean="0"/>
              <a:t>data types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1 due today</a:t>
            </a:r>
          </a:p>
          <a:p>
            <a:pPr lvl="2"/>
            <a:r>
              <a:rPr lang="en-US" dirty="0"/>
              <a:t>All programs to be submitted via </a:t>
            </a:r>
            <a:r>
              <a:rPr lang="en-US" dirty="0" err="1"/>
              <a:t>Dropbox</a:t>
            </a:r>
            <a:endParaRPr lang="en-US" dirty="0"/>
          </a:p>
          <a:p>
            <a:pPr lvl="2"/>
            <a:r>
              <a:rPr lang="en-US" dirty="0"/>
              <a:t>E-mail Dr. Geiger for access to shared </a:t>
            </a:r>
            <a:r>
              <a:rPr lang="en-US" dirty="0" err="1"/>
              <a:t>Dropbox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HW 1 to be posted; due Friday, 2/10</a:t>
            </a:r>
          </a:p>
          <a:p>
            <a:pPr lvl="1"/>
            <a:r>
              <a:rPr lang="en-US" dirty="0"/>
              <a:t>Program 2 to be posted; due date TBD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48FE894-211C-A846-86F5-DD0C6FEEC509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1 due </a:t>
            </a:r>
            <a:r>
              <a:rPr lang="en-US" dirty="0" smtClean="0"/>
              <a:t>today</a:t>
            </a:r>
            <a:endParaRPr lang="en-US" dirty="0" smtClean="0"/>
          </a:p>
          <a:p>
            <a:pPr lvl="2"/>
            <a:r>
              <a:rPr lang="en-US" dirty="0" smtClean="0"/>
              <a:t>All programs to be submitted via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2"/>
            <a:r>
              <a:rPr lang="en-US" dirty="0" smtClean="0"/>
              <a:t>E-mail Dr. Geiger for access to shared </a:t>
            </a:r>
            <a:r>
              <a:rPr lang="en-US" dirty="0" err="1" smtClean="0"/>
              <a:t>Dropbox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HW 1 to be posted; due Friday, 2/10</a:t>
            </a:r>
          </a:p>
          <a:p>
            <a:pPr lvl="2"/>
            <a:r>
              <a:rPr lang="en-US" dirty="0" smtClean="0"/>
              <a:t>Problem set dealing with algorithmic complexity</a:t>
            </a:r>
            <a:endParaRPr lang="en-US" dirty="0" smtClean="0"/>
          </a:p>
          <a:p>
            <a:pPr lvl="1"/>
            <a:r>
              <a:rPr lang="en-US" dirty="0" smtClean="0"/>
              <a:t>Program 2 to be posted; due date TBD</a:t>
            </a:r>
            <a:endParaRPr lang="en-US" dirty="0" smtClean="0"/>
          </a:p>
          <a:p>
            <a:r>
              <a:rPr lang="en-US" dirty="0" smtClean="0"/>
              <a:t>Today’s </a:t>
            </a:r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dirty="0" err="1" smtClean="0"/>
              <a:t>cin.ignore</a:t>
            </a:r>
            <a:r>
              <a:rPr lang="en-US" dirty="0" smtClean="0"/>
              <a:t>(), </a:t>
            </a:r>
            <a:r>
              <a:rPr lang="en-US" dirty="0" err="1" smtClean="0"/>
              <a:t>cin.getline</a:t>
            </a:r>
            <a:r>
              <a:rPr lang="en-US" dirty="0" smtClean="0"/>
              <a:t>()</a:t>
            </a:r>
            <a:endParaRPr lang="en-US" dirty="0" smtClean="0"/>
          </a:p>
          <a:p>
            <a:pPr lvl="2"/>
            <a:r>
              <a:rPr lang="en-US" dirty="0" smtClean="0"/>
              <a:t>Algorithmic complexity</a:t>
            </a:r>
          </a:p>
          <a:p>
            <a:pPr lvl="1"/>
            <a:r>
              <a:rPr lang="en-US" dirty="0" smtClean="0"/>
              <a:t>Algorithmic complexity 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8A45164-99BB-D744-A7E5-557DABF11ABD}" type="datetime1">
              <a:rPr lang="en-US" smtClean="0">
                <a:latin typeface="+mj-lt"/>
              </a:rPr>
              <a:t>2/1/17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Characters </a:t>
            </a:r>
            <a:r>
              <a:rPr lang="en-US" dirty="0">
                <a:latin typeface="Garamond" charset="0"/>
              </a:rPr>
              <a:t>and </a:t>
            </a:r>
            <a:r>
              <a:rPr lang="en-US" dirty="0" smtClean="0">
                <a:latin typeface="Garamond" charset="0"/>
              </a:rPr>
              <a:t>input</a:t>
            </a:r>
            <a:endParaRPr lang="en-US" dirty="0">
              <a:latin typeface="Garamond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Input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/>
              <a:t>) streams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/>
              <a:t> to read values into variables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E.g.,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&gt;&gt; x;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Skips whitespace characters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 value must be compatible with type of 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Reading n characters: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(buffer, n);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Reading 1 character: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Reading an entire line (at most m characters):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cin.getline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(buffer, m)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May need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cin.ignore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>
                <a:cs typeface="Courier New" pitchFamily="49" charset="0"/>
              </a:rPr>
              <a:t> to skip characters</a:t>
            </a:r>
            <a:endParaRPr lang="en-US" dirty="0"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407E0A-59FF-DF46-B19E-6CD9A775FCFF}" type="datetime1">
              <a:rPr lang="en-US" smtClean="0">
                <a:latin typeface="Garamond" charset="0"/>
              </a:rPr>
              <a:t>2/1/17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C66216-7C7D-A141-900E-273DF114EE21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6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Algorithmic complexity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Typically try to approximate worst-case computing time</a:t>
            </a:r>
            <a:endParaRPr lang="en-US" dirty="0" smtClean="0"/>
          </a:p>
          <a:p>
            <a:r>
              <a:rPr lang="en-US" dirty="0" smtClean="0"/>
              <a:t>Measure time as T(n), function of n</a:t>
            </a:r>
          </a:p>
          <a:p>
            <a:pPr lvl="1"/>
            <a:r>
              <a:rPr lang="en-US" dirty="0" smtClean="0"/>
              <a:t>Count number of times each step in algorithm executes</a:t>
            </a:r>
          </a:p>
          <a:p>
            <a:r>
              <a:rPr lang="en-US" dirty="0" smtClean="0"/>
              <a:t>Use big O notation—O(f(n))—to express order of magnitude</a:t>
            </a:r>
          </a:p>
          <a:p>
            <a:pPr lvl="1"/>
            <a:r>
              <a:rPr lang="en-US" dirty="0" smtClean="0"/>
              <a:t>Choose slowest growing function that provides upper bound on execution time</a:t>
            </a:r>
          </a:p>
          <a:p>
            <a:pPr lvl="1"/>
            <a:r>
              <a:rPr lang="en-US" dirty="0" smtClean="0"/>
              <a:t>Look at largest exponent in T(n) term</a:t>
            </a:r>
          </a:p>
          <a:p>
            <a:pPr lvl="1"/>
            <a:r>
              <a:rPr lang="en-US" dirty="0" smtClean="0"/>
              <a:t>Ignore constants, multipliers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C38F-6128-BB49-A27C-A86AEB3CF5EE}" type="datetime1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8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CD92-6EE4-1F4B-96C7-1988FB638A3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3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BB40-40D5-4247-B22F-B846ED16449D}" type="slidenum">
              <a:rPr lang="en-US"/>
              <a:pPr/>
              <a:t>5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Calculating the Mean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Task						# times executed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Initialize the </a:t>
            </a:r>
            <a:r>
              <a:rPr lang="en-US" i="1" dirty="0"/>
              <a:t>sum</a:t>
            </a:r>
            <a:r>
              <a:rPr lang="en-US" dirty="0"/>
              <a:t> to 0			1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Initialize index </a:t>
            </a:r>
            <a:r>
              <a:rPr lang="en-US" i="1" dirty="0" err="1"/>
              <a:t>i</a:t>
            </a:r>
            <a:r>
              <a:rPr lang="en-US" dirty="0"/>
              <a:t> to 0			1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While 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dirty="0"/>
              <a:t> &lt; </a:t>
            </a:r>
            <a:r>
              <a:rPr lang="en-US" i="1" dirty="0"/>
              <a:t>n</a:t>
            </a:r>
            <a:r>
              <a:rPr lang="en-US" dirty="0"/>
              <a:t> do following		n+1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  a) Add x[</a:t>
            </a:r>
            <a:r>
              <a:rPr lang="en-US" dirty="0" err="1"/>
              <a:t>i</a:t>
            </a:r>
            <a:r>
              <a:rPr lang="en-US" dirty="0"/>
              <a:t>] to sum			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  b) Increment </a:t>
            </a:r>
            <a:r>
              <a:rPr lang="en-US" i="1" dirty="0" err="1"/>
              <a:t>i</a:t>
            </a:r>
            <a:r>
              <a:rPr lang="en-US" dirty="0"/>
              <a:t> by 1			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Return </a:t>
            </a:r>
            <a:r>
              <a:rPr lang="en-US" i="1" dirty="0"/>
              <a:t>mean = sum/n			</a:t>
            </a:r>
            <a:r>
              <a:rPr lang="en-US" dirty="0"/>
              <a:t>1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/>
              <a:t>            Total                                 </a:t>
            </a:r>
            <a:r>
              <a:rPr lang="en-US" b="1" dirty="0">
                <a:solidFill>
                  <a:srgbClr val="0000FF"/>
                </a:solidFill>
              </a:rPr>
              <a:t>3n + </a:t>
            </a:r>
            <a:r>
              <a:rPr lang="en-US" b="1" dirty="0" smtClean="0">
                <a:solidFill>
                  <a:srgbClr val="0000FF"/>
                </a:solidFill>
              </a:rPr>
              <a:t>4 = O(n)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6019800" y="4572000"/>
            <a:ext cx="1390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DE62-CF6C-B240-BAEE-C62C60FC7AE9}" type="datetime1">
              <a:rPr lang="en-US" smtClean="0"/>
              <a:t>2/1/17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735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(a)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b="1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</a:t>
            </a:r>
            <a:r>
              <a:rPr lang="en-US" sz="1800" b="1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n)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b="1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i</a:t>
            </a:r>
            <a:r>
              <a:rPr lang="en-US" sz="1800" dirty="0" smtClean="0">
                <a:latin typeface="Courier New"/>
                <a:cs typeface="Courier New"/>
              </a:rPr>
              <a:t>, res;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 smtClean="0">
                <a:latin typeface="Courier New"/>
                <a:cs typeface="Courier New"/>
              </a:rPr>
              <a:t>1		</a:t>
            </a:r>
            <a:r>
              <a:rPr lang="en-US" sz="1800" b="1" dirty="0" smtClean="0">
                <a:latin typeface="Courier New"/>
                <a:cs typeface="Courier New"/>
              </a:rPr>
              <a:t>if</a:t>
            </a:r>
            <a:r>
              <a:rPr lang="en-US" sz="1800" dirty="0" smtClean="0">
                <a:latin typeface="Courier New"/>
                <a:cs typeface="Courier New"/>
              </a:rPr>
              <a:t> (n &lt; 2)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 smtClean="0">
                <a:latin typeface="Courier New"/>
                <a:cs typeface="Courier New"/>
              </a:rPr>
              <a:t>2			</a:t>
            </a:r>
            <a:r>
              <a:rPr lang="en-US" sz="1800" b="1" dirty="0" smtClean="0">
                <a:latin typeface="Courier New"/>
                <a:cs typeface="Courier New"/>
              </a:rPr>
              <a:t>return</a:t>
            </a:r>
            <a:r>
              <a:rPr lang="en-US" sz="1800" dirty="0" smtClean="0">
                <a:latin typeface="Courier New"/>
                <a:cs typeface="Courier New"/>
              </a:rPr>
              <a:t> 1;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 smtClean="0">
                <a:latin typeface="Courier New"/>
                <a:cs typeface="Courier New"/>
              </a:rPr>
              <a:t>3		</a:t>
            </a:r>
            <a:r>
              <a:rPr lang="en-US" sz="1800" b="1" dirty="0" smtClean="0">
                <a:latin typeface="Courier New"/>
                <a:cs typeface="Courier New"/>
              </a:rPr>
              <a:t>else</a:t>
            </a:r>
            <a:r>
              <a:rPr lang="en-US" sz="1800" dirty="0" smtClean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 smtClean="0">
                <a:latin typeface="Courier New"/>
                <a:cs typeface="Courier New"/>
              </a:rPr>
              <a:t>4			res = 1;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 smtClean="0">
                <a:latin typeface="Courier New"/>
                <a:cs typeface="Courier New"/>
              </a:rPr>
              <a:t>5			</a:t>
            </a:r>
            <a:r>
              <a:rPr lang="en-US" sz="1800" b="1" dirty="0" smtClean="0">
                <a:latin typeface="Courier New"/>
                <a:cs typeface="Courier New"/>
              </a:rPr>
              <a:t>for</a:t>
            </a:r>
            <a:r>
              <a:rPr lang="en-US" sz="1800" dirty="0" smtClean="0">
                <a:latin typeface="Courier New"/>
                <a:cs typeface="Courier New"/>
              </a:rPr>
              <a:t> (</a:t>
            </a:r>
            <a:r>
              <a:rPr lang="en-US" sz="1800" dirty="0" err="1" smtClean="0">
                <a:latin typeface="Courier New"/>
                <a:cs typeface="Courier New"/>
              </a:rPr>
              <a:t>i</a:t>
            </a:r>
            <a:r>
              <a:rPr lang="en-US" sz="1800" dirty="0" smtClean="0">
                <a:latin typeface="Courier New"/>
                <a:cs typeface="Courier New"/>
              </a:rPr>
              <a:t>=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  <a:r>
              <a:rPr lang="en-US" sz="1800" dirty="0" err="1" smtClean="0">
                <a:latin typeface="Courier New"/>
                <a:cs typeface="Courier New"/>
              </a:rPr>
              <a:t>i</a:t>
            </a:r>
            <a:r>
              <a:rPr lang="en-US" sz="1800" dirty="0" smtClean="0">
                <a:latin typeface="Courier New"/>
                <a:cs typeface="Courier New"/>
              </a:rPr>
              <a:t>&lt;=n; </a:t>
            </a:r>
            <a:r>
              <a:rPr lang="en-US" sz="1800" dirty="0" err="1" smtClean="0">
                <a:latin typeface="Courier New"/>
                <a:cs typeface="Courier New"/>
              </a:rPr>
              <a:t>i</a:t>
            </a:r>
            <a:r>
              <a:rPr lang="en-US" sz="1800" dirty="0" smtClean="0"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  <a:tab pos="1193800" algn="l"/>
              </a:tabLst>
            </a:pPr>
            <a:r>
              <a:rPr lang="en-US" sz="1800" dirty="0" smtClean="0">
                <a:latin typeface="Courier New"/>
                <a:cs typeface="Courier New"/>
              </a:rPr>
              <a:t>6				res *= </a:t>
            </a:r>
            <a:r>
              <a:rPr lang="en-US" sz="1800" dirty="0" err="1" smtClean="0">
                <a:latin typeface="Courier New"/>
                <a:cs typeface="Courier New"/>
              </a:rPr>
              <a:t>i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  <a:tab pos="1193800" algn="l"/>
              </a:tabLst>
            </a:pPr>
            <a:r>
              <a:rPr lang="en-US" sz="1800" dirty="0" smtClean="0">
                <a:latin typeface="Courier New"/>
                <a:cs typeface="Courier New"/>
              </a:rPr>
              <a:t>7			</a:t>
            </a:r>
            <a:r>
              <a:rPr lang="en-US" sz="1800" b="1" dirty="0" smtClean="0">
                <a:latin typeface="Courier New"/>
                <a:cs typeface="Courier New"/>
              </a:rPr>
              <a:t>return</a:t>
            </a:r>
            <a:r>
              <a:rPr lang="en-US" sz="1800" dirty="0" smtClean="0">
                <a:latin typeface="Courier New"/>
                <a:cs typeface="Courier New"/>
              </a:rPr>
              <a:t> res</a:t>
            </a:r>
            <a:r>
              <a:rPr lang="en-US" sz="1800" b="1" dirty="0" smtClean="0">
                <a:latin typeface="Courier New"/>
                <a:cs typeface="Courier New"/>
              </a:rPr>
              <a:t>;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 smtClean="0">
                <a:latin typeface="Courier New"/>
                <a:cs typeface="Courier New"/>
              </a:rPr>
              <a:t>	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}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2057401"/>
            <a:ext cx="4038600" cy="3886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(b)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b="1" dirty="0" err="1">
                <a:latin typeface="Courier New"/>
                <a:cs typeface="Courier New"/>
              </a:rPr>
              <a:t>unsigned</a:t>
            </a:r>
            <a:r>
              <a:rPr lang="nb-NO" sz="2600" dirty="0">
                <a:latin typeface="Courier New"/>
                <a:cs typeface="Courier New"/>
              </a:rPr>
              <a:t> F(</a:t>
            </a:r>
            <a:r>
              <a:rPr lang="nb-NO" sz="2600" b="1" dirty="0" err="1">
                <a:latin typeface="Courier New"/>
                <a:cs typeface="Courier New"/>
              </a:rPr>
              <a:t>unsigned</a:t>
            </a:r>
            <a:r>
              <a:rPr lang="nb-NO" sz="2600" dirty="0">
                <a:latin typeface="Courier New"/>
                <a:cs typeface="Courier New"/>
              </a:rPr>
              <a:t> n</a:t>
            </a:r>
            <a:r>
              <a:rPr lang="nb-NO" sz="2600" dirty="0" smtClean="0">
                <a:latin typeface="Courier New"/>
                <a:cs typeface="Courier New"/>
              </a:rPr>
              <a:t>){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b="1" dirty="0" smtClean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lang="nb-NO" sz="2600" dirty="0">
                <a:latin typeface="Courier New"/>
                <a:cs typeface="Courier New"/>
              </a:rPr>
              <a:t>		</a:t>
            </a:r>
            <a:r>
              <a:rPr lang="nb-NO" sz="2600" dirty="0" err="1">
                <a:latin typeface="Courier New"/>
                <a:cs typeface="Courier New"/>
              </a:rPr>
              <a:t>unsigned</a:t>
            </a:r>
            <a:r>
              <a:rPr lang="nb-NO" sz="2600" dirty="0">
                <a:latin typeface="Courier New"/>
                <a:cs typeface="Courier New"/>
              </a:rPr>
              <a:t> res = 0;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 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2</a:t>
            </a:r>
            <a:r>
              <a:rPr lang="nb-NO" sz="2600" dirty="0" smtClean="0">
                <a:latin typeface="Courier New"/>
                <a:cs typeface="Courier New"/>
              </a:rPr>
              <a:t> </a:t>
            </a:r>
            <a:r>
              <a:rPr lang="nb-NO" sz="2600" dirty="0">
                <a:latin typeface="Courier New"/>
                <a:cs typeface="Courier New"/>
              </a:rPr>
              <a:t>	</a:t>
            </a:r>
            <a:r>
              <a:rPr lang="nb-NO" sz="2600" b="1" dirty="0">
                <a:latin typeface="Courier New"/>
                <a:cs typeface="Courier New"/>
              </a:rPr>
              <a:t>for</a:t>
            </a:r>
            <a:r>
              <a:rPr lang="nb-NO" sz="2600" dirty="0">
                <a:latin typeface="Courier New"/>
                <a:cs typeface="Courier New"/>
              </a:rPr>
              <a:t> (i=0; i&lt;n+1; i++)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 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3</a:t>
            </a:r>
            <a:r>
              <a:rPr lang="nb-NO" sz="2600" dirty="0" smtClean="0">
                <a:latin typeface="Courier New"/>
                <a:cs typeface="Courier New"/>
              </a:rPr>
              <a:t>    </a:t>
            </a:r>
            <a:r>
              <a:rPr lang="nb-NO" sz="2600" b="1" dirty="0" smtClean="0">
                <a:latin typeface="Courier New"/>
                <a:cs typeface="Courier New"/>
              </a:rPr>
              <a:t>for</a:t>
            </a:r>
            <a:r>
              <a:rPr lang="nb-NO" sz="2600" dirty="0" smtClean="0">
                <a:latin typeface="Courier New"/>
                <a:cs typeface="Courier New"/>
              </a:rPr>
              <a:t> </a:t>
            </a:r>
            <a:r>
              <a:rPr lang="nb-NO" sz="2600" dirty="0">
                <a:latin typeface="Courier New"/>
                <a:cs typeface="Courier New"/>
              </a:rPr>
              <a:t>(j=0; j&lt;n+1; </a:t>
            </a:r>
            <a:r>
              <a:rPr lang="nb-NO" sz="2600" dirty="0" err="1">
                <a:latin typeface="Courier New"/>
                <a:cs typeface="Courier New"/>
              </a:rPr>
              <a:t>j++</a:t>
            </a:r>
            <a:r>
              <a:rPr lang="nb-NO" sz="2600" dirty="0">
                <a:latin typeface="Courier New"/>
                <a:cs typeface="Courier New"/>
              </a:rPr>
              <a:t>)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4</a:t>
            </a:r>
            <a:r>
              <a:rPr lang="nb-NO" sz="2600" dirty="0" smtClean="0">
                <a:latin typeface="Courier New"/>
                <a:cs typeface="Courier New"/>
              </a:rPr>
              <a:t>        res </a:t>
            </a:r>
            <a:r>
              <a:rPr lang="nb-NO" sz="2600" dirty="0">
                <a:latin typeface="Courier New"/>
                <a:cs typeface="Courier New"/>
              </a:rPr>
              <a:t>= res + j</a:t>
            </a:r>
            <a:r>
              <a:rPr lang="nb-NO" sz="2600" b="1" dirty="0">
                <a:latin typeface="Courier New"/>
                <a:cs typeface="Courier New"/>
              </a:rPr>
              <a:t>;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 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5</a:t>
            </a:r>
            <a:r>
              <a:rPr lang="nb-NO" sz="2600" dirty="0" smtClean="0">
                <a:latin typeface="Courier New"/>
                <a:cs typeface="Courier New"/>
              </a:rPr>
              <a:t> </a:t>
            </a:r>
            <a:r>
              <a:rPr lang="nb-NO" sz="2600" dirty="0">
                <a:latin typeface="Courier New"/>
                <a:cs typeface="Courier New"/>
              </a:rPr>
              <a:t>	</a:t>
            </a:r>
            <a:r>
              <a:rPr lang="nb-NO" sz="2600" b="1" dirty="0" err="1">
                <a:latin typeface="Courier New"/>
                <a:cs typeface="Courier New"/>
              </a:rPr>
              <a:t>return</a:t>
            </a:r>
            <a:r>
              <a:rPr lang="nb-NO" sz="2600" dirty="0">
                <a:latin typeface="Courier New"/>
                <a:cs typeface="Courier New"/>
              </a:rPr>
              <a:t> res;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}</a:t>
            </a:r>
            <a:r>
              <a:rPr lang="en-US" sz="2600" dirty="0">
                <a:latin typeface="Courier New"/>
                <a:cs typeface="Courier New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654A-B272-DA42-8D34-50EE66F85719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ontent Placeholder 6"/>
          <p:cNvSpPr txBox="1">
            <a:spLocks/>
          </p:cNvSpPr>
          <p:nvPr/>
        </p:nvSpPr>
        <p:spPr bwMode="auto">
          <a:xfrm>
            <a:off x="533400" y="1066801"/>
            <a:ext cx="8077200" cy="91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 smtClean="0"/>
              <a:t>For each function, find worst case execution time &amp; order of magnitude</a:t>
            </a:r>
          </a:p>
          <a:p>
            <a:r>
              <a:rPr lang="en-US" sz="1600" dirty="0" smtClean="0"/>
              <a:t>Part (a) has a typo in the handout </a:t>
            </a:r>
            <a:r>
              <a:rPr lang="en-US" sz="1600" dirty="0" smtClean="0">
                <a:solidFill>
                  <a:srgbClr val="FF0000"/>
                </a:solidFill>
              </a:rPr>
              <a:t>(highlighted in red)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First line of part (b) isn’t numbered in handout—don</a:t>
            </a:r>
            <a:r>
              <a:rPr lang="fr-FR" sz="1600" dirty="0" smtClean="0">
                <a:solidFill>
                  <a:srgbClr val="000000"/>
                </a:solidFill>
              </a:rPr>
              <a:t>’</a:t>
            </a:r>
            <a:r>
              <a:rPr lang="en-US" sz="1600" dirty="0" smtClean="0">
                <a:solidFill>
                  <a:srgbClr val="000000"/>
                </a:solidFill>
              </a:rPr>
              <a:t>t ignore it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5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solution—part (a)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352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b="1" dirty="0" err="1">
                <a:latin typeface="Courier New"/>
                <a:cs typeface="Courier New"/>
              </a:rPr>
              <a:t>int</a:t>
            </a:r>
            <a:r>
              <a:rPr lang="en-US" sz="3200" dirty="0">
                <a:latin typeface="Courier New"/>
                <a:cs typeface="Courier New"/>
              </a:rPr>
              <a:t> F(</a:t>
            </a:r>
            <a:r>
              <a:rPr lang="en-US" sz="3200" b="1" dirty="0" err="1">
                <a:latin typeface="Courier New"/>
                <a:cs typeface="Courier New"/>
              </a:rPr>
              <a:t>int</a:t>
            </a:r>
            <a:r>
              <a:rPr lang="en-US" sz="3200" dirty="0">
                <a:latin typeface="Courier New"/>
                <a:cs typeface="Courier New"/>
              </a:rPr>
              <a:t> n) {</a:t>
            </a: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latin typeface="Courier New"/>
                <a:cs typeface="Courier New"/>
              </a:rPr>
              <a:t>int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>
                <a:latin typeface="Courier New"/>
                <a:cs typeface="Courier New"/>
              </a:rPr>
              <a:t>, res;</a:t>
            </a: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 smtClean="0">
                <a:latin typeface="Courier New"/>
                <a:cs typeface="Courier New"/>
              </a:rPr>
              <a:t>1</a:t>
            </a:r>
            <a:r>
              <a:rPr lang="en-US" sz="3200" b="1" dirty="0" smtClean="0">
                <a:latin typeface="Courier New"/>
                <a:cs typeface="Courier New"/>
              </a:rPr>
              <a:t>	if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(n &lt; 2</a:t>
            </a:r>
            <a:r>
              <a:rPr lang="en-US" sz="3200" dirty="0" smtClean="0">
                <a:latin typeface="Courier New"/>
                <a:cs typeface="Courier New"/>
              </a:rPr>
              <a:t>)			</a:t>
            </a:r>
            <a:r>
              <a:rPr lang="en-US" sz="3200" b="1" dirty="0" smtClean="0">
                <a:latin typeface="Courier New"/>
                <a:cs typeface="Courier New"/>
              </a:rPr>
              <a:t>1</a:t>
            </a:r>
            <a:endParaRPr lang="en-US" sz="3200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 smtClean="0">
                <a:latin typeface="Courier New"/>
                <a:cs typeface="Courier New"/>
              </a:rPr>
              <a:t>2</a:t>
            </a:r>
            <a:r>
              <a:rPr lang="en-US" sz="3200" dirty="0">
                <a:latin typeface="Courier New"/>
                <a:cs typeface="Courier New"/>
              </a:rPr>
              <a:t>		</a:t>
            </a:r>
            <a:r>
              <a:rPr lang="en-US" sz="3200" b="1" dirty="0" smtClean="0">
                <a:latin typeface="Courier New"/>
                <a:cs typeface="Courier New"/>
              </a:rPr>
              <a:t>return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1</a:t>
            </a:r>
            <a:r>
              <a:rPr lang="en-US" sz="3200" dirty="0" smtClean="0">
                <a:latin typeface="Courier New"/>
                <a:cs typeface="Courier New"/>
              </a:rPr>
              <a:t>;			</a:t>
            </a:r>
            <a:r>
              <a:rPr lang="en-US" sz="3200" b="1" dirty="0" smtClean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endParaRPr lang="en-US" sz="32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 smtClean="0">
                <a:latin typeface="Courier New"/>
                <a:cs typeface="Courier New"/>
              </a:rPr>
              <a:t>3</a:t>
            </a: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b="1" dirty="0" smtClean="0">
                <a:latin typeface="Courier New"/>
                <a:cs typeface="Courier New"/>
              </a:rPr>
              <a:t>else</a:t>
            </a:r>
            <a:r>
              <a:rPr lang="en-US" sz="3200" dirty="0" smtClean="0">
                <a:latin typeface="Courier New"/>
                <a:cs typeface="Courier New"/>
              </a:rPr>
              <a:t> {					</a:t>
            </a:r>
            <a:r>
              <a:rPr lang="en-US" sz="3200" b="1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3200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 smtClean="0">
                <a:latin typeface="Courier New"/>
                <a:cs typeface="Courier New"/>
              </a:rPr>
              <a:t>4</a:t>
            </a: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	res </a:t>
            </a:r>
            <a:r>
              <a:rPr lang="en-US" sz="3200" dirty="0">
                <a:latin typeface="Courier New"/>
                <a:cs typeface="Courier New"/>
              </a:rPr>
              <a:t>= 1</a:t>
            </a:r>
            <a:r>
              <a:rPr lang="en-US" sz="3200" dirty="0" smtClean="0">
                <a:latin typeface="Courier New"/>
                <a:cs typeface="Courier New"/>
              </a:rPr>
              <a:t>;			</a:t>
            </a:r>
            <a:r>
              <a:rPr lang="en-US" sz="3200" b="1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 smtClean="0">
                <a:latin typeface="Courier New"/>
                <a:cs typeface="Courier New"/>
              </a:rPr>
              <a:t>5</a:t>
            </a: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	</a:t>
            </a:r>
            <a:r>
              <a:rPr lang="en-US" sz="3200" b="1" dirty="0" smtClean="0">
                <a:latin typeface="Courier New"/>
                <a:cs typeface="Courier New"/>
              </a:rPr>
              <a:t>for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(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 smtClean="0">
                <a:latin typeface="Courier New"/>
                <a:cs typeface="Courier New"/>
              </a:rPr>
              <a:t>=</a:t>
            </a:r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3200" dirty="0" smtClean="0">
                <a:latin typeface="Courier New"/>
                <a:cs typeface="Courier New"/>
              </a:rPr>
              <a:t>; 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>
                <a:latin typeface="Courier New"/>
                <a:cs typeface="Courier New"/>
              </a:rPr>
              <a:t>&lt;=n; 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>
                <a:latin typeface="Courier New"/>
                <a:cs typeface="Courier New"/>
              </a:rPr>
              <a:t>++</a:t>
            </a:r>
            <a:r>
              <a:rPr lang="en-US" sz="3200" dirty="0" smtClean="0">
                <a:latin typeface="Courier New"/>
                <a:cs typeface="Courier New"/>
              </a:rPr>
              <a:t>)	</a:t>
            </a:r>
            <a:r>
              <a:rPr lang="en-US" sz="3200" b="1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6			</a:t>
            </a:r>
            <a:r>
              <a:rPr lang="en-US" sz="3200" dirty="0" smtClean="0">
                <a:latin typeface="Courier New"/>
                <a:cs typeface="Courier New"/>
              </a:rPr>
              <a:t>res </a:t>
            </a:r>
            <a:r>
              <a:rPr lang="en-US" sz="3200" dirty="0">
                <a:latin typeface="Courier New"/>
                <a:cs typeface="Courier New"/>
              </a:rPr>
              <a:t>*= 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 smtClean="0">
                <a:latin typeface="Courier New"/>
                <a:cs typeface="Courier New"/>
              </a:rPr>
              <a:t>;			</a:t>
            </a:r>
            <a:r>
              <a:rPr lang="en-US" sz="3200" b="1" dirty="0" smtClean="0">
                <a:solidFill>
                  <a:srgbClr val="FF0000"/>
                </a:solidFill>
                <a:latin typeface="Courier New"/>
                <a:cs typeface="Courier New"/>
              </a:rPr>
              <a:t>n-1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7		</a:t>
            </a:r>
            <a:r>
              <a:rPr lang="en-US" sz="3200" b="1" dirty="0" smtClean="0">
                <a:latin typeface="Courier New"/>
                <a:cs typeface="Courier New"/>
              </a:rPr>
              <a:t>return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res</a:t>
            </a:r>
            <a:r>
              <a:rPr lang="en-US" sz="3200" b="1" dirty="0" smtClean="0">
                <a:latin typeface="Courier New"/>
                <a:cs typeface="Courier New"/>
              </a:rPr>
              <a:t>;			</a:t>
            </a:r>
            <a:r>
              <a:rPr lang="en-US" sz="3200" b="1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3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}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3097-5096-944D-B7B0-ADFCC2DC0D31}" type="datetime1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Content Placeholder 7"/>
          <p:cNvSpPr txBox="1">
            <a:spLocks/>
          </p:cNvSpPr>
          <p:nvPr/>
        </p:nvSpPr>
        <p:spPr bwMode="auto">
          <a:xfrm>
            <a:off x="609600" y="4419600"/>
            <a:ext cx="8229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Condition evaluated in both cases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If case—1 other statement (return)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T(n) = 2 = O(1)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Else case—execute statements in red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T(n) = 3 + n = O(n)  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 Worst case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9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solution—part (b)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2667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b="1" dirty="0" err="1">
                <a:latin typeface="Courier New"/>
                <a:cs typeface="Courier New"/>
              </a:rPr>
              <a:t>unsigned</a:t>
            </a:r>
            <a:r>
              <a:rPr lang="nb-NO" sz="3200" dirty="0">
                <a:latin typeface="Courier New"/>
                <a:cs typeface="Courier New"/>
              </a:rPr>
              <a:t> F(</a:t>
            </a:r>
            <a:r>
              <a:rPr lang="nb-NO" sz="3200" b="1" dirty="0" err="1">
                <a:latin typeface="Courier New"/>
                <a:cs typeface="Courier New"/>
              </a:rPr>
              <a:t>unsigned</a:t>
            </a:r>
            <a:r>
              <a:rPr lang="nb-NO" sz="3200" dirty="0">
                <a:latin typeface="Courier New"/>
                <a:cs typeface="Courier New"/>
              </a:rPr>
              <a:t> n){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 smtClean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r>
              <a:rPr lang="nb-NO" sz="3200" dirty="0" smtClean="0">
                <a:latin typeface="Courier New"/>
                <a:cs typeface="Courier New"/>
              </a:rPr>
              <a:t>		</a:t>
            </a:r>
            <a:r>
              <a:rPr lang="nb-NO" sz="3200" dirty="0" err="1" smtClean="0">
                <a:latin typeface="Courier New"/>
                <a:cs typeface="Courier New"/>
              </a:rPr>
              <a:t>unsigned</a:t>
            </a:r>
            <a:r>
              <a:rPr lang="nb-NO" sz="3200" dirty="0" smtClean="0">
                <a:latin typeface="Courier New"/>
                <a:cs typeface="Courier New"/>
              </a:rPr>
              <a:t> </a:t>
            </a:r>
            <a:r>
              <a:rPr lang="nb-NO" sz="3200" dirty="0">
                <a:latin typeface="Courier New"/>
                <a:cs typeface="Courier New"/>
              </a:rPr>
              <a:t>res = 0</a:t>
            </a:r>
            <a:r>
              <a:rPr lang="nb-NO" sz="3200" dirty="0" smtClean="0">
                <a:latin typeface="Courier New"/>
                <a:cs typeface="Courier New"/>
              </a:rPr>
              <a:t>;		</a:t>
            </a:r>
            <a:r>
              <a:rPr lang="nb-NO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nb-NO" sz="3200" b="1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3200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 smtClean="0">
                <a:latin typeface="Courier New"/>
                <a:cs typeface="Courier New"/>
              </a:rPr>
              <a:t>2 </a:t>
            </a:r>
            <a:r>
              <a:rPr lang="nb-NO" sz="3200" dirty="0">
                <a:latin typeface="Courier New"/>
                <a:cs typeface="Courier New"/>
              </a:rPr>
              <a:t>	</a:t>
            </a:r>
            <a:r>
              <a:rPr lang="nb-NO" sz="3200" b="1" dirty="0">
                <a:latin typeface="Courier New"/>
                <a:cs typeface="Courier New"/>
              </a:rPr>
              <a:t>for</a:t>
            </a:r>
            <a:r>
              <a:rPr lang="nb-NO" sz="3200" dirty="0">
                <a:latin typeface="Courier New"/>
                <a:cs typeface="Courier New"/>
              </a:rPr>
              <a:t> (i=0; i&lt;n+1; i++</a:t>
            </a:r>
            <a:r>
              <a:rPr lang="nb-NO" sz="3200" dirty="0" smtClean="0">
                <a:latin typeface="Courier New"/>
                <a:cs typeface="Courier New"/>
              </a:rPr>
              <a:t>)</a:t>
            </a:r>
            <a:r>
              <a:rPr lang="nb-NO" sz="3200" dirty="0">
                <a:latin typeface="Courier New"/>
                <a:cs typeface="Courier New"/>
              </a:rPr>
              <a:t> </a:t>
            </a:r>
            <a:r>
              <a:rPr lang="nb-NO" sz="3200" dirty="0" smtClean="0">
                <a:latin typeface="Courier New"/>
                <a:cs typeface="Courier New"/>
              </a:rPr>
              <a:t>		</a:t>
            </a:r>
            <a:r>
              <a:rPr lang="nb-NO" sz="3200" b="1" dirty="0" smtClean="0">
                <a:solidFill>
                  <a:srgbClr val="FF0000"/>
                </a:solidFill>
                <a:latin typeface="Courier New"/>
                <a:cs typeface="Courier New"/>
              </a:rPr>
              <a:t>n+2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>
                <a:latin typeface="Courier New"/>
                <a:cs typeface="Courier New"/>
              </a:rPr>
              <a:t>3    </a:t>
            </a:r>
            <a:r>
              <a:rPr lang="nb-NO" sz="3200" b="1" dirty="0">
                <a:latin typeface="Courier New"/>
                <a:cs typeface="Courier New"/>
              </a:rPr>
              <a:t>for</a:t>
            </a:r>
            <a:r>
              <a:rPr lang="nb-NO" sz="3200" dirty="0">
                <a:latin typeface="Courier New"/>
                <a:cs typeface="Courier New"/>
              </a:rPr>
              <a:t> (j=0; j&lt;n+1; </a:t>
            </a:r>
            <a:r>
              <a:rPr lang="nb-NO" sz="3200" dirty="0" err="1">
                <a:latin typeface="Courier New"/>
                <a:cs typeface="Courier New"/>
              </a:rPr>
              <a:t>j++</a:t>
            </a:r>
            <a:r>
              <a:rPr lang="nb-NO" sz="3200" dirty="0" smtClean="0">
                <a:latin typeface="Courier New"/>
                <a:cs typeface="Courier New"/>
              </a:rPr>
              <a:t>)		</a:t>
            </a:r>
            <a:r>
              <a:rPr lang="nb-NO" sz="3200" b="1" dirty="0" smtClean="0">
                <a:solidFill>
                  <a:srgbClr val="FF0000"/>
                </a:solidFill>
                <a:latin typeface="Courier New"/>
                <a:cs typeface="Courier New"/>
              </a:rPr>
              <a:t>(n+1)*(n+2)</a:t>
            </a:r>
            <a:r>
              <a:rPr lang="nb-NO" sz="3200" dirty="0" smtClean="0">
                <a:latin typeface="Courier New"/>
                <a:cs typeface="Courier New"/>
              </a:rPr>
              <a:t>	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 smtClean="0">
                <a:latin typeface="Courier New"/>
                <a:cs typeface="Courier New"/>
              </a:rPr>
              <a:t>4        res </a:t>
            </a:r>
            <a:r>
              <a:rPr lang="nb-NO" sz="3200" dirty="0">
                <a:latin typeface="Courier New"/>
                <a:cs typeface="Courier New"/>
              </a:rPr>
              <a:t>= res + j</a:t>
            </a:r>
            <a:r>
              <a:rPr lang="nb-NO" sz="3200" b="1" dirty="0" smtClean="0">
                <a:latin typeface="Courier New"/>
                <a:cs typeface="Courier New"/>
              </a:rPr>
              <a:t>;		</a:t>
            </a:r>
            <a:r>
              <a:rPr lang="nb-NO" sz="3200" b="1" dirty="0" smtClean="0">
                <a:solidFill>
                  <a:srgbClr val="FF0000"/>
                </a:solidFill>
                <a:latin typeface="Courier New"/>
                <a:cs typeface="Courier New"/>
              </a:rPr>
              <a:t>(n+1)*(n+1)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>
                <a:latin typeface="Courier New"/>
                <a:cs typeface="Courier New"/>
              </a:rPr>
              <a:t>5 	</a:t>
            </a:r>
            <a:r>
              <a:rPr lang="nb-NO" sz="3200" b="1" dirty="0" err="1">
                <a:latin typeface="Courier New"/>
                <a:cs typeface="Courier New"/>
              </a:rPr>
              <a:t>return</a:t>
            </a:r>
            <a:r>
              <a:rPr lang="nb-NO" sz="3200" dirty="0">
                <a:latin typeface="Courier New"/>
                <a:cs typeface="Courier New"/>
              </a:rPr>
              <a:t> res</a:t>
            </a:r>
            <a:r>
              <a:rPr lang="nb-NO" sz="3200" dirty="0" smtClean="0">
                <a:latin typeface="Courier New"/>
                <a:cs typeface="Courier New"/>
              </a:rPr>
              <a:t>;				</a:t>
            </a:r>
            <a:r>
              <a:rPr lang="nb-NO" sz="3200" b="1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>
                <a:latin typeface="Courier New"/>
                <a:cs typeface="Courier New"/>
              </a:rPr>
              <a:t>}</a:t>
            </a:r>
            <a:r>
              <a:rPr lang="en-US" sz="3200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02D6-867F-BC41-B0D3-E303CC219AA9}" type="datetime1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Content Placeholder 7"/>
          <p:cNvSpPr txBox="1">
            <a:spLocks/>
          </p:cNvSpPr>
          <p:nvPr/>
        </p:nvSpPr>
        <p:spPr bwMode="auto">
          <a:xfrm>
            <a:off x="609600" y="3733800"/>
            <a:ext cx="822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In nested loop, inner loop goes through all iterations for every outer loop iteration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T(n) = 2n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+ 6n + 7 = O(n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748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 analysis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slides present </a:t>
            </a:r>
            <a:r>
              <a:rPr lang="en-US" dirty="0" err="1" smtClean="0"/>
              <a:t>pseudocode</a:t>
            </a:r>
            <a:r>
              <a:rPr lang="en-US" dirty="0" smtClean="0"/>
              <a:t> and analysis for three common operations on arrays</a:t>
            </a:r>
          </a:p>
          <a:p>
            <a:pPr lvl="1"/>
            <a:r>
              <a:rPr lang="en-US" dirty="0" smtClean="0"/>
              <a:t>Linear search</a:t>
            </a:r>
          </a:p>
          <a:p>
            <a:pPr lvl="1"/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Selection sort</a:t>
            </a:r>
          </a:p>
          <a:p>
            <a:r>
              <a:rPr lang="en-US" dirty="0" err="1" smtClean="0"/>
              <a:t>Pseudocode</a:t>
            </a:r>
            <a:r>
              <a:rPr lang="en-US" dirty="0" smtClean="0"/>
              <a:t>: describes steps of algorithm in code-like fashion, but doesn’t correspond to any actual language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14CE-18A5-6D42-8D30-8A0345B34284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569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11051</TotalTime>
  <Words>1072</Words>
  <Application>Microsoft Macintosh PowerPoint</Application>
  <PresentationFormat>On-screen Show (4:3)</PresentationFormat>
  <Paragraphs>236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EECE.3220 Data Structures</vt:lpstr>
      <vt:lpstr>Lecture outline</vt:lpstr>
      <vt:lpstr>Review: Characters and input</vt:lpstr>
      <vt:lpstr>Review: Algorithmic complexity</vt:lpstr>
      <vt:lpstr>Example: Calculating the Mean</vt:lpstr>
      <vt:lpstr>Examples</vt:lpstr>
      <vt:lpstr>Example solution—part (a)</vt:lpstr>
      <vt:lpstr>Example solution—part (b)</vt:lpstr>
      <vt:lpstr>Worst case analysis examples</vt:lpstr>
      <vt:lpstr>Worst case analysis: linear search </vt:lpstr>
      <vt:lpstr>Worst case analysis: linear search (2)</vt:lpstr>
      <vt:lpstr>Worst case analysis: binary search</vt:lpstr>
      <vt:lpstr>Worst case analysis: binary search (2)</vt:lpstr>
      <vt:lpstr>Worst case analysis: selection sort</vt:lpstr>
      <vt:lpstr>Worst case analysis: selection sort (2)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2482</cp:revision>
  <dcterms:created xsi:type="dcterms:W3CDTF">2006-04-03T05:03:01Z</dcterms:created>
  <dcterms:modified xsi:type="dcterms:W3CDTF">2017-02-02T03:27:58Z</dcterms:modified>
</cp:coreProperties>
</file>