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47" r:id="rId4"/>
    <p:sldId id="454" r:id="rId5"/>
    <p:sldId id="448" r:id="rId6"/>
    <p:sldId id="455" r:id="rId7"/>
    <p:sldId id="449" r:id="rId8"/>
    <p:sldId id="456" r:id="rId9"/>
    <p:sldId id="457" r:id="rId10"/>
    <p:sldId id="458" r:id="rId11"/>
    <p:sldId id="462" r:id="rId12"/>
    <p:sldId id="463" r:id="rId13"/>
    <p:sldId id="459" r:id="rId14"/>
    <p:sldId id="460" r:id="rId15"/>
    <p:sldId id="385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05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7F7A40-E5D4-49F2-8E47-D06E8D56E060}" type="datetime1">
              <a:rPr lang="en-US" smtClean="0"/>
              <a:t>2/6/2017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AD806-035E-4569-B0EF-C6AE3087AC7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E7BCC-E972-49AD-863C-517F3CC53D5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3EA95-B0B3-426D-BAB0-E49016722716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2A3BC-1FD8-4FEC-9763-D22C33D7BCFE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4D06-2139-44CD-990B-32C83D38D9E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1E002-6281-45D0-898F-F3EC6FA572F7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EC1D6-767C-4F2B-8E39-BAAD298B0BBE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BDD8F-6D4C-42B2-AA18-9E27209E957E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E66DD-37BC-4531-8F97-E067F24FA7A7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59C89-5649-4A24-9124-656F47EEBE3E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DB498-3FD8-4B20-82F4-D10BEE74D677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41227-AC5C-46A8-9B18-3FB6CFDBA3F0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FE98451-862C-456D-BEBD-15C8D449FF81}" type="datetime1">
              <a:rPr lang="en-US" smtClean="0"/>
              <a:t>2/6/2017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Abstract data types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C-style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more efficient than C++ implementation</a:t>
            </a:r>
          </a:p>
          <a:p>
            <a:pPr lvl="1"/>
            <a:r>
              <a:rPr lang="en-US" dirty="0" smtClean="0"/>
              <a:t>Example: array vs. C++ vector</a:t>
            </a:r>
          </a:p>
          <a:p>
            <a:pPr lvl="1"/>
            <a:r>
              <a:rPr lang="en-US" dirty="0" smtClean="0"/>
              <a:t>May simplify implementation but add overhead in form of operations that aren’t used </a:t>
            </a:r>
          </a:p>
          <a:p>
            <a:r>
              <a:rPr lang="en-US" dirty="0" smtClean="0"/>
              <a:t>Key C-style structures</a:t>
            </a:r>
          </a:p>
          <a:p>
            <a:pPr lvl="1"/>
            <a:r>
              <a:rPr lang="en-US" dirty="0" smtClean="0"/>
              <a:t>Arrays (1-D or greater)</a:t>
            </a:r>
          </a:p>
          <a:p>
            <a:pPr lvl="1"/>
            <a:r>
              <a:rPr lang="en-US" dirty="0" smtClean="0"/>
              <a:t>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BDF0-4B26-4656-AFFC-0AAEC77CA05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8FF95D-B399-4268-969D-0EC233D7CC48}" type="datetime1">
              <a:rPr lang="en-US" sz="1200" smtClean="0">
                <a:latin typeface="Garamond" charset="0"/>
              </a:rPr>
              <a:t>2/6/2017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3B2F8C-04EB-478A-8AF6-A7F8C12FFB3C}" type="datetime1">
              <a:rPr lang="en-US" sz="1200" smtClean="0">
                <a:latin typeface="Garamond" charset="0"/>
              </a:rPr>
              <a:t>2/6/2017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5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ADT to represent time</a:t>
            </a:r>
          </a:p>
          <a:p>
            <a:pPr lvl="1"/>
            <a:r>
              <a:rPr lang="en-US" dirty="0" smtClean="0"/>
              <a:t>Data to be stored: hours, minutes, AM/PM, military</a:t>
            </a:r>
          </a:p>
          <a:p>
            <a:pPr lvl="1"/>
            <a:r>
              <a:rPr lang="en-US" dirty="0" smtClean="0"/>
              <a:t>Operations: set time, display time, advance time, compare times</a:t>
            </a:r>
            <a:endParaRPr lang="en-US" dirty="0"/>
          </a:p>
          <a:p>
            <a:r>
              <a:rPr lang="en-US" dirty="0" smtClean="0"/>
              <a:t>Will define ADT using C-style implementation</a:t>
            </a:r>
          </a:p>
          <a:p>
            <a:r>
              <a:rPr lang="en-US" dirty="0" smtClean="0"/>
              <a:t>Will re-define later using OOP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387D-51C8-4C15-ACCB-834826A3C36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structure,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Time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hour,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minute;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char </a:t>
            </a:r>
            <a:r>
              <a:rPr lang="en-US" dirty="0" err="1">
                <a:latin typeface="Courier New"/>
                <a:cs typeface="Courier New"/>
              </a:rPr>
              <a:t>AMorPM</a:t>
            </a:r>
            <a:r>
              <a:rPr lang="en-US" dirty="0">
                <a:latin typeface="Courier New"/>
                <a:cs typeface="Courier New"/>
              </a:rPr>
              <a:t>;        // 'A' or 'P'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</a:t>
            </a:r>
            <a:r>
              <a:rPr lang="en-US" dirty="0" err="1">
                <a:latin typeface="Courier New"/>
                <a:cs typeface="Courier New"/>
              </a:rPr>
              <a:t>milTime</a:t>
            </a:r>
            <a:r>
              <a:rPr lang="en-US" dirty="0">
                <a:latin typeface="Courier New"/>
                <a:cs typeface="Courier New"/>
              </a:rPr>
              <a:t>;   // military time equivalent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set(Time &amp;t, unsigned hours,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unsigned minutes, char AMPM);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display(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Time &amp;t, </a:t>
            </a:r>
            <a:r>
              <a:rPr lang="en-US" dirty="0" err="1" smtClean="0">
                <a:latin typeface="Courier New"/>
                <a:cs typeface="Courier New"/>
              </a:rPr>
              <a:t>ostream</a:t>
            </a:r>
            <a:r>
              <a:rPr lang="en-US" dirty="0" smtClean="0">
                <a:latin typeface="Courier New"/>
                <a:cs typeface="Courier New"/>
              </a:rPr>
              <a:t> &amp;out);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advance(Time &amp;t, unsigned hours,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		</a:t>
            </a:r>
            <a:r>
              <a:rPr lang="en-US" smtClean="0">
                <a:latin typeface="Courier New"/>
                <a:cs typeface="Courier New"/>
              </a:rPr>
              <a:t>	unsigned </a:t>
            </a:r>
            <a:r>
              <a:rPr lang="en-US" dirty="0" smtClean="0">
                <a:latin typeface="Courier New"/>
                <a:cs typeface="Courier New"/>
              </a:rPr>
              <a:t>minutes);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lessThan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Time &amp;t1,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Time &amp;t2);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11E-0A37-4578-BA64-0DB95E7BBE0F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Introduction to classes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1 due Friday, 2/10</a:t>
            </a:r>
          </a:p>
          <a:p>
            <a:pPr lvl="2"/>
            <a:r>
              <a:rPr lang="en-US" dirty="0"/>
              <a:t>Problem set dealing with algorithmic complexity</a:t>
            </a:r>
          </a:p>
          <a:p>
            <a:pPr lvl="1"/>
            <a:r>
              <a:rPr lang="en-US" dirty="0"/>
              <a:t>Program 2 to be posted; due Wednesday, 2/15</a:t>
            </a:r>
          </a:p>
          <a:p>
            <a:pPr lvl="1"/>
            <a:r>
              <a:rPr lang="en-US" dirty="0"/>
              <a:t>Exam 1: Friday, 2/17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electronic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729AF10-112B-4EB6-AA1F-75BCDA1E0AE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1 due Friday, 2/10</a:t>
            </a:r>
          </a:p>
          <a:p>
            <a:pPr lvl="2"/>
            <a:r>
              <a:rPr lang="en-US" dirty="0" smtClean="0"/>
              <a:t>Problem set dealing with algorithmic complexity</a:t>
            </a:r>
          </a:p>
          <a:p>
            <a:pPr lvl="1"/>
            <a:r>
              <a:rPr lang="en-US" dirty="0" smtClean="0"/>
              <a:t>Program 2 to be posted; due Wednesday, 2/15</a:t>
            </a:r>
          </a:p>
          <a:p>
            <a:pPr lvl="1"/>
            <a:r>
              <a:rPr lang="en-US" dirty="0" smtClean="0"/>
              <a:t>Exam 1: Friday, 2/17</a:t>
            </a: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electronic devices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Worst case analysis: linear search, binary search</a:t>
            </a:r>
          </a:p>
          <a:p>
            <a:pPr lvl="1"/>
            <a:r>
              <a:rPr lang="en-US" dirty="0" smtClean="0"/>
              <a:t>Worst case analysis: selection </a:t>
            </a:r>
            <a:r>
              <a:rPr lang="en-US" dirty="0" smtClean="0"/>
              <a:t>sort</a:t>
            </a:r>
          </a:p>
          <a:p>
            <a:pPr lvl="1"/>
            <a:r>
              <a:rPr lang="en-US" smtClean="0"/>
              <a:t>ADT intro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1DABD62-0E9E-4BFA-A4A9-4C556A16AF92}" type="datetime1">
              <a:rPr lang="en-US" smtClean="0">
                <a:latin typeface="+mj-lt"/>
              </a:rPr>
              <a:t>2/6/2017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Worst case analysis: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 entire array of </a:t>
            </a:r>
            <a:r>
              <a:rPr lang="en-US" i="1" dirty="0" smtClean="0"/>
              <a:t>n</a:t>
            </a:r>
            <a:r>
              <a:rPr lang="en-US" dirty="0" smtClean="0"/>
              <a:t> values for </a:t>
            </a:r>
            <a:r>
              <a:rPr lang="en-US" i="1" dirty="0" smtClean="0"/>
              <a:t>item</a:t>
            </a:r>
            <a:r>
              <a:rPr lang="en-US" dirty="0" smtClean="0"/>
              <a:t>; </a:t>
            </a:r>
            <a:r>
              <a:rPr lang="en-US" i="1" dirty="0" smtClean="0"/>
              <a:t>found</a:t>
            </a:r>
            <a:r>
              <a:rPr lang="en-US" dirty="0" smtClean="0"/>
              <a:t> = true and </a:t>
            </a:r>
            <a:r>
              <a:rPr lang="en-US" i="1" dirty="0" err="1" smtClean="0"/>
              <a:t>loc</a:t>
            </a:r>
            <a:r>
              <a:rPr lang="en-US" dirty="0" smtClean="0"/>
              <a:t> = </a:t>
            </a:r>
            <a:r>
              <a:rPr lang="en-US" i="1" dirty="0" smtClean="0"/>
              <a:t>item</a:t>
            </a:r>
            <a:r>
              <a:rPr lang="en-US" dirty="0" smtClean="0"/>
              <a:t> position if successful; otherwise, </a:t>
            </a:r>
            <a:r>
              <a:rPr lang="en-US" i="1" dirty="0" smtClean="0"/>
              <a:t>found</a:t>
            </a:r>
            <a:r>
              <a:rPr lang="en-US" dirty="0" smtClean="0"/>
              <a:t> = false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smtClean="0"/>
              <a:t>found</a:t>
            </a:r>
            <a:r>
              <a:rPr lang="en-US" dirty="0" smtClean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err="1" smtClean="0"/>
              <a:t>loc</a:t>
            </a:r>
            <a:r>
              <a:rPr lang="en-US" dirty="0" smtClean="0"/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</a:t>
            </a:r>
            <a:r>
              <a:rPr lang="en-US" i="1" dirty="0" err="1" smtClean="0"/>
              <a:t>loc</a:t>
            </a:r>
            <a:r>
              <a:rPr lang="en-US" i="1" dirty="0"/>
              <a:t> </a:t>
            </a:r>
            <a:r>
              <a:rPr lang="en-US" i="1" dirty="0" smtClean="0"/>
              <a:t>&lt; n </a:t>
            </a:r>
            <a:r>
              <a:rPr lang="en-US" dirty="0" smtClean="0"/>
              <a:t>and not </a:t>
            </a:r>
            <a:r>
              <a:rPr lang="en-US" i="1" dirty="0" smtClean="0"/>
              <a:t>found</a:t>
            </a:r>
            <a:r>
              <a:rPr lang="en-US" dirty="0" smtClean="0"/>
              <a:t>, do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If </a:t>
            </a:r>
            <a:r>
              <a:rPr lang="en-US" i="1" dirty="0" smtClean="0"/>
              <a:t>item == a[</a:t>
            </a:r>
            <a:r>
              <a:rPr lang="en-US" i="1" dirty="0" err="1" smtClean="0"/>
              <a:t>loc</a:t>
            </a:r>
            <a:r>
              <a:rPr lang="en-US" i="1" dirty="0" smtClean="0"/>
              <a:t>]</a:t>
            </a:r>
            <a:r>
              <a:rPr lang="en-US" dirty="0" smtClean="0"/>
              <a:t>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   Set </a:t>
            </a:r>
            <a:r>
              <a:rPr lang="en-US" i="1" dirty="0" smtClean="0"/>
              <a:t>found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Else</a:t>
            </a:r>
            <a:endParaRPr lang="en-US" i="1" dirty="0" smtClean="0"/>
          </a:p>
          <a:p>
            <a:pPr marL="0" indent="0">
              <a:buNone/>
              <a:tabLst>
                <a:tab pos="1250950" algn="l"/>
              </a:tabLst>
            </a:pPr>
            <a:r>
              <a:rPr lang="en-US" dirty="0"/>
              <a:t>	</a:t>
            </a:r>
            <a:r>
              <a:rPr lang="en-US" dirty="0" smtClean="0"/>
              <a:t>Increment </a:t>
            </a:r>
            <a:r>
              <a:rPr lang="en-US" i="1" dirty="0" err="1" smtClean="0"/>
              <a:t>loc</a:t>
            </a:r>
            <a:r>
              <a:rPr lang="en-US" dirty="0" smtClean="0"/>
              <a:t> by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ACCF-14E3-4ACF-843C-6D7123F5591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linear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case: item is not in list</a:t>
            </a:r>
          </a:p>
          <a:p>
            <a:pPr lvl="1"/>
            <a:r>
              <a:rPr lang="en-US" dirty="0" smtClean="0"/>
              <a:t>Algorithm will go through all elements in array</a:t>
            </a:r>
          </a:p>
          <a:p>
            <a:r>
              <a:rPr lang="en-US" dirty="0" smtClean="0"/>
              <a:t>In all cases</a:t>
            </a:r>
          </a:p>
          <a:p>
            <a:pPr lvl="1"/>
            <a:r>
              <a:rPr lang="en-US" dirty="0" smtClean="0"/>
              <a:t>Lines 1 &amp; 2 execute once</a:t>
            </a:r>
          </a:p>
          <a:p>
            <a:r>
              <a:rPr lang="en-US" dirty="0" smtClean="0"/>
              <a:t>In worst case</a:t>
            </a:r>
          </a:p>
          <a:p>
            <a:pPr lvl="1"/>
            <a:r>
              <a:rPr lang="en-US" dirty="0" smtClean="0"/>
              <a:t>Line 3 executes n+1 times</a:t>
            </a:r>
          </a:p>
          <a:p>
            <a:pPr lvl="1"/>
            <a:r>
              <a:rPr lang="en-US" dirty="0" smtClean="0"/>
              <a:t>Lines 4 &amp; 6 execute n times</a:t>
            </a:r>
          </a:p>
          <a:p>
            <a:r>
              <a:rPr lang="en-US" dirty="0" smtClean="0"/>
              <a:t>Therefore, T(n) = 3n + 3 = O(n)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A5B7-CD9B-495B-8186-6B0B3D4DE9F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Worst case analysis: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Searching ordered array much more efficient</a:t>
            </a:r>
          </a:p>
          <a:p>
            <a:r>
              <a:rPr lang="en-US" dirty="0" smtClean="0"/>
              <a:t>Search array </a:t>
            </a:r>
            <a:r>
              <a:rPr lang="en-US" dirty="0"/>
              <a:t>of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ascending values </a:t>
            </a:r>
            <a:r>
              <a:rPr lang="en-US" dirty="0"/>
              <a:t>for </a:t>
            </a:r>
            <a:r>
              <a:rPr lang="en-US" i="1" dirty="0"/>
              <a:t>item</a:t>
            </a:r>
            <a:r>
              <a:rPr lang="en-US" dirty="0"/>
              <a:t>; </a:t>
            </a:r>
            <a:r>
              <a:rPr lang="en-US" i="1" dirty="0"/>
              <a:t>found</a:t>
            </a:r>
            <a:r>
              <a:rPr lang="en-US" dirty="0"/>
              <a:t> = true and </a:t>
            </a:r>
            <a:r>
              <a:rPr lang="en-US" i="1" dirty="0" err="1"/>
              <a:t>loc</a:t>
            </a:r>
            <a:r>
              <a:rPr lang="en-US" dirty="0"/>
              <a:t> = </a:t>
            </a:r>
            <a:r>
              <a:rPr lang="en-US" i="1" dirty="0"/>
              <a:t>item</a:t>
            </a:r>
            <a:r>
              <a:rPr lang="en-US" dirty="0"/>
              <a:t> position if successful; otherwise, </a:t>
            </a:r>
            <a:r>
              <a:rPr lang="en-US" i="1" dirty="0"/>
              <a:t>found</a:t>
            </a:r>
            <a:r>
              <a:rPr lang="en-US" dirty="0"/>
              <a:t> = </a:t>
            </a:r>
            <a:r>
              <a:rPr lang="en-US" dirty="0" smtClean="0"/>
              <a:t>false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 smtClean="0"/>
              <a:t>first </a:t>
            </a:r>
            <a:r>
              <a:rPr lang="en-US" dirty="0" smtClean="0"/>
              <a:t>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smtClean="0"/>
              <a:t>last</a:t>
            </a:r>
            <a:r>
              <a:rPr lang="en-US" dirty="0" smtClean="0"/>
              <a:t> = </a:t>
            </a:r>
            <a:r>
              <a:rPr lang="en-US" i="1" dirty="0" smtClean="0"/>
              <a:t>n - </a:t>
            </a:r>
            <a:r>
              <a:rPr lang="en-US" dirty="0" smtClean="0"/>
              <a:t>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 smtClean="0"/>
              <a:t>first ≤ last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</a:t>
            </a:r>
            <a:r>
              <a:rPr lang="en-US" dirty="0" smtClean="0"/>
              <a:t>Calculate </a:t>
            </a:r>
            <a:r>
              <a:rPr lang="en-US" i="1" dirty="0" err="1" smtClean="0"/>
              <a:t>loc</a:t>
            </a:r>
            <a:r>
              <a:rPr lang="en-US" i="1" dirty="0" smtClean="0"/>
              <a:t> = (first + last)</a:t>
            </a:r>
            <a:r>
              <a:rPr lang="en-US" dirty="0" smtClean="0"/>
              <a:t> / 2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</a:t>
            </a:r>
            <a:r>
              <a:rPr lang="en-US" dirty="0" smtClean="0"/>
              <a:t>If </a:t>
            </a:r>
            <a:r>
              <a:rPr lang="en-US" i="1" dirty="0" smtClean="0"/>
              <a:t>item &lt; a[</a:t>
            </a:r>
            <a:r>
              <a:rPr lang="en-US" i="1" dirty="0" err="1" smtClean="0"/>
              <a:t>loc</a:t>
            </a:r>
            <a:r>
              <a:rPr lang="en-US" i="1" dirty="0" smtClean="0"/>
              <a:t>]</a:t>
            </a:r>
            <a:r>
              <a:rPr lang="en-US" dirty="0" smtClean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 smtClean="0"/>
              <a:t> 	</a:t>
            </a:r>
            <a:r>
              <a:rPr lang="en-US" dirty="0"/>
              <a:t>	</a:t>
            </a:r>
            <a:r>
              <a:rPr lang="en-US" dirty="0" smtClean="0"/>
              <a:t>Set </a:t>
            </a:r>
            <a:r>
              <a:rPr lang="en-US" i="1" dirty="0" smtClean="0"/>
              <a:t>last = </a:t>
            </a:r>
            <a:r>
              <a:rPr lang="en-US" i="1" dirty="0" err="1" smtClean="0"/>
              <a:t>loc</a:t>
            </a:r>
            <a:r>
              <a:rPr lang="en-US" i="1" dirty="0" smtClean="0"/>
              <a:t> – 1		</a:t>
            </a:r>
            <a:r>
              <a:rPr lang="en-US" dirty="0" smtClean="0"/>
              <a:t>// Search first half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</a:t>
            </a:r>
            <a:r>
              <a:rPr lang="en-US" dirty="0" smtClean="0"/>
              <a:t>Else if </a:t>
            </a:r>
            <a:r>
              <a:rPr lang="en-US" i="1" dirty="0" smtClean="0"/>
              <a:t>item &gt; a[</a:t>
            </a:r>
            <a:r>
              <a:rPr lang="en-US" i="1" dirty="0" err="1" smtClean="0"/>
              <a:t>loc</a:t>
            </a:r>
            <a:r>
              <a:rPr lang="en-US" i="1" dirty="0" smtClean="0"/>
              <a:t>]</a:t>
            </a:r>
            <a:r>
              <a:rPr lang="en-US" dirty="0" smtClean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</a:t>
            </a:r>
            <a:r>
              <a:rPr lang="en-US" i="1" dirty="0" smtClean="0"/>
              <a:t>		</a:t>
            </a:r>
            <a:r>
              <a:rPr lang="en-US" dirty="0" smtClean="0"/>
              <a:t>Set </a:t>
            </a:r>
            <a:r>
              <a:rPr lang="en-US" i="1" dirty="0" smtClean="0"/>
              <a:t>first = </a:t>
            </a:r>
            <a:r>
              <a:rPr lang="en-US" i="1" dirty="0" err="1" smtClean="0"/>
              <a:t>loc</a:t>
            </a:r>
            <a:r>
              <a:rPr lang="en-US" i="1" dirty="0" smtClean="0"/>
              <a:t> + 1</a:t>
            </a:r>
            <a:r>
              <a:rPr lang="en-US" dirty="0" smtClean="0"/>
              <a:t>		// Search second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 smtClean="0"/>
              <a:t> 	Else</a:t>
            </a:r>
          </a:p>
          <a:p>
            <a:pPr marL="0" indent="0">
              <a:buNone/>
              <a:tabLst>
                <a:tab pos="750888" algn="l"/>
                <a:tab pos="1250950" algn="l"/>
              </a:tabLst>
            </a:pPr>
            <a:r>
              <a:rPr lang="en-US" dirty="0" smtClean="0"/>
              <a:t>		Set </a:t>
            </a:r>
            <a:r>
              <a:rPr lang="en-US" i="1" dirty="0" smtClean="0"/>
              <a:t>found</a:t>
            </a:r>
            <a:r>
              <a:rPr lang="en-US" dirty="0" smtClean="0"/>
              <a:t> = true		// Item found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C7684-CF07-46BF-80D1-AA8663ABB42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Algorithm splits list into smaller </a:t>
            </a:r>
            <a:r>
              <a:rPr lang="en-US" dirty="0" err="1" smtClean="0"/>
              <a:t>sublist</a:t>
            </a:r>
            <a:r>
              <a:rPr lang="en-US" dirty="0" smtClean="0"/>
              <a:t> to be searched</a:t>
            </a:r>
          </a:p>
          <a:p>
            <a:r>
              <a:rPr lang="en-US" dirty="0" smtClean="0"/>
              <a:t>Loop control statement again limiting factor</a:t>
            </a:r>
          </a:p>
          <a:p>
            <a:pPr lvl="1"/>
            <a:r>
              <a:rPr lang="en-US" dirty="0" smtClean="0"/>
              <a:t>Each time, </a:t>
            </a:r>
            <a:r>
              <a:rPr lang="en-US" dirty="0" err="1" smtClean="0"/>
              <a:t>sublist</a:t>
            </a:r>
            <a:r>
              <a:rPr lang="en-US" dirty="0" smtClean="0"/>
              <a:t> size </a:t>
            </a:r>
            <a:r>
              <a:rPr lang="en-US" i="1" dirty="0" smtClean="0"/>
              <a:t>≤ </a:t>
            </a:r>
            <a:r>
              <a:rPr lang="en-US" dirty="0" smtClean="0"/>
              <a:t>½ previous </a:t>
            </a:r>
            <a:r>
              <a:rPr lang="en-US" dirty="0" err="1" smtClean="0"/>
              <a:t>sublist</a:t>
            </a:r>
            <a:r>
              <a:rPr lang="en-US" dirty="0" smtClean="0"/>
              <a:t> size</a:t>
            </a:r>
          </a:p>
          <a:p>
            <a:pPr lvl="1"/>
            <a:r>
              <a:rPr lang="en-US" dirty="0" smtClean="0"/>
              <a:t>Total number of loop iterations: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1 + (# iterations to produce </a:t>
            </a:r>
            <a:r>
              <a:rPr lang="en-US" dirty="0" err="1" smtClean="0"/>
              <a:t>sublist</a:t>
            </a:r>
            <a:r>
              <a:rPr lang="en-US" dirty="0" smtClean="0"/>
              <a:t> of size 1)</a:t>
            </a:r>
          </a:p>
          <a:p>
            <a:pPr lvl="1"/>
            <a:r>
              <a:rPr lang="en-US" dirty="0" smtClean="0"/>
              <a:t>If k = </a:t>
            </a:r>
            <a:r>
              <a:rPr lang="en-US" dirty="0"/>
              <a:t># iterations to produce </a:t>
            </a:r>
            <a:r>
              <a:rPr lang="en-US" dirty="0" err="1"/>
              <a:t>sublist</a:t>
            </a:r>
            <a:r>
              <a:rPr lang="en-US" dirty="0"/>
              <a:t> of size </a:t>
            </a:r>
            <a:r>
              <a:rPr lang="en-US" dirty="0" smtClean="0"/>
              <a:t>1,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n / 2</a:t>
            </a:r>
            <a:r>
              <a:rPr lang="en-US" baseline="30000" dirty="0" smtClean="0"/>
              <a:t>k</a:t>
            </a:r>
            <a:r>
              <a:rPr lang="en-US" dirty="0" smtClean="0"/>
              <a:t> &lt;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	n &lt; 2</a:t>
            </a:r>
            <a:r>
              <a:rPr lang="en-US" baseline="30000" dirty="0" smtClean="0">
                <a:sym typeface="Wingdings"/>
              </a:rPr>
              <a:t>k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* 2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	n &lt; 2</a:t>
            </a:r>
            <a:r>
              <a:rPr lang="en-US" baseline="30000" dirty="0" smtClean="0">
                <a:sym typeface="Wingdings"/>
              </a:rPr>
              <a:t>k+1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	log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n &lt; k + 1</a:t>
            </a:r>
          </a:p>
          <a:p>
            <a:r>
              <a:rPr lang="en-US" dirty="0" smtClean="0">
                <a:sym typeface="Wingdings"/>
              </a:rPr>
              <a:t>Therefore, in worst case (item is larger than everything in list) line 4 executed 2 + log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n times</a:t>
            </a:r>
          </a:p>
          <a:p>
            <a:pPr lvl="1"/>
            <a:r>
              <a:rPr lang="en-US" dirty="0" smtClean="0">
                <a:sym typeface="Wingdings"/>
              </a:rPr>
              <a:t>T(n) = O(log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DBF3-4194-4C04-9F94-F85C5BC16AE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Algorithm to sort array of </a:t>
            </a:r>
            <a:r>
              <a:rPr lang="en-US" i="1" dirty="0" smtClean="0"/>
              <a:t>n</a:t>
            </a:r>
            <a:r>
              <a:rPr lang="en-US" dirty="0" smtClean="0"/>
              <a:t> elements into ascending order</a:t>
            </a:r>
          </a:p>
          <a:p>
            <a:r>
              <a:rPr lang="en-US" dirty="0" smtClean="0"/>
              <a:t>On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pass, first find smallest element in </a:t>
            </a:r>
            <a:r>
              <a:rPr lang="en-US" dirty="0" err="1" smtClean="0"/>
              <a:t>sublist</a:t>
            </a:r>
            <a:r>
              <a:rPr lang="en-US" dirty="0" smtClean="0"/>
              <a:t> x[</a:t>
            </a:r>
            <a:r>
              <a:rPr lang="en-US" i="1" dirty="0" err="1" smtClean="0"/>
              <a:t>i</a:t>
            </a:r>
            <a:r>
              <a:rPr lang="en-US" dirty="0" smtClean="0"/>
              <a:t>] … x[</a:t>
            </a:r>
            <a:r>
              <a:rPr lang="en-US" i="1" dirty="0" smtClean="0"/>
              <a:t>n</a:t>
            </a:r>
            <a:r>
              <a:rPr lang="en-US" dirty="0" smtClean="0"/>
              <a:t>-1], then place that value in position </a:t>
            </a:r>
            <a:r>
              <a:rPr lang="en-US" i="1" dirty="0" err="1"/>
              <a:t>i</a:t>
            </a:r>
            <a:endParaRPr lang="en-US" i="1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= 0 to </a:t>
            </a:r>
            <a:r>
              <a:rPr lang="en-US" i="1" dirty="0" smtClean="0"/>
              <a:t>n</a:t>
            </a:r>
            <a:r>
              <a:rPr lang="en-US" dirty="0" smtClean="0"/>
              <a:t> – 2 do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Set </a:t>
            </a:r>
            <a:r>
              <a:rPr lang="en-US" i="1" dirty="0" err="1" smtClean="0"/>
              <a:t>smallPos</a:t>
            </a:r>
            <a:r>
              <a:rPr lang="en-US" dirty="0" smtClean="0"/>
              <a:t> =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Set </a:t>
            </a:r>
            <a:r>
              <a:rPr lang="en-US" i="1" dirty="0" smtClean="0"/>
              <a:t>smallest = 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For </a:t>
            </a:r>
            <a:r>
              <a:rPr lang="en-US" i="1" dirty="0" smtClean="0"/>
              <a:t>j = i+1 to n-1 </a:t>
            </a:r>
            <a:r>
              <a:rPr lang="en-US" dirty="0" smtClean="0"/>
              <a:t>do the following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</a:t>
            </a:r>
            <a:r>
              <a:rPr lang="en-US" dirty="0" smtClean="0"/>
              <a:t>		If </a:t>
            </a:r>
            <a:r>
              <a:rPr lang="en-US" i="1" dirty="0" smtClean="0"/>
              <a:t>x[j]</a:t>
            </a:r>
            <a:r>
              <a:rPr lang="en-US" dirty="0" smtClean="0"/>
              <a:t> &lt; smallest then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 smtClean="0"/>
              <a:t> 			Set</a:t>
            </a:r>
            <a:r>
              <a:rPr lang="en-US" i="1" dirty="0"/>
              <a:t> </a:t>
            </a:r>
            <a:r>
              <a:rPr lang="en-US" i="1" dirty="0" err="1" smtClean="0"/>
              <a:t>smallPos</a:t>
            </a:r>
            <a:r>
              <a:rPr lang="en-US" i="1" dirty="0" smtClean="0"/>
              <a:t> = j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i="1" dirty="0"/>
              <a:t> </a:t>
            </a:r>
            <a:r>
              <a:rPr lang="en-US" i="1" dirty="0" smtClean="0"/>
              <a:t>			</a:t>
            </a:r>
            <a:r>
              <a:rPr lang="en-US" dirty="0" smtClean="0"/>
              <a:t>Set </a:t>
            </a:r>
            <a:r>
              <a:rPr lang="en-US" i="1" dirty="0" smtClean="0"/>
              <a:t>smallest</a:t>
            </a:r>
            <a:r>
              <a:rPr lang="en-US" dirty="0" smtClean="0"/>
              <a:t> = </a:t>
            </a:r>
            <a:r>
              <a:rPr lang="en-US" i="1" dirty="0" smtClean="0"/>
              <a:t>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</a:t>
            </a:r>
            <a:r>
              <a:rPr lang="en-US" dirty="0" smtClean="0"/>
              <a:t>	Set </a:t>
            </a:r>
            <a:r>
              <a:rPr lang="en-US" i="1" dirty="0" smtClean="0"/>
              <a:t>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r>
              <a:rPr lang="en-US" dirty="0" smtClean="0"/>
              <a:t> =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 smtClean="0"/>
              <a:t> 	Set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 = smallest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935-6BA6-48B1-8EE1-E054A8CBFB32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selection sort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Outer loop condition (1) executed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Statements inside outer loop but not in inner loop (2, 3, 8, 9) executed </a:t>
            </a:r>
            <a:r>
              <a:rPr lang="en-US" i="1" dirty="0" smtClean="0"/>
              <a:t>n – </a:t>
            </a:r>
            <a:r>
              <a:rPr lang="en-US" dirty="0" smtClean="0"/>
              <a:t>1 times</a:t>
            </a:r>
          </a:p>
          <a:p>
            <a:r>
              <a:rPr lang="en-US" dirty="0" smtClean="0"/>
              <a:t>Inner loop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i</a:t>
            </a:r>
            <a:r>
              <a:rPr lang="en-US" i="1" dirty="0" smtClean="0"/>
              <a:t> = </a:t>
            </a:r>
            <a:r>
              <a:rPr lang="en-US" dirty="0" smtClean="0"/>
              <a:t>0, (4) executed </a:t>
            </a:r>
            <a:r>
              <a:rPr lang="en-US" i="1" dirty="0" smtClean="0"/>
              <a:t>n</a:t>
            </a:r>
            <a:r>
              <a:rPr lang="en-US" dirty="0" smtClean="0"/>
              <a:t> times, (5,6,7) </a:t>
            </a:r>
            <a:r>
              <a:rPr lang="en-US" i="1" dirty="0" smtClean="0"/>
              <a:t>n – </a:t>
            </a:r>
            <a:r>
              <a:rPr lang="en-US" dirty="0" smtClean="0"/>
              <a:t>1 times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 smtClean="0"/>
              <a:t>1, </a:t>
            </a:r>
            <a:r>
              <a:rPr lang="en-US" dirty="0"/>
              <a:t>(4) executed </a:t>
            </a:r>
            <a:r>
              <a:rPr lang="en-US" i="1" dirty="0" smtClean="0"/>
              <a:t>n-</a:t>
            </a:r>
            <a:r>
              <a:rPr lang="en-US" dirty="0" smtClean="0"/>
              <a:t>1 </a:t>
            </a:r>
            <a:r>
              <a:rPr lang="en-US" dirty="0"/>
              <a:t>times, (5,6,7) </a:t>
            </a:r>
            <a:r>
              <a:rPr lang="en-US" i="1" dirty="0"/>
              <a:t>n – </a:t>
            </a:r>
            <a:r>
              <a:rPr lang="en-US" dirty="0" smtClean="0"/>
              <a:t>2 times</a:t>
            </a:r>
          </a:p>
          <a:p>
            <a:pPr lvl="1"/>
            <a:r>
              <a:rPr lang="en-US" dirty="0" smtClean="0"/>
              <a:t>… </a:t>
            </a:r>
            <a:r>
              <a:rPr lang="en-US" i="1" dirty="0" err="1" smtClean="0"/>
              <a:t>i</a:t>
            </a:r>
            <a:r>
              <a:rPr lang="en-US" i="1" dirty="0" smtClean="0"/>
              <a:t> = n-</a:t>
            </a:r>
            <a:r>
              <a:rPr lang="en-US" dirty="0" smtClean="0"/>
              <a:t>2, (4) executed 2 times, (5,6,7) 1 time</a:t>
            </a:r>
          </a:p>
          <a:p>
            <a:pPr lvl="1"/>
            <a:r>
              <a:rPr lang="en-US" dirty="0" smtClean="0"/>
              <a:t>In total</a:t>
            </a:r>
          </a:p>
          <a:p>
            <a:pPr lvl="2"/>
            <a:r>
              <a:rPr lang="en-US" dirty="0" smtClean="0"/>
              <a:t>(4) executed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n+</a:t>
            </a:r>
            <a:r>
              <a:rPr lang="en-US" dirty="0" smtClean="0"/>
              <a:t>1)/2 – 1 times</a:t>
            </a:r>
          </a:p>
          <a:p>
            <a:pPr lvl="2"/>
            <a:r>
              <a:rPr lang="en-US" dirty="0" smtClean="0"/>
              <a:t>(5,6,7) executed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+1)/2 – 2 times</a:t>
            </a:r>
          </a:p>
          <a:p>
            <a:r>
              <a:rPr lang="en-US" dirty="0" smtClean="0"/>
              <a:t>Therefore</a:t>
            </a:r>
          </a:p>
          <a:p>
            <a:pPr lvl="1"/>
            <a:r>
              <a:rPr lang="en-US" dirty="0" smtClean="0"/>
              <a:t>T(n) = n + 4(n-1) + n(n+1)/2 – 1 + 3(n(n-1)/2)</a:t>
            </a:r>
          </a:p>
          <a:p>
            <a:pPr marL="344487" lvl="1" indent="0">
              <a:buNone/>
            </a:pPr>
            <a:r>
              <a:rPr lang="en-US"/>
              <a:t>	 </a:t>
            </a:r>
            <a:r>
              <a:rPr lang="en-US" smtClean="0"/>
              <a:t>    = 2n</a:t>
            </a:r>
            <a:r>
              <a:rPr lang="en-US" baseline="30000" smtClean="0"/>
              <a:t>2</a:t>
            </a:r>
            <a:r>
              <a:rPr lang="en-US" smtClean="0"/>
              <a:t> + 4n – 5 =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4A1D-EE26-451C-89E8-875126BEAF3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 (ADTs)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Processing data requires</a:t>
            </a:r>
          </a:p>
          <a:p>
            <a:pPr lvl="1"/>
            <a:r>
              <a:rPr lang="en-US" dirty="0" smtClean="0"/>
              <a:t>Collection of data items</a:t>
            </a:r>
          </a:p>
          <a:p>
            <a:pPr lvl="1"/>
            <a:r>
              <a:rPr lang="en-US" dirty="0" smtClean="0"/>
              <a:t>Basic operations to be performed on those items</a:t>
            </a:r>
          </a:p>
          <a:p>
            <a:r>
              <a:rPr lang="en-US" dirty="0" smtClean="0"/>
              <a:t>Combination of the two: </a:t>
            </a:r>
            <a:r>
              <a:rPr lang="en-US" dirty="0" smtClean="0">
                <a:solidFill>
                  <a:srgbClr val="0000FF"/>
                </a:solidFill>
              </a:rPr>
              <a:t>abstract data type (ADT)</a:t>
            </a:r>
          </a:p>
          <a:p>
            <a:r>
              <a:rPr lang="en-US" dirty="0" smtClean="0"/>
              <a:t>“Abstract” part: definition of type separated from implementation</a:t>
            </a:r>
          </a:p>
          <a:p>
            <a:pPr lvl="1"/>
            <a:r>
              <a:rPr lang="en-US" dirty="0" smtClean="0"/>
              <a:t>Look at storage of data without worrying about implementation</a:t>
            </a:r>
          </a:p>
          <a:p>
            <a:pPr lvl="2"/>
            <a:r>
              <a:rPr lang="en-US" dirty="0" smtClean="0"/>
              <a:t>Example: “store 10 values”</a:t>
            </a:r>
          </a:p>
          <a:p>
            <a:pPr lvl="2"/>
            <a:r>
              <a:rPr lang="en-US" dirty="0" smtClean="0"/>
              <a:t>Could use many different implementations</a:t>
            </a:r>
          </a:p>
          <a:p>
            <a:pPr lvl="1"/>
            <a:r>
              <a:rPr lang="en-US" dirty="0" smtClean="0"/>
              <a:t>Algorithms defined for basic operations</a:t>
            </a:r>
          </a:p>
          <a:p>
            <a:pPr lvl="2"/>
            <a:r>
              <a:rPr lang="en-US" dirty="0" smtClean="0"/>
              <a:t>Effectiveness of algorithm usually linked to underlying data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EC9-351C-479E-8F45-25E052A9454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508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11091</TotalTime>
  <Words>1018</Words>
  <Application>Microsoft Office PowerPoint</Application>
  <PresentationFormat>On-screen Show (4:3)</PresentationFormat>
  <Paragraphs>229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EECE.3220 Data Structures</vt:lpstr>
      <vt:lpstr>Lecture outline</vt:lpstr>
      <vt:lpstr>Review: Worst case analysis: linear search </vt:lpstr>
      <vt:lpstr>Review: linear search (2)</vt:lpstr>
      <vt:lpstr>Review: Worst case analysis: binary search</vt:lpstr>
      <vt:lpstr>Review: binary search (2)</vt:lpstr>
      <vt:lpstr>Worst case analysis: selection sort</vt:lpstr>
      <vt:lpstr>Worst case analysis: selection sort (2)</vt:lpstr>
      <vt:lpstr>Abstract data types (ADTs)</vt:lpstr>
      <vt:lpstr>C-style data structures</vt:lpstr>
      <vt:lpstr>Review: arrays &amp; pointers</vt:lpstr>
      <vt:lpstr>Review: 2D arrays</vt:lpstr>
      <vt:lpstr>Time</vt:lpstr>
      <vt:lpstr>Time structure, prototypes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2568</cp:revision>
  <dcterms:created xsi:type="dcterms:W3CDTF">2006-04-03T05:03:01Z</dcterms:created>
  <dcterms:modified xsi:type="dcterms:W3CDTF">2017-02-06T18:00:14Z</dcterms:modified>
</cp:coreProperties>
</file>