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478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324" r:id="rId3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5F3599-0705-C247-ADB1-91F7AAB4F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970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9ACF80-8DD1-2E4A-9393-000E3E4D0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198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D1BEE4-DC46-E045-BECA-BD581A4BFD0D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20EF9F-5677-124E-9AF3-B203643202C6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F23F9-03BD-5E49-93D7-AE82A95442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0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34779-62F5-2D49-883B-50D768F294CB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B80AB-3149-8645-A845-4B8E4FB37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61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FED2C-DCE4-B84E-8249-6A643D0B7423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A657D-8446-104A-9E3F-C089D9230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8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63C14-C3C0-5C44-91B7-758DE44D6DF5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D3D4F-B341-0D48-834A-5A932AA9AC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56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301BD-CCE6-954D-9964-53B0DF09AEA0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B29B5-874C-1B45-8B41-468721BEED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6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B7D64-EBBF-8C45-909F-18F7BD2A990D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EFDF1-889A-F949-8A76-546B72784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2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5D70D-2259-CF47-A3AE-67AC248D19BB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2ACEF-BBC7-6C45-9060-9974BFBEE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26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DBBA-8EAA-DA43-8D6E-2B74D2EDA76D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A93B2-A06A-3944-A793-362DD14CE6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0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37DD-E3F7-8B43-BBD3-8815607CF73C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F01A3-8281-D44B-B294-44B4C575C0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25766-3F31-6A42-A0D4-ED80C2354596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27F07-80D7-1543-84D0-5CFA5C3886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45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0207B-7BC9-F943-9EB8-E68D16A34F64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57F67-906B-4941-B61A-A17D2264E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19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AEFC1-673F-6B40-A75E-C81F39C24D62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8CD10-B5F2-BC42-9FC7-032916D935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55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FE94F-7DB2-E543-BA97-7628C986FE8F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A896-F091-D04B-984F-AC267954A8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34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DEEC2CA6-139B-BE4C-B317-0D57F1DA46E1}" type="datetime1">
              <a:rPr lang="en-US" altLang="en-US"/>
              <a:pPr>
                <a:defRPr/>
              </a:pPr>
              <a:t>6/21/18</a:t>
            </a:fld>
            <a:endParaRPr lang="en-US" alt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0DF2C261-7944-B141-8DD1-B5C912427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32" r:id="rId2"/>
    <p:sldLayoutId id="2147485033" r:id="rId3"/>
    <p:sldLayoutId id="2147485034" r:id="rId4"/>
    <p:sldLayoutId id="2147485035" r:id="rId5"/>
    <p:sldLayoutId id="2147485036" r:id="rId6"/>
    <p:sldLayoutId id="2147485037" r:id="rId7"/>
    <p:sldLayoutId id="2147485038" r:id="rId8"/>
    <p:sldLayoutId id="2147485039" r:id="rId9"/>
    <p:sldLayoutId id="2147485040" r:id="rId10"/>
    <p:sldLayoutId id="2147485041" r:id="rId11"/>
    <p:sldLayoutId id="2147485042" r:id="rId12"/>
    <p:sldLayoutId id="214748504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altLang="en-US" sz="4600">
                <a:ea typeface="ＭＳ Ｐゴシック" charset="-128"/>
              </a:rPr>
              <a:t>EECE.2160</a:t>
            </a:r>
            <a:br>
              <a:rPr lang="en-US" altLang="en-US" sz="4600">
                <a:ea typeface="ＭＳ Ｐゴシック" charset="-128"/>
              </a:rPr>
            </a:br>
            <a:r>
              <a:rPr lang="en-US" altLang="en-US" sz="4600">
                <a:ea typeface="ＭＳ Ｐゴシック" charset="-128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Dr. Michael </a:t>
            </a:r>
            <a:r>
              <a:rPr lang="en-US" dirty="0" smtClean="0"/>
              <a:t>Geiger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Summer 2018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smtClean="0">
                <a:solidFill>
                  <a:srgbClr val="0000FF"/>
                </a:solidFill>
              </a:rPr>
              <a:t>Lecture </a:t>
            </a:r>
            <a:r>
              <a:rPr lang="en-US" b="1" dirty="0" smtClean="0">
                <a:solidFill>
                  <a:srgbClr val="0000FF"/>
                </a:solidFill>
              </a:rPr>
              <a:t>12: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File, character, and line I/O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DrawText</a:t>
            </a:r>
            <a:r>
              <a:rPr lang="en-US" dirty="0" smtClean="0"/>
              <a:t>()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row of output</a:t>
            </a:r>
          </a:p>
          <a:p>
            <a:pPr marL="841375" lvl="1" indent="-514350">
              <a:buFont typeface="+mj-lt"/>
              <a:buAutoNum type="alphaUcPeriod"/>
            </a:pPr>
            <a:r>
              <a:rPr lang="en-US" dirty="0"/>
              <a:t>For each entry in histogram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If current entry is at least row #, print “| “ (bar &amp; space)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Otherwise, print “  “ (two spaces)</a:t>
            </a:r>
          </a:p>
          <a:p>
            <a:endParaRPr lang="en-US" dirty="0"/>
          </a:p>
          <a:p>
            <a:r>
              <a:rPr lang="en-US" dirty="0" smtClean="0"/>
              <a:t>Must print bar graph from top to bottom</a:t>
            </a:r>
          </a:p>
          <a:p>
            <a:r>
              <a:rPr lang="en-US" dirty="0" smtClean="0"/>
              <a:t># rows based on max value in histogram</a:t>
            </a:r>
          </a:p>
          <a:p>
            <a:r>
              <a:rPr lang="en-US" dirty="0" smtClean="0"/>
              <a:t>Printing </a:t>
            </a:r>
            <a:r>
              <a:rPr lang="en-US" smtClean="0"/>
              <a:t>spaces necessary to </a:t>
            </a:r>
            <a:r>
              <a:rPr lang="en-US" dirty="0" smtClean="0"/>
              <a:t>get everything to line up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A16E10-CF55-124D-A66C-12552C5EA11E}" type="datetime1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Review: Nested </a:t>
            </a:r>
            <a:r>
              <a:rPr lang="en-US" altLang="en-US" dirty="0">
                <a:ea typeface="ＭＳ Ｐゴシック" charset="-128"/>
              </a:rPr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charset="0"/>
              <a:buChar char="n"/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Font typeface="Wingdings" charset="0"/>
              <a:buChar char="n"/>
              <a:defRPr/>
            </a:pPr>
            <a:endParaRPr lang="en-US" dirty="0" smtClean="0">
              <a:cs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smtClean="0">
                <a:latin typeface="Courier New"/>
                <a:cs typeface="Courier New"/>
              </a:rPr>
              <a:t> s1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buFont typeface="Wingdings" charset="0"/>
              <a:buChar char="q"/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75DE1F6-18F6-954F-9EB6-EFD884297C2E}" type="datetime1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3EA9BF8-F308-D14B-9E79-9FA8DF5389B1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information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>
                <a:latin typeface="Arial" charset="0"/>
              </a:rPr>
              <a:t>Name </a:t>
            </a:r>
            <a:br>
              <a:rPr lang="en-US">
                <a:latin typeface="Arial" charset="0"/>
              </a:rPr>
            </a:br>
            <a:r>
              <a:rPr lang="en-US" sz="1800">
                <a:latin typeface="Courier New" charset="0"/>
                <a:cs typeface="Courier New" charset="0"/>
              </a:rPr>
              <a:t>z:\Visual Studio 2010\Projects\fileio\fileio\myinput.txt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Read/Write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Type (binary or ASCII text)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Access (security; single/multiple user)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Position in file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All above info is stored in a FILE type variable, pointed to by a file handle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8F59D8-A707-FB41-A888-1BD12D8D1F1A}" type="datetime1">
              <a:rPr lang="en-US" sz="1200" smtClean="0">
                <a:latin typeface="Garamond" charset="0"/>
              </a:rPr>
              <a:t>6/21/18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74E93-B767-E944-A8C3-0DD04F594E3F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6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 smtClean="0">
                <a:ea typeface="+mn-ea"/>
                <a:cs typeface="+mn-cs"/>
              </a:rPr>
              <a:t>, </a:t>
            </a:r>
            <a:r>
              <a:rPr lang="en-US" b="1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 smtClean="0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 smtClean="0">
                <a:ea typeface="+mn-ea"/>
                <a:cs typeface="+mn-cs"/>
              </a:rPr>
              <a:t>: name of file (e.g.,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"f1.txt"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 smtClean="0">
                <a:ea typeface="+mn-ea"/>
                <a:cs typeface="+mn-cs"/>
              </a:rPr>
              <a:t>: up to three characters, in double quotes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First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r/w/a</a:t>
            </a:r>
            <a:r>
              <a:rPr lang="en-US" b="1" dirty="0" smtClean="0">
                <a:solidFill>
                  <a:srgbClr val="0000FF"/>
                </a:solidFill>
              </a:rPr>
              <a:t> 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Second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smtClean="0">
                <a:solidFill>
                  <a:srgbClr val="0000FF"/>
                </a:solidFill>
                <a:cs typeface="Courier New" pitchFamily="49" charset="0"/>
              </a:rPr>
              <a:t> (update mode)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Allows both reading and writing to same file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Third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 smtClean="0">
                <a:solidFill>
                  <a:srgbClr val="0000FF"/>
                </a:solidFill>
              </a:rPr>
              <a:t> 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If text files, characters </a:t>
            </a:r>
            <a:r>
              <a:rPr lang="en-US" u="sng" dirty="0" smtClean="0"/>
              <a:t>may</a:t>
            </a:r>
            <a:r>
              <a:rPr lang="en-US" dirty="0" smtClean="0"/>
              <a:t> be adapted to ASCII/Unicode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Binary files are just raw bytes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FILE address if successful; NULL otherwise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63FE21-502B-3A47-8A4F-FD3701A8E022}" type="datetime1">
              <a:rPr lang="en-US" sz="1200" smtClean="0">
                <a:latin typeface="Garamond" charset="0"/>
              </a:rPr>
              <a:t>6/21/18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7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fclose</a:t>
            </a:r>
            <a:r>
              <a:rPr lang="en-US" b="1">
                <a:latin typeface="Arial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Closes a file</a:t>
            </a:r>
          </a:p>
          <a:p>
            <a:pPr lvl="1"/>
            <a:r>
              <a:rPr lang="en-US">
                <a:latin typeface="Arial" charset="0"/>
              </a:rPr>
              <a:t>Argument is address returned by </a:t>
            </a:r>
            <a:r>
              <a:rPr lang="en-US" b="1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</a:rPr>
              <a:t>Recommended for input files</a:t>
            </a:r>
          </a:p>
          <a:p>
            <a:r>
              <a:rPr lang="en-US">
                <a:latin typeface="Arial" charset="0"/>
              </a:rPr>
              <a:t>Required for output files </a:t>
            </a:r>
          </a:p>
          <a:p>
            <a:pPr lvl="1"/>
            <a:r>
              <a:rPr lang="en-US">
                <a:latin typeface="Arial" charset="0"/>
              </a:rPr>
              <a:t>O/S 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6CB25C-870D-9640-AA85-FE42696363C6}" type="datetime1">
              <a:rPr lang="en-US" sz="1200" smtClean="0">
                <a:latin typeface="Garamond" charset="0"/>
              </a:rPr>
              <a:t>6/21/18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0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0D4967-C500-DD41-BC73-B60C1EFBADF4}" type="datetime1">
              <a:rPr lang="en-US" sz="1200" smtClean="0">
                <a:latin typeface="Garamond" charset="0"/>
              </a:rPr>
              <a:t>6/21/18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BF41ED-DBBE-4D4B-8BCE-1EB737AD8B6E}" type="datetime1">
              <a:rPr lang="en-US" sz="1200" smtClean="0">
                <a:latin typeface="Garamond" charset="0"/>
              </a:rPr>
              <a:t>6/21/18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9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D5CC21-034A-4C33-888C-592A8A1432E8}" type="datetime1">
              <a:rPr lang="en-US" sz="1200" smtClean="0">
                <a:latin typeface="Garamond" charset="0"/>
              </a:rPr>
              <a:t>6/21/18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6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Input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Output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x, y, z,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640C67-A1FC-4EA2-A141-707B6E3F5BA0}" type="datetime1">
              <a:rPr lang="en-US" sz="1200" smtClean="0">
                <a:latin typeface="Garamond" charset="0"/>
              </a:rPr>
              <a:t>6/21/18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0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fscanf(infile, "%d %d %d", &amp;x, &amp;y, &amp;z);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sum = x + y + z;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avg = sum / 3.0;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>
                <a:latin typeface="Courier New" charset="0"/>
                <a:cs typeface="Courier New" charset="0"/>
              </a:rPr>
              <a:t>	fprintf(outfile, "Values: %d, %d, %d\n", x, y, z);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"Sum: %d\n",sum);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"Avg: %lf\n",avg);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fclose(infile);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fclose(outfile);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D24F9E-6D08-4E0C-9BE2-0C881453AE96}" type="datetime1">
              <a:rPr lang="en-US" sz="1200" smtClean="0">
                <a:latin typeface="Garamond" charset="0"/>
              </a:rPr>
              <a:t>6/21/18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0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Lecture outline</a:t>
            </a:r>
            <a:endParaRPr lang="en-US" alt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Announcements/reminders</a:t>
            </a:r>
          </a:p>
          <a:p>
            <a:pPr lvl="1"/>
            <a:r>
              <a:rPr lang="en-US" altLang="en-US" dirty="0" smtClean="0"/>
              <a:t>Program 5 due today</a:t>
            </a:r>
          </a:p>
          <a:p>
            <a:pPr lvl="1"/>
            <a:r>
              <a:rPr lang="en-US" altLang="en-US" dirty="0" smtClean="0"/>
              <a:t>Program 6 to be posted; due Monday, 6/25</a:t>
            </a:r>
          </a:p>
          <a:p>
            <a:pPr lvl="1"/>
            <a:r>
              <a:rPr lang="en-US" altLang="en-US" dirty="0" smtClean="0"/>
              <a:t>Exam 3: Monday, 7/2</a:t>
            </a:r>
          </a:p>
          <a:p>
            <a:pPr lvl="2"/>
            <a:r>
              <a:rPr lang="en-US" altLang="en-US" dirty="0" smtClean="0"/>
              <a:t>Will be allowed one 8.5” x 11” note sheet</a:t>
            </a:r>
          </a:p>
          <a:p>
            <a:pPr lvl="1"/>
            <a:r>
              <a:rPr lang="en-US" altLang="en-US" dirty="0" smtClean="0"/>
              <a:t>Last day to submit programs: Tuesday, 7/3</a:t>
            </a:r>
          </a:p>
          <a:p>
            <a:pPr lvl="1"/>
            <a:r>
              <a:rPr lang="en-US" altLang="en-US" dirty="0" smtClean="0"/>
              <a:t>Remaining programs:</a:t>
            </a:r>
          </a:p>
          <a:p>
            <a:pPr lvl="2"/>
            <a:r>
              <a:rPr lang="en-US" altLang="en-US" dirty="0" smtClean="0"/>
              <a:t>Two more required: 6 &amp; 7</a:t>
            </a:r>
          </a:p>
          <a:p>
            <a:pPr lvl="3"/>
            <a:r>
              <a:rPr lang="en-US" altLang="en-US" dirty="0" smtClean="0"/>
              <a:t>Program 7 this term will be </a:t>
            </a:r>
            <a:r>
              <a:rPr lang="en-US" altLang="en-US" u="sng" dirty="0" smtClean="0"/>
              <a:t>Program 8 from spring</a:t>
            </a:r>
          </a:p>
          <a:p>
            <a:pPr lvl="2"/>
            <a:r>
              <a:rPr lang="en-US" altLang="en-US" dirty="0" smtClean="0"/>
              <a:t>Two extra credit: 8 &amp; 9</a:t>
            </a:r>
          </a:p>
          <a:p>
            <a:pPr lvl="3"/>
            <a:r>
              <a:rPr lang="en-US" altLang="en-US" dirty="0" smtClean="0"/>
              <a:t>Program 8 this term will be </a:t>
            </a:r>
            <a:r>
              <a:rPr lang="en-US" altLang="en-US" u="sng" dirty="0" smtClean="0"/>
              <a:t>Program 7 from spring</a:t>
            </a:r>
            <a:endParaRPr lang="en-US" altLang="en-US" dirty="0" smtClean="0"/>
          </a:p>
          <a:p>
            <a:r>
              <a:rPr lang="en-US" altLang="en-US" dirty="0" smtClean="0"/>
              <a:t>Today’s class</a:t>
            </a:r>
          </a:p>
          <a:p>
            <a:pPr lvl="1"/>
            <a:r>
              <a:rPr lang="en-US" altLang="en-US" dirty="0" smtClean="0"/>
              <a:t>PE4: Structures</a:t>
            </a:r>
          </a:p>
          <a:p>
            <a:pPr lvl="1"/>
            <a:r>
              <a:rPr lang="en-US" altLang="en-US" dirty="0" smtClean="0"/>
              <a:t>File, character, and line I/O</a:t>
            </a:r>
          </a:p>
          <a:p>
            <a:pPr lvl="1"/>
            <a:endParaRPr lang="en-US" altLang="en-US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fld id="{26DEBFF7-B9ED-084E-B10D-3382606B6AAB}" type="datetime1">
              <a:rPr lang="en-US" altLang="en-US" sz="1200" smtClean="0">
                <a:latin typeface="Garamond" charset="0"/>
                <a:ea typeface="Garamond" charset="0"/>
                <a:cs typeface="Garamond" charset="0"/>
              </a:rPr>
              <a:pPr>
                <a:buNone/>
              </a:pPr>
              <a:t>6/21/18</a:t>
            </a:fld>
            <a:endParaRPr lang="en-US" alt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ECE Application Programming: Lecture 11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fld id="{9F25BC68-327E-A147-B3B0-58E135724703}" type="slidenum">
              <a:rPr lang="en-US" altLang="en-US" sz="1200" smtClean="0">
                <a:latin typeface="Garamond" charset="0"/>
                <a:ea typeface="Garamond" charset="0"/>
                <a:cs typeface="Garamond" charset="0"/>
              </a:rPr>
              <a:pPr>
                <a:buNone/>
              </a:pPr>
              <a:t>2</a:t>
            </a:fld>
            <a:endParaRPr lang="en-US" alt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1D1DD4-C27F-445C-894F-D2ACC4F813F8}" type="datetime1">
              <a:rPr lang="en-US" smtClean="0">
                <a:latin typeface="Garamond" charset="0"/>
              </a:rPr>
              <a:t>6/21/18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2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F0E404-CE50-4B3B-AD20-DC82F0DF80B9}" type="datetime1">
              <a:rPr lang="en-US" smtClean="0">
                <a:latin typeface="Garamond" charset="0"/>
              </a:rPr>
              <a:t>6/21/18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Generic </a:t>
            </a:r>
            <a:r>
              <a:rPr lang="en-US" dirty="0">
                <a:latin typeface="Garamond" charset="0"/>
              </a:rPr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B0B157-7FA8-4192-84AF-672154D0E64E}" type="datetime1">
              <a:rPr lang="en-US" smtClean="0">
                <a:latin typeface="Garamond" charset="0"/>
              </a:rPr>
              <a:t>6/21/18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Formatted I/O: Check if </a:t>
            </a:r>
            <a:r>
              <a:rPr lang="en-US" sz="2400">
                <a:latin typeface="Courier New" charset="0"/>
                <a:cs typeface="Courier New" charset="0"/>
              </a:rPr>
              <a:t>fscanf() == EOF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More common: do fscanf()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e.g. </a:t>
            </a:r>
            <a:r>
              <a:rPr lang="en-US" sz="2000">
                <a:latin typeface="Courier New" charset="0"/>
                <a:cs typeface="Courier New" charset="0"/>
              </a:rPr>
              <a:t>while (fscanf(fp,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%d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sz="200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Unformatted: </a:t>
            </a:r>
            <a:r>
              <a:rPr lang="en-US" sz="2400">
                <a:latin typeface="Courier New" charset="0"/>
                <a:cs typeface="Courier New" charset="0"/>
              </a:rPr>
              <a:t>feof(</a:t>
            </a:r>
            <a:r>
              <a:rPr lang="en-US" sz="2400" i="1">
                <a:latin typeface="Courier New" charset="0"/>
                <a:cs typeface="Courier New" charset="0"/>
              </a:rPr>
              <a:t>file_handle);</a:t>
            </a:r>
            <a:endParaRPr lang="en-US" sz="24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Must try to read data and discover that there</a:t>
            </a:r>
            <a:r>
              <a:rPr lang="ja-JP" altLang="en-US" sz="2400">
                <a:latin typeface="Arial" charset="0"/>
                <a:cs typeface="Courier New" charset="0"/>
              </a:rPr>
              <a:t>’</a:t>
            </a:r>
            <a:r>
              <a:rPr lang="en-US" sz="2400">
                <a:latin typeface="Arial" charset="0"/>
                <a:cs typeface="Courier New" charset="0"/>
              </a:rPr>
              <a:t>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Checking for error (unformatted only): </a:t>
            </a:r>
            <a:r>
              <a:rPr lang="en-US" sz="2800">
                <a:latin typeface="Courier New" charset="0"/>
                <a:cs typeface="Courier New" charset="0"/>
              </a:rPr>
              <a:t>ferror(file_handle);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BFC7BA-7359-4EBD-9C94-E4DFE3D16FD4}" type="datetime1">
              <a:rPr lang="en-US" smtClean="0">
                <a:latin typeface="Garamond" charset="0"/>
              </a:rPr>
              <a:t>6/21/18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stream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Not significantly different than using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()/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0C9C16-6740-4396-BDDB-C1212FB56B86}" type="datetime1">
              <a:rPr lang="en-US" smtClean="0">
                <a:latin typeface="Garamond" charset="0"/>
              </a:rPr>
              <a:t>6/21/18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 != EOF) { … }</a:t>
            </a:r>
          </a:p>
          <a:p>
            <a:r>
              <a:rPr lang="en-US" dirty="0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 dirty="0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</a:t>
            </a:r>
            <a:r>
              <a:rPr lang="en-US" dirty="0" err="1">
                <a:latin typeface="Courier New" charset="0"/>
                <a:cs typeface="Courier New" charset="0"/>
              </a:rPr>
              <a:t>isdigit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))) {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cs typeface="Courier New" charset="0"/>
              </a:rPr>
              <a:t>ungetc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5632A2-3DFD-429D-8695-34698249807C}" type="datetime1">
              <a:rPr lang="en-US" smtClean="0">
                <a:latin typeface="Garamond" charset="0"/>
              </a:rPr>
              <a:t>6/21/18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Not significantly different than using 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()/</a:t>
            </a:r>
            <a:r>
              <a:rPr lang="en-US" sz="2000" dirty="0" err="1" smtClean="0">
                <a:latin typeface="Courier New"/>
                <a:cs typeface="Courier New"/>
              </a:rPr>
              <a:t>fprintf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Write </a:t>
            </a:r>
            <a:r>
              <a:rPr lang="en-US" sz="2000" dirty="0">
                <a:latin typeface="Arial" charset="0"/>
              </a:rPr>
              <a:t>string + newline to </a:t>
            </a:r>
            <a:r>
              <a:rPr lang="en-US" sz="2000" dirty="0" err="1">
                <a:latin typeface="Arial" charset="0"/>
              </a:rPr>
              <a:t>stdout</a:t>
            </a:r>
            <a:r>
              <a:rPr lang="en-US" sz="2000" dirty="0">
                <a:latin typeface="Arial" charset="0"/>
              </a:rPr>
              <a:t>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puts(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Write string (</a:t>
            </a:r>
            <a:r>
              <a:rPr lang="en-US" sz="2000" i="1" dirty="0">
                <a:latin typeface="Arial" charset="0"/>
              </a:rPr>
              <a:t>no guaranteed newline) </a:t>
            </a:r>
            <a:r>
              <a:rPr lang="en-US" sz="2000" dirty="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cs typeface="Courier New" charset="0"/>
              </a:rPr>
              <a:t>fputs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FILE *stream);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Could use </a:t>
            </a:r>
            <a:r>
              <a:rPr lang="en-US" sz="2000" dirty="0" err="1">
                <a:latin typeface="Courier New" charset="0"/>
                <a:cs typeface="Courier New" charset="0"/>
              </a:rPr>
              <a:t>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%[^\n]", </a:t>
            </a:r>
            <a:r>
              <a:rPr lang="en-US" sz="2000" dirty="0" err="1">
                <a:latin typeface="Courier New" charset="0"/>
                <a:cs typeface="Courier New" charset="0"/>
              </a:rPr>
              <a:t>str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</a:t>
            </a:r>
            <a:r>
              <a:rPr lang="en-US" sz="2000" dirty="0" err="1">
                <a:latin typeface="Arial" charset="0"/>
              </a:rPr>
              <a:t>stdin</a:t>
            </a:r>
            <a:r>
              <a:rPr lang="en-US" sz="2000" dirty="0">
                <a:latin typeface="Arial" charset="0"/>
              </a:rPr>
              <a:t>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*gets(char *s);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</a:t>
            </a:r>
            <a:r>
              <a:rPr lang="en-US" sz="2000" dirty="0" err="1">
                <a:latin typeface="Courier New" charset="0"/>
                <a:cs typeface="Courier New" charset="0"/>
              </a:rPr>
              <a:t>fgets</a:t>
            </a:r>
            <a:r>
              <a:rPr lang="en-US" sz="2000" dirty="0">
                <a:latin typeface="Courier New" charset="0"/>
                <a:cs typeface="Courier New" charset="0"/>
              </a:rPr>
              <a:t>(char *s, 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 dirty="0" err="1">
                <a:latin typeface="Courier New" charset="0"/>
                <a:cs typeface="Courier New" charset="0"/>
              </a:rPr>
              <a:t>fgets</a:t>
            </a:r>
            <a:r>
              <a:rPr lang="en-US" sz="1700" dirty="0">
                <a:latin typeface="Courier New" charset="0"/>
                <a:cs typeface="Courier New" charset="0"/>
              </a:rPr>
              <a:t>()</a:t>
            </a:r>
            <a:r>
              <a:rPr lang="en-US" sz="1700" dirty="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21F057-3B93-4268-97B4-CFA5914965F2}" type="datetime1">
              <a:rPr lang="en-US" smtClean="0">
                <a:latin typeface="Garamond" charset="0"/>
              </a:rPr>
              <a:t>6/21/18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72855F-D6B1-4DDD-82A2-6145FF9339E8}" type="datetime1">
              <a:rPr lang="en-US" smtClean="0">
                <a:latin typeface="Garamond" charset="0"/>
              </a:rPr>
              <a:t>6/21/18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5B070-CB84-4422-9692-8EE58FE2C887}" type="datetime1">
              <a:rPr lang="en-US" smtClean="0">
                <a:latin typeface="Garamond" charset="0"/>
              </a:rPr>
              <a:t>6/21/18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146155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660E-5A58-4EFE-9E81-04743B7A90E6}" type="datetime1">
              <a:rPr lang="en-US" smtClean="0">
                <a:latin typeface="Garamond" charset="0"/>
              </a:rPr>
              <a:t>6/21/18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6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lines of text from input</a:t>
            </a:r>
          </a:p>
          <a:p>
            <a:r>
              <a:rPr lang="en-US" dirty="0" smtClean="0"/>
              <a:t>Use array to track # times each letter occurs in input text</a:t>
            </a:r>
          </a:p>
          <a:p>
            <a:r>
              <a:rPr lang="en-US" dirty="0" smtClean="0"/>
              <a:t>Use array contents to generate bar graph showing relative frequencies of each letter</a:t>
            </a:r>
          </a:p>
          <a:p>
            <a:endParaRPr lang="en-US" dirty="0"/>
          </a:p>
          <a:p>
            <a:r>
              <a:rPr lang="en-US" dirty="0" smtClean="0"/>
              <a:t>Gives you practice using arrays and functions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DC2BD2-0F43-4144-8BB3-7E38418ED292}" type="datetime1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Next time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charset="-128"/>
              </a:rPr>
              <a:t>Bitwise operators</a:t>
            </a: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Reminders:</a:t>
            </a:r>
          </a:p>
          <a:p>
            <a:pPr lvl="1"/>
            <a:r>
              <a:rPr lang="en-US" altLang="en-US" dirty="0"/>
              <a:t>Program 5 due today</a:t>
            </a:r>
          </a:p>
          <a:p>
            <a:pPr lvl="1"/>
            <a:r>
              <a:rPr lang="en-US" altLang="en-US" dirty="0"/>
              <a:t>Program 6 to be posted; due Monday, 6/25</a:t>
            </a:r>
          </a:p>
          <a:p>
            <a:pPr lvl="1"/>
            <a:r>
              <a:rPr lang="en-US" altLang="en-US" dirty="0"/>
              <a:t>Exam 3: Monday, 7/2</a:t>
            </a:r>
          </a:p>
          <a:p>
            <a:pPr lvl="2"/>
            <a:r>
              <a:rPr lang="en-US" altLang="en-US" dirty="0"/>
              <a:t>Will be allowed one 8.5” x 11” note sheet</a:t>
            </a:r>
          </a:p>
          <a:p>
            <a:pPr lvl="1"/>
            <a:r>
              <a:rPr lang="en-US" altLang="en-US" dirty="0"/>
              <a:t>Last day to submit programs: Tuesday, 7/3</a:t>
            </a:r>
          </a:p>
          <a:p>
            <a:pPr lvl="1"/>
            <a:r>
              <a:rPr lang="en-US" altLang="en-US" dirty="0"/>
              <a:t>Remaining programs:</a:t>
            </a:r>
          </a:p>
          <a:p>
            <a:pPr lvl="2"/>
            <a:r>
              <a:rPr lang="en-US" altLang="en-US" dirty="0"/>
              <a:t>Two more required: 6 &amp; 7</a:t>
            </a:r>
          </a:p>
          <a:p>
            <a:pPr lvl="3"/>
            <a:r>
              <a:rPr lang="en-US" altLang="en-US" dirty="0"/>
              <a:t>Program 7 this term will be </a:t>
            </a:r>
            <a:r>
              <a:rPr lang="en-US" altLang="en-US" u="sng" dirty="0"/>
              <a:t>Program 8 from spring</a:t>
            </a:r>
          </a:p>
          <a:p>
            <a:pPr lvl="2"/>
            <a:r>
              <a:rPr lang="en-US" altLang="en-US" dirty="0"/>
              <a:t>Two extra credit: 8 &amp; 9</a:t>
            </a:r>
          </a:p>
          <a:p>
            <a:pPr lvl="3"/>
            <a:r>
              <a:rPr lang="en-US" altLang="en-US"/>
              <a:t>Program 8 this term will be </a:t>
            </a:r>
            <a:r>
              <a:rPr lang="en-US" altLang="en-US" u="sng"/>
              <a:t>Program 7 from spring</a:t>
            </a:r>
            <a:endParaRPr lang="en-US" altLang="en-US" sz="2400" dirty="0" smtClean="0"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43A1E0-661E-244B-A83A-1F15000C16E2}" type="datetime1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6/21/18</a:t>
            </a:fld>
            <a:endParaRPr lang="en-US" alt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487E4-B7CF-6447-A0D8-28268F756D8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main() should contain</a:t>
            </a:r>
          </a:p>
          <a:p>
            <a:pPr lvl="1"/>
            <a:r>
              <a:rPr lang="en-US" dirty="0" smtClean="0"/>
              <a:t>Array to track letter frequency: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[26]</a:t>
            </a:r>
          </a:p>
          <a:p>
            <a:pPr lvl="1"/>
            <a:r>
              <a:rPr lang="en-US" dirty="0" smtClean="0"/>
              <a:t>Maximum value in array: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Used to determine height of histogram output</a:t>
            </a:r>
          </a:p>
          <a:p>
            <a:r>
              <a:rPr lang="en-US" dirty="0" smtClean="0"/>
              <a:t>Program uses four commands</a:t>
            </a:r>
          </a:p>
          <a:p>
            <a:pPr lvl="1"/>
            <a:r>
              <a:rPr lang="en-US" dirty="0" smtClean="0"/>
              <a:t>‘R’, ‘r’: Read a single line of input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ReadText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, &amp;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; to read line</a:t>
            </a:r>
          </a:p>
          <a:p>
            <a:pPr lvl="1"/>
            <a:r>
              <a:rPr lang="en-US" dirty="0" smtClean="0"/>
              <a:t>‘P’, ‘p’: Print histogram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DrawHist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myHist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myMax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r>
              <a:rPr lang="en-US" dirty="0" smtClean="0"/>
              <a:t> to print histogram</a:t>
            </a:r>
          </a:p>
          <a:p>
            <a:pPr lvl="1"/>
            <a:r>
              <a:rPr lang="en-US" dirty="0" smtClean="0"/>
              <a:t>‘C’, ‘c’: Clear histogram (and max value)</a:t>
            </a:r>
          </a:p>
          <a:p>
            <a:pPr lvl="1"/>
            <a:r>
              <a:rPr lang="en-US" dirty="0" smtClean="0"/>
              <a:t>‘Q’, ‘q’: Quit program</a:t>
            </a:r>
          </a:p>
          <a:p>
            <a:r>
              <a:rPr lang="en-US" dirty="0" smtClean="0"/>
              <a:t>Only error checking: invalid command</a:t>
            </a:r>
          </a:p>
          <a:p>
            <a:pPr lvl="1"/>
            <a:r>
              <a:rPr lang="en-US" dirty="0" smtClean="0"/>
              <a:t>All other input: reading characters, so no formatting errors</a:t>
            </a:r>
          </a:p>
          <a:p>
            <a:pPr lvl="1"/>
            <a:r>
              <a:rPr lang="en-US" dirty="0" smtClean="0"/>
              <a:t>You may ignore some characters, but they’re not errors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801A22-E279-ED49-8BD9-76FFE43A28FD}" type="datetime1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ReadText</a:t>
            </a:r>
            <a:r>
              <a:rPr lang="en-US" dirty="0" smtClean="0"/>
              <a:t>()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a single character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that character is a letter, update the appropriate entry in the histogram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that character is </a:t>
            </a:r>
            <a:r>
              <a:rPr lang="en-US" u="sng" dirty="0" smtClean="0"/>
              <a:t>not</a:t>
            </a:r>
            <a:r>
              <a:rPr lang="en-US" dirty="0" smtClean="0"/>
              <a:t> a newline, return to step 1 and read another character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Function should also update max value, either as it reads characters or after reading all input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1B6517-5C29-2D4F-90CC-0AD012A016A5}" type="datetime1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ReadText</a:t>
            </a:r>
            <a:r>
              <a:rPr lang="en-US" dirty="0" smtClean="0"/>
              <a:t>()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ctype.h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functions will help in </a:t>
            </a:r>
            <a:r>
              <a:rPr lang="en-US" dirty="0" err="1" smtClean="0"/>
              <a:t>ReadText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isalpha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returns “true” if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/>
              <a:t> is letter, “false” otherwise</a:t>
            </a:r>
          </a:p>
          <a:p>
            <a:pPr lvl="2"/>
            <a:r>
              <a:rPr lang="en-US" dirty="0" smtClean="0"/>
              <a:t>Directly applies to one step on previous slide</a:t>
            </a:r>
          </a:p>
          <a:p>
            <a:pPr lvl="1"/>
            <a:r>
              <a:rPr lang="en-US" dirty="0" smtClean="0"/>
              <a:t>Converting each letter to same case makes it easier to find appropriate entry in histogram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toupper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returns uppercase letter if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/>
              <a:t> is lowercase letter; returns original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/>
              <a:t> otherwise</a:t>
            </a:r>
          </a:p>
          <a:p>
            <a:pPr lvl="3"/>
            <a:r>
              <a:rPr lang="en-US" dirty="0" err="1" smtClean="0">
                <a:latin typeface="Courier New"/>
                <a:cs typeface="Courier New"/>
              </a:rPr>
              <a:t>toupper</a:t>
            </a:r>
            <a:r>
              <a:rPr lang="en-US" dirty="0" smtClean="0">
                <a:latin typeface="Courier New"/>
                <a:cs typeface="Courier New"/>
              </a:rPr>
              <a:t>('x') = 'X'; </a:t>
            </a:r>
            <a:r>
              <a:rPr lang="en-US" dirty="0" err="1" smtClean="0">
                <a:latin typeface="Courier New"/>
                <a:cs typeface="Courier New"/>
              </a:rPr>
              <a:t>toupper</a:t>
            </a:r>
            <a:r>
              <a:rPr lang="en-US" dirty="0" smtClean="0">
                <a:latin typeface="Courier New"/>
                <a:cs typeface="Courier New"/>
              </a:rPr>
              <a:t>('A') = 'A'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tolower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: returns </a:t>
            </a:r>
            <a:r>
              <a:rPr lang="en-US" dirty="0" smtClean="0"/>
              <a:t>lowercase letter </a:t>
            </a:r>
            <a:r>
              <a:rPr lang="en-US" dirty="0"/>
              <a:t>if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is </a:t>
            </a:r>
            <a:r>
              <a:rPr lang="en-US" dirty="0" smtClean="0"/>
              <a:t>uppercase letter</a:t>
            </a:r>
            <a:r>
              <a:rPr lang="en-US" dirty="0"/>
              <a:t>; returns original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otherwise</a:t>
            </a:r>
          </a:p>
          <a:p>
            <a:pPr lvl="3"/>
            <a:r>
              <a:rPr lang="en-US" dirty="0" err="1" smtClean="0">
                <a:latin typeface="Courier New"/>
                <a:cs typeface="Courier New"/>
              </a:rPr>
              <a:t>tolower</a:t>
            </a:r>
            <a:r>
              <a:rPr lang="en-US" dirty="0" smtClean="0">
                <a:latin typeface="Courier New"/>
                <a:cs typeface="Courier New"/>
              </a:rPr>
              <a:t>('x'</a:t>
            </a:r>
            <a:r>
              <a:rPr lang="en-US" dirty="0">
                <a:latin typeface="Courier New"/>
                <a:cs typeface="Courier New"/>
              </a:rPr>
              <a:t>) = </a:t>
            </a:r>
            <a:r>
              <a:rPr lang="en-US" dirty="0" smtClean="0">
                <a:latin typeface="Courier New"/>
                <a:cs typeface="Courier New"/>
              </a:rPr>
              <a:t>'x'</a:t>
            </a:r>
            <a:r>
              <a:rPr lang="en-US" dirty="0">
                <a:latin typeface="Courier New"/>
                <a:cs typeface="Courier New"/>
              </a:rPr>
              <a:t>; </a:t>
            </a:r>
            <a:r>
              <a:rPr lang="en-US" dirty="0" err="1" smtClean="0">
                <a:latin typeface="Courier New"/>
                <a:cs typeface="Courier New"/>
              </a:rPr>
              <a:t>tolower</a:t>
            </a:r>
            <a:r>
              <a:rPr lang="en-US" dirty="0" smtClean="0">
                <a:latin typeface="Courier New"/>
                <a:cs typeface="Courier New"/>
              </a:rPr>
              <a:t>('A'</a:t>
            </a:r>
            <a:r>
              <a:rPr lang="en-US" dirty="0">
                <a:latin typeface="Courier New"/>
                <a:cs typeface="Courier New"/>
              </a:rPr>
              <a:t>) = 'a'</a:t>
            </a:r>
          </a:p>
          <a:p>
            <a:pPr lvl="2"/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0B9D7-9468-F248-B0C0-FA0FDD8EB080}" type="datetime1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ReadText</a:t>
            </a:r>
            <a:r>
              <a:rPr lang="en-US" dirty="0" smtClean="0"/>
              <a:t>() hints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Finding appropriate entry in histogram does </a:t>
            </a:r>
            <a:r>
              <a:rPr lang="en-US" u="sng" dirty="0" smtClean="0"/>
              <a:t>not</a:t>
            </a:r>
            <a:r>
              <a:rPr lang="en-US" dirty="0" smtClean="0"/>
              <a:t> require conditional statement</a:t>
            </a:r>
          </a:p>
          <a:p>
            <a:pPr lvl="1"/>
            <a:r>
              <a:rPr lang="en-US" dirty="0" smtClean="0"/>
              <a:t>You shouldn’t need to compare your input character to anything to find correct array index</a:t>
            </a:r>
          </a:p>
          <a:p>
            <a:pPr lvl="1"/>
            <a:r>
              <a:rPr lang="en-US" dirty="0" smtClean="0"/>
              <a:t>Very basic “transformation” between ASCII value of letter and histogram index</a:t>
            </a:r>
          </a:p>
          <a:p>
            <a:pPr lvl="1"/>
            <a:r>
              <a:rPr lang="en-US" dirty="0" smtClean="0"/>
              <a:t>Can treat a char variable as either </a:t>
            </a:r>
          </a:p>
          <a:p>
            <a:pPr lvl="2"/>
            <a:r>
              <a:rPr lang="en-US" dirty="0" smtClean="0"/>
              <a:t>Character to be printed, or</a:t>
            </a:r>
          </a:p>
          <a:p>
            <a:pPr lvl="2"/>
            <a:r>
              <a:rPr lang="en-US" dirty="0" smtClean="0"/>
              <a:t>Integer value corresponding to printed character</a:t>
            </a:r>
          </a:p>
          <a:p>
            <a:r>
              <a:rPr lang="en-US" dirty="0" smtClean="0"/>
              <a:t>ASCII values</a:t>
            </a:r>
          </a:p>
          <a:p>
            <a:pPr lvl="1"/>
            <a:r>
              <a:rPr lang="en-US" dirty="0" smtClean="0"/>
              <a:t>Uppercase and lowercase letters separate</a:t>
            </a:r>
          </a:p>
          <a:p>
            <a:pPr lvl="1"/>
            <a:r>
              <a:rPr lang="en-US" dirty="0" smtClean="0"/>
              <a:t>Each set of letters is consecutive</a:t>
            </a:r>
          </a:p>
          <a:p>
            <a:pPr lvl="1"/>
            <a:r>
              <a:rPr lang="en-US" dirty="0" smtClean="0"/>
              <a:t>‘A’ = 65, ‘B’ = 66, … ‘Z’ = 90</a:t>
            </a:r>
          </a:p>
          <a:p>
            <a:pPr lvl="1"/>
            <a:r>
              <a:rPr lang="en-US" dirty="0" smtClean="0"/>
              <a:t>‘a’ = 97, ‘b’ = 98, … ‘z’ = 122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BE1B32-FFA8-FD4D-9D9C-41D8AD8A94C0}" type="datetime1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 in </a:t>
            </a:r>
            <a:r>
              <a:rPr lang="en-US" dirty="0" err="1" smtClean="0"/>
              <a:t>ReadText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Using brute force method to find appropriate histogram index will incur -10 deduction</a:t>
            </a:r>
          </a:p>
          <a:p>
            <a:pPr lvl="1"/>
            <a:r>
              <a:rPr lang="en-US" dirty="0" smtClean="0"/>
              <a:t>Brute force methods basically compare input letter to all possible letters</a:t>
            </a:r>
          </a:p>
          <a:p>
            <a:r>
              <a:rPr lang="en-US" dirty="0" smtClean="0"/>
              <a:t>Prohibited brute force method #1: giant conditional statement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switch(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) {			// 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 = input char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case ‘A’: case ‘a’: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modify </a:t>
            </a:r>
            <a:r>
              <a:rPr lang="en-US" dirty="0" err="1" smtClean="0">
                <a:latin typeface="Courier New"/>
                <a:cs typeface="Courier New"/>
              </a:rPr>
              <a:t>histo</a:t>
            </a:r>
            <a:r>
              <a:rPr lang="en-US" dirty="0" smtClean="0">
                <a:latin typeface="Courier New"/>
                <a:cs typeface="Courier New"/>
              </a:rPr>
              <a:t>[0]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case ‘B’: case ‘b’: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modify </a:t>
            </a:r>
            <a:r>
              <a:rPr lang="en-US" dirty="0" err="1" smtClean="0">
                <a:latin typeface="Courier New"/>
                <a:cs typeface="Courier New"/>
              </a:rPr>
              <a:t>histo</a:t>
            </a:r>
            <a:r>
              <a:rPr lang="en-US" dirty="0" smtClean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break;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 …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59F21-9899-494A-BD11-D05FE8A52D35}" type="datetime1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 in </a:t>
            </a:r>
            <a:r>
              <a:rPr lang="en-US" dirty="0" err="1" smtClean="0"/>
              <a:t>ReadText</a:t>
            </a:r>
            <a:r>
              <a:rPr lang="en-US" dirty="0" smtClean="0"/>
              <a:t>()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brute force method to find appropriate histogram index will incur -10 deduction</a:t>
            </a:r>
          </a:p>
          <a:p>
            <a:pPr lvl="1"/>
            <a:r>
              <a:rPr lang="en-US" dirty="0" smtClean="0"/>
              <a:t>Brute force methods basically compare input letter to all possible letters</a:t>
            </a:r>
          </a:p>
          <a:p>
            <a:r>
              <a:rPr lang="en-US" dirty="0" smtClean="0"/>
              <a:t>Prohibited brute force method #2: loop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char test = ‘A’;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for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 26;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ch</a:t>
            </a:r>
            <a:r>
              <a:rPr lang="en-US" dirty="0" smtClean="0">
                <a:latin typeface="Courier New"/>
                <a:cs typeface="Courier New"/>
              </a:rPr>
              <a:t> == test)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modify </a:t>
            </a:r>
            <a:r>
              <a:rPr lang="en-US" dirty="0" err="1" smtClean="0">
                <a:latin typeface="Courier New"/>
                <a:cs typeface="Courier New"/>
              </a:rPr>
              <a:t>histo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test++;		// Change test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				//  to next letter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483048-C1FF-0547-9980-81810BE936B8}" type="datetime1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7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12884</TotalTime>
  <Words>1865</Words>
  <Application>Microsoft Macintosh PowerPoint</Application>
  <PresentationFormat>On-screen Show (4:3)</PresentationFormat>
  <Paragraphs>468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Program 6 overview</vt:lpstr>
      <vt:lpstr>Overall program structure</vt:lpstr>
      <vt:lpstr>ReadText() algorithm</vt:lpstr>
      <vt:lpstr>ReadText() hints</vt:lpstr>
      <vt:lpstr>ReadText() hints (continued)</vt:lpstr>
      <vt:lpstr>What not to do in ReadText()</vt:lpstr>
      <vt:lpstr>What not to do in ReadText() (cont)</vt:lpstr>
      <vt:lpstr>DrawText() algorithm</vt:lpstr>
      <vt:lpstr>Review: Nested structures</vt:lpstr>
      <vt:lpstr>File information</vt:lpstr>
      <vt:lpstr>File i/o function calls</vt:lpstr>
      <vt:lpstr>File i/o function calls</vt:lpstr>
      <vt:lpstr>Example of basic file function usage</vt:lpstr>
      <vt:lpstr>File i/o function calls: formatted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Generic I/O</vt:lpstr>
      <vt:lpstr>End of file/error</vt:lpstr>
      <vt:lpstr>Character I/O</vt:lpstr>
      <vt:lpstr>Common uses</vt:lpstr>
      <vt:lpstr>Line I/O</vt:lpstr>
      <vt:lpstr>Examples</vt:lpstr>
      <vt:lpstr>Examples (cont.)</vt:lpstr>
      <vt:lpstr>Examples (cont.)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Microsoft Office User</cp:lastModifiedBy>
  <cp:revision>1760</cp:revision>
  <dcterms:created xsi:type="dcterms:W3CDTF">2006-04-03T05:03:01Z</dcterms:created>
  <dcterms:modified xsi:type="dcterms:W3CDTF">2018-06-21T11:47:03Z</dcterms:modified>
</cp:coreProperties>
</file>