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581" r:id="rId4"/>
    <p:sldId id="567" r:id="rId5"/>
    <p:sldId id="568" r:id="rId6"/>
    <p:sldId id="569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324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5F3599-0705-C247-ADB1-91F7AAB4F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970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9ACF80-8DD1-2E4A-9393-000E3E4D0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198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D1BEE4-DC46-E045-BECA-BD581A4BFD0D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ACF80-8DD1-2E4A-9393-000E3E4D03B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38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1FAA15-4152-1842-9922-B77FAB4B4BE7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F23F9-03BD-5E49-93D7-AE82A9544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0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B9C2C-A484-A144-9707-B4FE5DFD43B0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B80AB-3149-8645-A845-4B8E4FB37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1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7AF11-251D-FD49-B69A-36A0D730956F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A657D-8446-104A-9E3F-C089D9230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E1B84-ACEB-C047-9642-A7AFBE11E6B8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3D4F-B341-0D48-834A-5A932AA9A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6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025E-DF32-D64E-AF5C-1525F89D213B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B29B5-874C-1B45-8B41-468721BEED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5FDC-4203-264E-869A-E85C13DEC0D1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EFDF1-889A-F949-8A76-546B72784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2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8B959-F142-F444-B952-150E35A9335E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2ACEF-BBC7-6C45-9060-9974BFBEE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26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C2FA9-EC48-BA4E-BE5B-126D1D5E402A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A93B2-A06A-3944-A793-362DD14CE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8A224-17B4-9640-9343-C1942A23F506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F01A3-8281-D44B-B294-44B4C575C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955A3-9E47-8B4F-94FA-B1970E68E51C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27F07-80D7-1543-84D0-5CFA5C388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45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815F4-FF08-B041-A889-91A482AD4D43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57F67-906B-4941-B61A-A17D2264E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19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DF062-43C1-8A43-B473-583C46AFEE28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8CD10-B5F2-BC42-9FC7-032916D93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55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26C82-0CE1-2E42-B38A-4726B019EEA2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A896-F091-D04B-984F-AC267954A8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3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280F63C-ABB9-8A49-A363-B3F125118822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DF2C261-7944-B141-8DD1-B5C912427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32" r:id="rId2"/>
    <p:sldLayoutId id="2147485033" r:id="rId3"/>
    <p:sldLayoutId id="2147485034" r:id="rId4"/>
    <p:sldLayoutId id="2147485035" r:id="rId5"/>
    <p:sldLayoutId id="2147485036" r:id="rId6"/>
    <p:sldLayoutId id="2147485037" r:id="rId7"/>
    <p:sldLayoutId id="2147485038" r:id="rId8"/>
    <p:sldLayoutId id="2147485039" r:id="rId9"/>
    <p:sldLayoutId id="2147485040" r:id="rId10"/>
    <p:sldLayoutId id="2147485041" r:id="rId11"/>
    <p:sldLayoutId id="2147485042" r:id="rId12"/>
    <p:sldLayoutId id="214748504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altLang="en-US" sz="4600">
                <a:ea typeface="ＭＳ Ｐゴシック" charset="-128"/>
              </a:rPr>
              <a:t>EECE.2160</a:t>
            </a:r>
            <a:br>
              <a:rPr lang="en-US" altLang="en-US" sz="4600">
                <a:ea typeface="ＭＳ Ｐゴシック" charset="-128"/>
              </a:rPr>
            </a:br>
            <a:r>
              <a:rPr lang="en-US" altLang="en-US" sz="4600">
                <a:ea typeface="ＭＳ Ｐゴシック" charset="-128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Dr. Michael </a:t>
            </a:r>
            <a:r>
              <a:rPr lang="en-US" dirty="0" smtClean="0"/>
              <a:t>Geiger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Summer 2018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Lecture </a:t>
            </a:r>
            <a:r>
              <a:rPr lang="en-US" b="1" dirty="0" smtClean="0">
                <a:solidFill>
                  <a:srgbClr val="0000FF"/>
                </a:solidFill>
              </a:rPr>
              <a:t>15: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Dynamic </a:t>
            </a:r>
            <a:r>
              <a:rPr lang="en-US" dirty="0" smtClean="0"/>
              <a:t>memory allocation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Allocating/clearing memory: calloc()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Allocates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* size)</a:t>
            </a:r>
            <a:r>
              <a:rPr lang="en-US" dirty="0" smtClean="0">
                <a:ea typeface="+mn-ea"/>
                <a:cs typeface="+mn-cs"/>
              </a:rPr>
              <a:t> bytes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Sets all bits in range to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pointer (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dirty="0" smtClean="0">
                <a:ea typeface="+mn-ea"/>
                <a:cs typeface="+mn-cs"/>
              </a:rPr>
              <a:t> if unsuccessful)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integer array with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  <a:cs typeface="+mn-cs"/>
              </a:rPr>
              <a:t> values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DB5AA-B404-664B-9ADD-58723C527636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074CC5-9A84-BD48-A4B6-E9C162ABE850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Resizing allocated space: realloc()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*realloc(void *ptr,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ptr</a:t>
            </a:r>
            <a:r>
              <a:rPr lang="en-US" sz="2600">
                <a:latin typeface="Arial" charset="0"/>
              </a:rPr>
              <a:t> must point to previously allocated space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Will allocate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600">
                <a:latin typeface="Arial" charset="0"/>
              </a:rPr>
              <a:t> bytes and return pointer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200">
                <a:latin typeface="Arial" charset="0"/>
              </a:rPr>
              <a:t> = new block size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Rules: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block expanded, new bytes aren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initialized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block can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expanded, returns </a:t>
            </a:r>
            <a:r>
              <a:rPr lang="en-US" altLang="ja-JP" sz="2200" b="1">
                <a:latin typeface="Courier New" charset="0"/>
                <a:cs typeface="Courier New" charset="0"/>
              </a:rPr>
              <a:t>NULL</a:t>
            </a:r>
            <a:r>
              <a:rPr lang="en-US" altLang="ja-JP" sz="2200">
                <a:latin typeface="Arial" charset="0"/>
                <a:cs typeface="Courier New" charset="0"/>
              </a:rPr>
              <a:t>; </a:t>
            </a:r>
            <a:r>
              <a:rPr lang="en-US" altLang="ja-JP" sz="2200">
                <a:latin typeface="Arial" charset="0"/>
              </a:rPr>
              <a:t>original block unchanged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</a:t>
            </a: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ptr</a:t>
            </a:r>
            <a:r>
              <a:rPr lang="en-US" sz="2200" b="1">
                <a:latin typeface="Courier New" charset="0"/>
                <a:cs typeface="Courier New" charset="0"/>
              </a:rPr>
              <a:t> == NULL</a:t>
            </a:r>
            <a:r>
              <a:rPr lang="en-US" sz="2200">
                <a:latin typeface="Arial" charset="0"/>
              </a:rPr>
              <a:t>, behaves like </a:t>
            </a:r>
            <a:r>
              <a:rPr lang="en-US" sz="2200" b="1">
                <a:latin typeface="Courier New" charset="0"/>
                <a:cs typeface="Courier New" charset="0"/>
              </a:rPr>
              <a:t>malloc()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</a:t>
            </a: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200" b="1">
                <a:latin typeface="Courier New" charset="0"/>
                <a:cs typeface="Courier New" charset="0"/>
              </a:rPr>
              <a:t> == 0</a:t>
            </a:r>
            <a:r>
              <a:rPr lang="en-US" sz="2200">
                <a:latin typeface="Arial" charset="0"/>
              </a:rPr>
              <a:t>, will free (deallocate) space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Example: expanding array from previous slide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latin typeface="Courier New" charset="0"/>
                <a:cs typeface="Courier New" charset="0"/>
              </a:rPr>
              <a:t>	p =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(int *)realloc(p,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(n+1)*sizeof(int));</a:t>
            </a:r>
            <a:endParaRPr lang="en-US" sz="260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CAE9B9-5A52-054B-8ED3-0583435957D2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F30FB8-FB3B-A441-B910-5B34C2D6A5FB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Deallocating memory: 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dynamically allocated memory should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using 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memory to list of free storage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Once freed, program should not use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  <a:cs typeface="+mn-cs"/>
              </a:rPr>
              <a:t>Deallocation</a:t>
            </a:r>
            <a:r>
              <a:rPr lang="en-US" dirty="0" smtClean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free(void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  <a:endParaRPr lang="en-US" dirty="0" smtClean="0"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free(p);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E36DCD-518E-294A-80C8-407BCA6E5457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CF071F-7FD0-7246-B678-7A65ED35EFCE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what does program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7925"/>
          </a:xfrm>
          <a:extLst/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7;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             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(i = 0; i &lt; n; i++)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3;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   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extLst/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= 6;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endParaRPr lang="en-US" sz="3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	    n * 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for</a:t>
            </a:r>
            <a:r>
              <a:rPr lang="nn-NO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(i = 0; i &lt; n; i++) {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 = 10 -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"%d "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C5A5B0-EEFE-C342-B218-45518076CBB7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9E9139-60E6-684A-B65F-3A0ED8BC2042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Output: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0 0 0 0 0 0 0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</a:t>
            </a:r>
            <a:r>
              <a:rPr lang="en-US" smtClean="0">
                <a:latin typeface="Courier New" pitchFamily="49" charset="0"/>
                <a:ea typeface="+mn-ea"/>
                <a:cs typeface="Courier New" pitchFamily="49" charset="0"/>
              </a:rPr>
              <a:t>1 4 10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9 8 7 6 5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174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8CAB7-66A2-8146-A4E3-CD3DFD37376D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17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AAC1D1-5108-5044-A96A-26E4280A4C83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memory leaks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Changing pointers leaves inaccessible blocks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Block originally accessed by p is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altLang="ja-JP" sz="2600">
                <a:latin typeface="Arial" charset="0"/>
              </a:rPr>
              <a:t>garbage</a:t>
            </a:r>
            <a:r>
              <a:rPr lang="ja-JP" altLang="en-US" sz="2600">
                <a:latin typeface="Arial" charset="0"/>
              </a:rPr>
              <a:t>”</a:t>
            </a:r>
            <a:endParaRPr lang="en-US" altLang="ja-JP" sz="26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Won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deallocated—wasted space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Solution: free memory before changing pointer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free(p);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C99BA9-862B-EA49-9CB7-F7D379FA3DA4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A18191-30BE-684E-B81D-248CBBAA0354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dangling pointers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charset="0"/>
                <a:cs typeface="Courier New" charset="0"/>
              </a:rPr>
              <a:t>free()</a:t>
            </a:r>
            <a:r>
              <a:rPr lang="en-US">
                <a:latin typeface="Arial" charset="0"/>
              </a:rPr>
              <a:t> doesn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change pointer</a:t>
            </a:r>
          </a:p>
          <a:p>
            <a:pPr lvl="1"/>
            <a:r>
              <a:rPr lang="en-US">
                <a:latin typeface="Arial" charset="0"/>
              </a:rPr>
              <a:t>Only returns space to free list</a:t>
            </a:r>
          </a:p>
          <a:p>
            <a:r>
              <a:rPr lang="en-US">
                <a:latin typeface="Arial" charset="0"/>
              </a:rPr>
              <a:t>Pointer is left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dangling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Holds address that shouldn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be accessed</a:t>
            </a:r>
          </a:p>
          <a:p>
            <a:r>
              <a:rPr lang="en-US">
                <a:latin typeface="Arial" charset="0"/>
              </a:rPr>
              <a:t>Solution: assign new value to pointer</a:t>
            </a:r>
          </a:p>
          <a:p>
            <a:pPr lvl="1"/>
            <a:r>
              <a:rPr lang="en-US">
                <a:latin typeface="Arial" charset="0"/>
              </a:rPr>
              <a:t>Could reassign immediately (as in previous slide)</a:t>
            </a:r>
          </a:p>
          <a:p>
            <a:pPr lvl="1"/>
            <a:r>
              <a:rPr lang="en-US">
                <a:latin typeface="Arial" charset="0"/>
              </a:rPr>
              <a:t>Otherwise, set to NULL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free(p);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 = NULL;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63E42-F479-7F48-9FED-AA9D24E4FBDC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C06FE2-F5CC-8B45-BEE4-62D7B3BD6BB3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Next time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charset="-128"/>
              </a:rPr>
              <a:t>Exam 3</a:t>
            </a: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Reminders:</a:t>
            </a:r>
          </a:p>
          <a:p>
            <a:pPr lvl="1"/>
            <a:r>
              <a:rPr lang="en-US" altLang="en-US" dirty="0"/>
              <a:t>Program 7 due Tuesday, 7/3</a:t>
            </a:r>
          </a:p>
          <a:p>
            <a:pPr lvl="1"/>
            <a:r>
              <a:rPr lang="en-US" altLang="en-US" dirty="0"/>
              <a:t>Extra credit programs due 7/3</a:t>
            </a:r>
          </a:p>
          <a:p>
            <a:pPr lvl="2"/>
            <a:r>
              <a:rPr lang="en-US" altLang="en-US" dirty="0"/>
              <a:t>Program 8 posted; Program 9 to be posted</a:t>
            </a:r>
          </a:p>
          <a:p>
            <a:pPr lvl="1"/>
            <a:r>
              <a:rPr lang="en-US" altLang="en-US" dirty="0"/>
              <a:t>Exam 3: Monday, 7/2</a:t>
            </a:r>
          </a:p>
          <a:p>
            <a:pPr lvl="2"/>
            <a:r>
              <a:rPr lang="en-US" altLang="en-US" dirty="0"/>
              <a:t>Will be allowed one 8.5” x 11” note sheet</a:t>
            </a:r>
          </a:p>
          <a:p>
            <a:pPr lvl="1"/>
            <a:r>
              <a:rPr lang="en-US" altLang="en-US" dirty="0"/>
              <a:t>Last day to submit programs: Tuesday, 7/3, 5:00 PM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BE7C4-4EDB-D546-A617-BF05945B4405}" type="datetime1">
              <a:rPr lang="en-US" altLang="en-US" sz="1200" smtClean="0"/>
              <a:t>6/28/18</a:t>
            </a:fld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487E4-B7CF-6447-A0D8-28268F756D8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outline</a:t>
            </a:r>
            <a:endParaRPr lang="en-US" alt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Announcements/reminders</a:t>
            </a:r>
          </a:p>
          <a:p>
            <a:pPr lvl="1"/>
            <a:r>
              <a:rPr lang="en-US" altLang="en-US" dirty="0" smtClean="0"/>
              <a:t>Program </a:t>
            </a:r>
            <a:r>
              <a:rPr lang="en-US" altLang="en-US" dirty="0" smtClean="0"/>
              <a:t>7 due Tuesday, 7/3</a:t>
            </a:r>
          </a:p>
          <a:p>
            <a:pPr lvl="1"/>
            <a:r>
              <a:rPr lang="en-US" altLang="en-US" dirty="0" smtClean="0"/>
              <a:t>Extra credit programs </a:t>
            </a:r>
            <a:r>
              <a:rPr lang="en-US" altLang="en-US" dirty="0" smtClean="0"/>
              <a:t>due 7/3</a:t>
            </a:r>
          </a:p>
          <a:p>
            <a:pPr lvl="2"/>
            <a:r>
              <a:rPr lang="en-US" altLang="en-US" dirty="0" smtClean="0"/>
              <a:t>Program 8 posted; Program 9 to be posted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Exam 3: Monday, 7/2</a:t>
            </a:r>
          </a:p>
          <a:p>
            <a:pPr lvl="2"/>
            <a:r>
              <a:rPr lang="en-US" altLang="en-US" dirty="0" smtClean="0"/>
              <a:t>Will be allowed one 8.5” x 11” note sheet</a:t>
            </a:r>
          </a:p>
          <a:p>
            <a:pPr lvl="1"/>
            <a:r>
              <a:rPr lang="en-US" altLang="en-US" dirty="0" smtClean="0"/>
              <a:t>Last day to submit programs: Tuesday, 7/3, 5:00 PM</a:t>
            </a:r>
          </a:p>
          <a:p>
            <a:r>
              <a:rPr lang="en-US" altLang="en-US" dirty="0" smtClean="0"/>
              <a:t>Today’s class</a:t>
            </a:r>
          </a:p>
          <a:p>
            <a:pPr lvl="1"/>
            <a:r>
              <a:rPr lang="en-US" altLang="en-US" dirty="0" smtClean="0"/>
              <a:t>Dynamic </a:t>
            </a:r>
            <a:r>
              <a:rPr lang="en-US" altLang="en-US" dirty="0" smtClean="0"/>
              <a:t>memory allocation</a:t>
            </a:r>
          </a:p>
          <a:p>
            <a:pPr lvl="1"/>
            <a:endParaRPr lang="en-US" altLang="en-US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fld id="{0157FF17-7BF3-6E42-8E97-353240F599E4}" type="datetime1">
              <a:rPr lang="en-US" altLang="en-US" sz="1200" smtClean="0">
                <a:latin typeface="Garamond" charset="0"/>
                <a:ea typeface="Garamond" charset="0"/>
                <a:cs typeface="Garamond" charset="0"/>
              </a:rPr>
              <a:t>6/28/18</a:t>
            </a:fld>
            <a:endParaRPr lang="en-US" alt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fld id="{9F25BC68-327E-A147-B3B0-58E135724703}" type="slidenum">
              <a:rPr lang="en-US" altLang="en-US" sz="1200" smtClean="0">
                <a:latin typeface="Garamond" charset="0"/>
                <a:ea typeface="Garamond" charset="0"/>
                <a:cs typeface="Garamond" charset="0"/>
              </a:rPr>
              <a:pPr>
                <a:buNone/>
              </a:pPr>
              <a:t>2</a:t>
            </a:fld>
            <a:endParaRPr lang="en-US" alt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Bitwise operators: |  &amp;  ^  ~</a:t>
            </a:r>
          </a:p>
          <a:p>
            <a:pPr lvl="1"/>
            <a:r>
              <a:rPr lang="en-US" dirty="0">
                <a:latin typeface="Arial" charset="0"/>
              </a:rPr>
              <a:t>Used for desired logical operations</a:t>
            </a:r>
          </a:p>
          <a:p>
            <a:pPr lvl="1"/>
            <a:r>
              <a:rPr lang="en-US" dirty="0">
                <a:latin typeface="Arial" charset="0"/>
              </a:rPr>
              <a:t>Used to set/clear bits</a:t>
            </a:r>
          </a:p>
          <a:p>
            <a:r>
              <a:rPr lang="en-US" dirty="0">
                <a:latin typeface="Arial" charset="0"/>
              </a:rPr>
              <a:t>Bit shifts: &lt;&lt;    &gt;&gt;</a:t>
            </a:r>
          </a:p>
          <a:p>
            <a:pPr lvl="1"/>
            <a:r>
              <a:rPr lang="en-US" dirty="0">
                <a:latin typeface="Arial" charset="0"/>
              </a:rPr>
              <a:t>Used to shift bits into position</a:t>
            </a:r>
          </a:p>
          <a:p>
            <a:pPr lvl="1"/>
            <a:r>
              <a:rPr lang="en-US" dirty="0">
                <a:latin typeface="Arial" charset="0"/>
              </a:rPr>
              <a:t>Used for multiplication/division by powers of 2</a:t>
            </a:r>
          </a:p>
          <a:p>
            <a:r>
              <a:rPr lang="en-US" dirty="0">
                <a:latin typeface="Arial" charset="0"/>
              </a:rPr>
              <a:t>Common operations</a:t>
            </a:r>
          </a:p>
          <a:p>
            <a:pPr lvl="1"/>
            <a:r>
              <a:rPr lang="en-US" dirty="0">
                <a:latin typeface="Arial" charset="0"/>
              </a:rPr>
              <a:t>Setting/clearing/flipping individual bit</a:t>
            </a:r>
          </a:p>
          <a:p>
            <a:pPr lvl="1"/>
            <a:r>
              <a:rPr lang="en-US" dirty="0">
                <a:latin typeface="Arial" charset="0"/>
              </a:rPr>
              <a:t>Setting/clearing/flipping multiple bits</a:t>
            </a:r>
          </a:p>
          <a:p>
            <a:pPr lvl="1"/>
            <a:r>
              <a:rPr lang="en-US" dirty="0">
                <a:latin typeface="Arial" charset="0"/>
              </a:rPr>
              <a:t>Extracting </a:t>
            </a:r>
            <a:r>
              <a:rPr lang="en-US" dirty="0" smtClean="0">
                <a:latin typeface="Arial" charset="0"/>
              </a:rPr>
              <a:t>bits</a:t>
            </a:r>
          </a:p>
          <a:p>
            <a:pPr lvl="2"/>
            <a:r>
              <a:rPr lang="en-US" dirty="0" smtClean="0">
                <a:latin typeface="Arial" charset="0"/>
              </a:rPr>
              <a:t>i.e.  x = (x &amp; 0x00FFFF00) &gt;&gt; 8;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05A3B4-F1B4-BE40-8892-0114582D9D54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F98AE-A784-DA4F-AAA7-4DCA46B027AA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Hexadecimal output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digits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BB951E-ABD2-A74C-B9A5-22C03D94A570}" type="datetime1">
              <a:rPr lang="en-US" sz="1200" smtClean="0">
                <a:latin typeface="Garamond" charset="0"/>
                <a:cs typeface="Arial" charset="0"/>
              </a:rPr>
              <a:t>6/28/18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C200B1-D1A4-AF4F-8E74-B1DAD01B1560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dynamic memory allocation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structures (i.e., arrays) usually fixed size</a:t>
            </a:r>
          </a:p>
          <a:p>
            <a:pPr lvl="1"/>
            <a:r>
              <a:rPr lang="en-US">
                <a:latin typeface="Arial" charset="0"/>
              </a:rPr>
              <a:t>Array length set at compile time</a:t>
            </a:r>
          </a:p>
          <a:p>
            <a:pPr lvl="1"/>
            <a:r>
              <a:rPr lang="en-US">
                <a:latin typeface="Arial" charset="0"/>
              </a:rPr>
              <a:t>Can often lead to wasted space</a:t>
            </a:r>
          </a:p>
          <a:p>
            <a:r>
              <a:rPr lang="en-US">
                <a:latin typeface="Arial" charset="0"/>
              </a:rPr>
              <a:t>May want ability to:</a:t>
            </a:r>
          </a:p>
          <a:p>
            <a:pPr lvl="1"/>
            <a:r>
              <a:rPr lang="en-US">
                <a:latin typeface="Arial" charset="0"/>
              </a:rPr>
              <a:t>Choose amount of space needed at run time</a:t>
            </a:r>
          </a:p>
          <a:p>
            <a:pPr lvl="2"/>
            <a:r>
              <a:rPr lang="en-US">
                <a:latin typeface="Arial" charset="0"/>
              </a:rPr>
              <a:t>Allows program to determine amount</a:t>
            </a:r>
          </a:p>
          <a:p>
            <a:pPr lvl="1"/>
            <a:r>
              <a:rPr lang="en-US">
                <a:latin typeface="Arial" charset="0"/>
              </a:rPr>
              <a:t>Modify size as program runs</a:t>
            </a:r>
          </a:p>
          <a:p>
            <a:pPr lvl="2"/>
            <a:r>
              <a:rPr lang="en-US">
                <a:latin typeface="Arial" charset="0"/>
              </a:rPr>
              <a:t>Data structures can grow or shrink as needed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Dynamic memory allocation </a:t>
            </a:r>
            <a:r>
              <a:rPr lang="en-US">
                <a:latin typeface="Arial" charset="0"/>
              </a:rPr>
              <a:t>allows above characteristics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03D30B-C103-274D-BCF1-02950A6F08EE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F524F0-20D8-9A43-97BD-5E936A91BDE1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Allocation functions (in 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&lt;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stdlib.h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&gt;</a:t>
            </a:r>
            <a:r>
              <a:rPr lang="en-US" dirty="0" smtClean="0">
                <a:ea typeface="+mj-ea"/>
                <a:cs typeface="+mj-cs"/>
              </a:rPr>
              <a:t>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All return pointer to allocated data of type 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void *</a:t>
            </a:r>
            <a:r>
              <a:rPr lang="en-US" sz="2600">
                <a:latin typeface="Arial" charset="0"/>
                <a:cs typeface="Courier New" charset="0"/>
              </a:rPr>
              <a:t> (</a:t>
            </a:r>
            <a:r>
              <a:rPr lang="en-US" sz="2600">
                <a:latin typeface="Arial" charset="0"/>
              </a:rPr>
              <a:t>no base type—just an address)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Must cast to appropriate type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Arguments of type 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size_t</a:t>
            </a:r>
            <a:r>
              <a:rPr lang="en-US" sz="2600">
                <a:latin typeface="Arial" charset="0"/>
              </a:rPr>
              <a:t>: unsigned integer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Basic block allocation: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*malloc(size_t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Allocate block and clear it: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*calloc(size_t nmemb,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Resize previously allocated block: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*realloc(void *ptr,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9FAFF1-85A9-624D-94B1-D425962C9604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EF257C-EF5B-9C4F-884C-E1BB9917D21E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allocation with malloc()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Allocates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</a:t>
            </a:r>
            <a:r>
              <a:rPr lang="en-US" dirty="0" smtClean="0">
                <a:ea typeface="+mn-ea"/>
                <a:cs typeface="+mn-cs"/>
              </a:rPr>
              <a:t> bytes; returns pointer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if unsuccessful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p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if (p == NULL)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/* Allocation failed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76EB2C-76AB-BE48-91CF-BDA13B94A413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014C8A-C443-FA47-B9B2-B67AC08FEF01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allocation functions return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Automatically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type cast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to appropriate type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explicitly perform type cast: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Some IDEs (including Visual Studio) strictly require type cast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465F44-F110-8C4F-B123-7C2A67AF5F17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87510A-73C5-174B-8F9B-715EA40B94DB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One common use of dynamic allocation: arrays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determine array size, then create space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get # bytes per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Array notation can be used with pointers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("Enter n: 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n;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80B380-ED07-974E-A4F6-64C52A033685}" type="datetime1">
              <a:rPr lang="en-US" sz="1200" smtClean="0">
                <a:latin typeface="Garamond" charset="0"/>
              </a:rPr>
              <a:t>6/28/18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AFD44E-B481-3D43-8438-D48E15E3F30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14328</TotalTime>
  <Words>770</Words>
  <Application>Microsoft Macintosh PowerPoint</Application>
  <PresentationFormat>On-screen Show (4:3)</PresentationFormat>
  <Paragraphs>249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bit manipulation</vt:lpstr>
      <vt:lpstr>Hexadecimal output</vt:lpstr>
      <vt:lpstr>Justifying dynamic memory allocation</vt:lpstr>
      <vt:lpstr>Allocation functions (in &lt;stdlib.h&gt;)</vt:lpstr>
      <vt:lpstr>Basic allocation with malloc()</vt:lpstr>
      <vt:lpstr>Type casting</vt:lpstr>
      <vt:lpstr>Application: arrays</vt:lpstr>
      <vt:lpstr>Allocating/clearing memory: calloc()</vt:lpstr>
      <vt:lpstr>Resizing allocated space: realloc()</vt:lpstr>
      <vt:lpstr>Deallocating memory: free()</vt:lpstr>
      <vt:lpstr>Example: what does program print?</vt:lpstr>
      <vt:lpstr>Solution</vt:lpstr>
      <vt:lpstr>Pitfalls: memory leaks</vt:lpstr>
      <vt:lpstr>Pitfalls: dangling pointers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Microsoft Office User</cp:lastModifiedBy>
  <cp:revision>1793</cp:revision>
  <dcterms:created xsi:type="dcterms:W3CDTF">2006-04-03T05:03:01Z</dcterms:created>
  <dcterms:modified xsi:type="dcterms:W3CDTF">2018-06-28T11:48:29Z</dcterms:modified>
</cp:coreProperties>
</file>