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83" r:id="rId22"/>
    <p:sldId id="484" r:id="rId23"/>
    <p:sldId id="485" r:id="rId24"/>
    <p:sldId id="477" r:id="rId25"/>
    <p:sldId id="478" r:id="rId26"/>
    <p:sldId id="479" r:id="rId27"/>
    <p:sldId id="480" r:id="rId28"/>
    <p:sldId id="481" r:id="rId29"/>
    <p:sldId id="482" r:id="rId30"/>
    <p:sldId id="488" r:id="rId31"/>
    <p:sldId id="486" r:id="rId32"/>
    <p:sldId id="487" r:id="rId33"/>
    <p:sldId id="410" r:id="rId3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69"/>
  </p:normalViewPr>
  <p:slideViewPr>
    <p:cSldViewPr>
      <p:cViewPr>
        <p:scale>
          <a:sx n="64" d="100"/>
          <a:sy n="64" d="100"/>
        </p:scale>
        <p:origin x="1448" y="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5B024DE-57A7-6244-B555-10C217D05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942D21B-0A2C-B44E-A188-BDD2BB336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7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5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AC985-4FA3-174E-8DC1-93278DC446C5}" type="datetime1">
              <a:rPr lang="en-US" smtClean="0"/>
              <a:t>6/10/18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8B0B6-D6EB-464C-A719-7F99D97C5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75FB1-6B5F-4E4C-A686-6F048AC3FB5D}" type="datetime1">
              <a:rPr lang="en-US" smtClean="0"/>
              <a:t>6/10/18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7367-611B-A64A-B422-0643BBD65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6C95E-B8CF-C249-8764-1813EA45223E}" type="datetime1">
              <a:rPr lang="en-US" smtClean="0"/>
              <a:t>6/10/18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CBC22-A282-A642-9153-6E34E2771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49CB9-B404-9F45-9F13-E726FCB6380F}" type="datetime1">
              <a:rPr lang="en-US" smtClean="0"/>
              <a:t>6/10/18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17678-7BAD-184F-87F3-C46B04455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E13E6-031F-B540-900C-B65DA41C067C}" type="datetime1">
              <a:rPr lang="en-US" smtClean="0"/>
              <a:t>6/10/18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A084E-61F2-1A40-A3BA-2840B00BD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C4D1B-2648-4549-9D8F-36ED4E374A26}" type="datetime1">
              <a:rPr lang="en-US" smtClean="0"/>
              <a:t>6/10/18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8F6C2-6C83-FF4F-8C14-F79EA1A45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D223F-51A4-7E49-8CCC-FA9AC5A3D5DA}" type="datetime1">
              <a:rPr lang="en-US" smtClean="0"/>
              <a:t>6/10/18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BA229-0A70-CB40-9EC3-CAA1C87D2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86E9D-DB9E-DB42-A759-409505A39B2B}" type="datetime1">
              <a:rPr lang="en-US" smtClean="0"/>
              <a:t>6/10/18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30332-EDC5-9D42-8457-2DB50469B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AA92A-8F51-6F4D-B1CE-F54AF9C20E15}" type="datetime1">
              <a:rPr lang="en-US" smtClean="0"/>
              <a:t>6/10/18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E0E44-53DE-5F4B-84F6-0708BCC2D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7C2FC-ED6F-8D4F-9D21-515D8CB750D4}" type="datetime1">
              <a:rPr lang="en-US" smtClean="0"/>
              <a:t>6/10/18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B345-8072-9048-AE13-2ED7009CF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6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75AB-9BDC-3943-A881-21023E577B0A}" type="datetime1">
              <a:rPr lang="en-US" smtClean="0"/>
              <a:t>6/10/18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5961-FD59-EC40-92A9-368427C7C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A96B8-6904-6A4E-A072-DA5BB074711F}" type="datetime1">
              <a:rPr lang="en-US" smtClean="0"/>
              <a:t>6/10/18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1A15A-91C1-284B-9E71-5FD59800B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BB499-AD14-EB46-B476-4F2F56953915}" type="datetime1">
              <a:rPr lang="en-US" smtClean="0"/>
              <a:t>6/10/18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13554-67BE-5544-A58C-02A71C36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EFAC788-DE1E-FD44-84DE-D0DCD68BD67C}" type="datetime1">
              <a:rPr lang="en-US" smtClean="0"/>
              <a:t>6/10/18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189B1B3C-DF43-0448-8B63-98ED232A8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6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8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 (cont.)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Although x has 8 elements, x[8] is not one of those elements!</a:t>
            </a:r>
          </a:p>
          <a:p>
            <a:r>
              <a:rPr lang="en-US">
                <a:latin typeface="Arial" charset="0"/>
              </a:rPr>
              <a:t>Compiler will not stop you from accessing elements outside the array</a:t>
            </a:r>
          </a:p>
          <a:p>
            <a:r>
              <a:rPr lang="en-US">
                <a:latin typeface="Arial" charset="0"/>
              </a:rPr>
              <a:t>Must make sure you know the size of the array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2465C1-12F0-9447-8AB4-FD407F02ADFB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35E7F3-9FF6-7A47-912B-7EB28B8FA6D5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program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[10];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("First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 smtClean="0">
                <a:latin typeface="Consolas"/>
                <a:ea typeface="+mn-ea"/>
                <a:cs typeface="+mn-cs"/>
              </a:rPr>
              <a:t>	for (i = 0; i &lt; 10;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*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("\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nSecond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 smtClean="0">
                <a:latin typeface="Consolas"/>
                <a:ea typeface="+mn-ea"/>
                <a:cs typeface="+mn-cs"/>
              </a:rPr>
              <a:t>	for (i = 0; i &lt; 9;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+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+ 1];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F55E25-6D5F-CC4D-B155-A6B17B329045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A5DC3B-2D65-2148-8275-9FBFBDE5B59A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First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[0] = 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[1]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[2] = 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[3]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[4] = 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[5]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[6] = 12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[7]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[8] = 16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[9] = 18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Output continued: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Second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[0]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[1]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[3]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[4] = 18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[5] = 22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[6] = 26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[7] = 30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[8] = 34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37761B-A511-CC46-B80D-7654FC29E5E4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846D55-B053-E842-BC58-45FB0496EEE5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Two-dimensional arrays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Two-dimensional arrays: can be used to represent tabular data</a:t>
            </a:r>
          </a:p>
          <a:p>
            <a:r>
              <a:rPr lang="en-US">
                <a:latin typeface="Arial" charset="0"/>
              </a:rPr>
              <a:t>Declaration: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&lt;type&gt; &lt;name&gt;[&lt;rows&gt;][&lt;cols&gt;]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 (see below): </a:t>
            </a:r>
            <a:r>
              <a:rPr lang="en-US">
                <a:latin typeface="Courier New" charset="0"/>
                <a:cs typeface="Courier New" charset="0"/>
              </a:rPr>
              <a:t>int x[3][4];</a:t>
            </a:r>
          </a:p>
          <a:p>
            <a:r>
              <a:rPr lang="en-US">
                <a:latin typeface="Arial" charset="0"/>
                <a:cs typeface="Courier New" charset="0"/>
              </a:rPr>
              <a:t>Index elements similarly to 1-D arrays</a:t>
            </a:r>
          </a:p>
          <a:p>
            <a:pPr lvl="1"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7E3978-BE9B-5F48-B8D0-6D07F9142793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7D89D6-F394-AF4F-AE70-AF2C1905A04E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3434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5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Initializing 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initialize similarly to 1D arrays, but must specify dimensions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row treated like a 1D array; rows separated by commas: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y[3][4] = { {1, 2, 3, 4},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{5, 6, 7, 8},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{9, 10, 11, 12} };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831320-B460-4440-9BCD-803EE1C11024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084B9C-AA9E-AC4E-8412-8C17B288ADE0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602163"/>
          <a:ext cx="6096000" cy="11128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6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2D arrays and loops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r>
              <a:rPr lang="en-US">
                <a:latin typeface="Arial" charset="0"/>
              </a:rPr>
              <a:t>Typically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nested loops </a:t>
            </a:r>
            <a:r>
              <a:rPr lang="en-US">
                <a:latin typeface="Arial" charset="0"/>
              </a:rPr>
              <a:t>to work with 2-D arrays</a:t>
            </a:r>
          </a:p>
          <a:p>
            <a:pPr lvl="1"/>
            <a:r>
              <a:rPr lang="en-US">
                <a:latin typeface="Arial" charset="0"/>
              </a:rPr>
              <a:t>One loop inside another: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3; i++)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4; j++)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  x[i][j] = y[i][j] * 2;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Be careful in loop body—switching your loop indices will cause trouble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Using </a:t>
            </a:r>
            <a:r>
              <a:rPr lang="en-US">
                <a:latin typeface="Courier New" charset="0"/>
                <a:cs typeface="Courier New" charset="0"/>
              </a:rPr>
              <a:t>x[j][i]</a:t>
            </a:r>
            <a:r>
              <a:rPr lang="en-US">
                <a:latin typeface="Arial" charset="0"/>
                <a:cs typeface="Courier New" charset="0"/>
              </a:rPr>
              <a:t> would take you outside of the array!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13B473-3218-624B-BE78-00D21BB4846D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BE0266-EC15-E545-93E6-8394A7E72029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712787"/>
          </a:xfrm>
        </p:spPr>
        <p:txBody>
          <a:bodyPr/>
          <a:lstStyle/>
          <a:p>
            <a:r>
              <a:rPr lang="en-US">
                <a:latin typeface="Garamond" charset="0"/>
              </a:rPr>
              <a:t>Example: Working with 2-D arrays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Arial" charset="0"/>
              </a:rPr>
              <a:t>Complete this program, which counts the # of negative values in each row of a 2-D array (assume the necessary #includes are done):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#define NRows 3  	// # of rows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#define NCols 4	// # of columns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double x[NRows][NCols] =		// 2-D array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       {	{  10,  2.5,    0,  1.5},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	{-2.3, -1.1, -0.2,    0},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	{10.5, -6.1, 23.4, -9.2} };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negCnt[NRows] = {0};    // Initialize entire row count array to 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i, j;                   // Row and column indices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/* INSERT CODE HERE--Visit every element in array x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count the number of negative values in each row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Now print the row counts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for (i = 0; i &lt; NRows; i++)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</a:t>
            </a:r>
            <a:r>
              <a:rPr lang="ja-JP" altLang="en-US" sz="1400">
                <a:latin typeface="Courier New" charset="0"/>
                <a:cs typeface="Courier New" charset="0"/>
              </a:rPr>
              <a:t>“</a:t>
            </a:r>
            <a:r>
              <a:rPr lang="en-US" altLang="ja-JP" sz="1400">
                <a:latin typeface="Courier New" charset="0"/>
                <a:cs typeface="Courier New" charset="0"/>
              </a:rPr>
              <a:t>Row %d has %d negative values.\n</a:t>
            </a:r>
            <a:r>
              <a:rPr lang="ja-JP" altLang="en-US" sz="1400">
                <a:latin typeface="Courier New" charset="0"/>
                <a:cs typeface="Courier New" charset="0"/>
              </a:rPr>
              <a:t>”</a:t>
            </a:r>
            <a:r>
              <a:rPr lang="en-US" altLang="ja-JP" sz="1400">
                <a:latin typeface="Courier New" charset="0"/>
                <a:cs typeface="Courier New" charset="0"/>
              </a:rPr>
              <a:t>, i, negCnt[i]);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1D5536-F02A-3548-8BDC-B249F59FA3F6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662F3B-B5EF-9444-8B06-A9786683D543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/* Code to be added to visit every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element in array x and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count the number of negative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values in each row */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NRows; i++)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NCols; j++)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if (x[i][j] &lt; 0)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negCnt[i]++;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9F9F59-B723-C14C-89EE-FD49E638A6AE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510E2B-5380-BF48-8BFF-3EF583D87FC1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7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Do not need to specify array size (for reasons I’ll explain shortly)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Compiler will actually ignore 1-D array size, even if you put it in prototype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Therefore cannot check array size inside function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Prototype typically has array name and brackets to indicate you’re dealing with array</a:t>
            </a:r>
          </a:p>
          <a:p>
            <a:pPr lvl="1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int findAvg(int arr[ ], int n);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n = # elements in array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183BFB-989A-5144-9C3D-D0767E05051D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E4F094-696A-CC4E-A607-BBB1632855C1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7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for each of the following</a:t>
            </a:r>
          </a:p>
          <a:p>
            <a:pPr lvl="1"/>
            <a:r>
              <a:rPr lang="en-US">
                <a:latin typeface="Arial" charset="0"/>
              </a:rPr>
              <a:t>Given an array of </a:t>
            </a:r>
            <a:r>
              <a:rPr lang="en-US">
                <a:latin typeface="Courier New" charset="0"/>
                <a:cs typeface="Courier New" charset="0"/>
              </a:rPr>
              <a:t>double</a:t>
            </a:r>
            <a:r>
              <a:rPr lang="en-US">
                <a:latin typeface="Arial" charset="0"/>
              </a:rPr>
              <a:t>s (</a:t>
            </a:r>
            <a:r>
              <a:rPr lang="en-US">
                <a:latin typeface="Courier New" charset="0"/>
                <a:cs typeface="Courier New" charset="0"/>
              </a:rPr>
              <a:t>arr</a:t>
            </a:r>
            <a:r>
              <a:rPr lang="en-US">
                <a:latin typeface="Arial" charset="0"/>
              </a:rPr>
              <a:t>) and the # of elements in the array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find the average of all array elements</a:t>
            </a:r>
          </a:p>
          <a:p>
            <a:pPr lvl="1"/>
            <a:r>
              <a:rPr lang="en-US">
                <a:latin typeface="Arial" charset="0"/>
              </a:rPr>
              <a:t>Given an array of </a:t>
            </a:r>
            <a:r>
              <a:rPr lang="en-US">
                <a:latin typeface="Courier New" charset="0"/>
                <a:cs typeface="Courier New" charset="0"/>
              </a:rPr>
              <a:t>int</a:t>
            </a:r>
            <a:r>
              <a:rPr lang="en-US">
                <a:latin typeface="Arial" charset="0"/>
              </a:rPr>
              <a:t>s (</a:t>
            </a:r>
            <a:r>
              <a:rPr lang="en-US">
                <a:latin typeface="Courier New" charset="0"/>
                <a:cs typeface="Courier New" charset="0"/>
              </a:rPr>
              <a:t>arr</a:t>
            </a:r>
            <a:r>
              <a:rPr lang="en-US">
                <a:latin typeface="Arial" charset="0"/>
              </a:rPr>
              <a:t>) and the # of elements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find the largest element in the array</a:t>
            </a:r>
          </a:p>
          <a:p>
            <a:pPr lvl="1"/>
            <a:r>
              <a:rPr lang="en-US">
                <a:latin typeface="Arial" charset="0"/>
              </a:rPr>
              <a:t>Given an array of test scores (</a:t>
            </a:r>
            <a:r>
              <a:rPr lang="en-US">
                <a:latin typeface="Courier New" charset="0"/>
                <a:cs typeface="Courier New" charset="0"/>
              </a:rPr>
              <a:t>tests</a:t>
            </a:r>
            <a:r>
              <a:rPr lang="en-US">
                <a:latin typeface="Arial" charset="0"/>
              </a:rPr>
              <a:t>), the # of elements in the array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and an amount to scale those scores by (</a:t>
            </a:r>
            <a:r>
              <a:rPr lang="en-US">
                <a:latin typeface="Courier New" charset="0"/>
                <a:cs typeface="Courier New" charset="0"/>
              </a:rPr>
              <a:t>s</a:t>
            </a:r>
            <a:r>
              <a:rPr lang="en-US">
                <a:latin typeface="Arial" charset="0"/>
              </a:rPr>
              <a:t>), add </a:t>
            </a:r>
            <a:r>
              <a:rPr lang="en-US">
                <a:latin typeface="Courier New" charset="0"/>
                <a:cs typeface="Courier New" charset="0"/>
              </a:rPr>
              <a:t>s</a:t>
            </a:r>
            <a:r>
              <a:rPr lang="en-US">
                <a:latin typeface="Arial" charset="0"/>
              </a:rPr>
              <a:t> to every element in </a:t>
            </a:r>
            <a:r>
              <a:rPr lang="en-US">
                <a:latin typeface="Courier New" charset="0"/>
                <a:cs typeface="Courier New" charset="0"/>
              </a:rPr>
              <a:t>tests</a:t>
            </a:r>
          </a:p>
          <a:p>
            <a:pPr lvl="2"/>
            <a:r>
              <a:rPr lang="en-US">
                <a:latin typeface="Arial" charset="0"/>
              </a:rPr>
              <a:t>Do not print scores in function; we’ll print in main program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0A1DAD-E668-064D-BD17-975EE5829C02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 dirty="0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D17FC5-560F-7547-9AB5-5E8210C344B4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6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4, Ch</a:t>
            </a:r>
            <a:r>
              <a:rPr lang="en-US" dirty="0" smtClean="0">
                <a:latin typeface="Arial" charset="0"/>
              </a:rPr>
              <a:t>. 6 activities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Tuesday</a:t>
            </a:r>
          </a:p>
          <a:p>
            <a:pPr lvl="1"/>
            <a:r>
              <a:rPr lang="en-US" dirty="0" smtClean="0">
                <a:latin typeface="Arial" charset="0"/>
              </a:rPr>
              <a:t>Ch. 7 activities due Thursday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5 to be posted; due Friday 6/15</a:t>
            </a:r>
          </a:p>
          <a:p>
            <a:pPr lvl="2"/>
            <a:r>
              <a:rPr lang="en-US" dirty="0" smtClean="0">
                <a:latin typeface="Arial" charset="0"/>
              </a:rPr>
              <a:t>Old spec and starter files (which will become template files) on course schedule page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2: Monday, </a:t>
            </a:r>
            <a:r>
              <a:rPr lang="en-US" dirty="0" smtClean="0">
                <a:latin typeface="Arial" charset="0"/>
              </a:rPr>
              <a:t>6/18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8.5” x 11” note </a:t>
            </a:r>
            <a:r>
              <a:rPr lang="en-US" dirty="0" smtClean="0">
                <a:latin typeface="Arial" charset="0"/>
              </a:rPr>
              <a:t>sheet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One-dimensional </a:t>
            </a:r>
            <a:r>
              <a:rPr lang="en-US" dirty="0" smtClean="0">
                <a:latin typeface="Arial" charset="0"/>
              </a:rPr>
              <a:t>arrays</a:t>
            </a:r>
          </a:p>
          <a:p>
            <a:pPr lvl="1"/>
            <a:r>
              <a:rPr lang="en-US" dirty="0" smtClean="0">
                <a:latin typeface="Arial" charset="0"/>
              </a:rPr>
              <a:t>Two-dimensional arrays</a:t>
            </a:r>
          </a:p>
          <a:p>
            <a:pPr lvl="1"/>
            <a:r>
              <a:rPr lang="en-US" dirty="0" smtClean="0">
                <a:latin typeface="Arial" charset="0"/>
              </a:rPr>
              <a:t>Arrays and </a:t>
            </a:r>
            <a:r>
              <a:rPr lang="en-US" dirty="0" smtClean="0">
                <a:latin typeface="Arial" charset="0"/>
              </a:rPr>
              <a:t>functions</a:t>
            </a:r>
          </a:p>
          <a:p>
            <a:pPr lvl="1"/>
            <a:r>
              <a:rPr lang="en-US" dirty="0" smtClean="0">
                <a:latin typeface="Arial" charset="0"/>
              </a:rPr>
              <a:t>Return Exam 1 &amp; go over solution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EAF344-FDBE-7642-8C28-7769031A0AD0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(findAvg)</a:t>
            </a:r>
          </a:p>
        </p:txBody>
      </p:sp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7C298A-C4D1-4044-BC50-23025ACD9EC5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39BD82-0956-D94A-95D4-A105A3085E78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381000" y="1003300"/>
            <a:ext cx="8610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findAvg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arr[] - array with values to 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values to 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returns avg of first n elements of test[]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double findAvg(double arr[], int n)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</a:p>
          <a:p>
            <a:pPr eaLnBrk="1" hangingPunct="1"/>
            <a:r>
              <a:rPr lang="en-US" sz="1800" b="1">
                <a:latin typeface="Courier New" charset="0"/>
              </a:rPr>
              <a:t>  double sum=0;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double avg;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sum+=arr[i];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avg = sum / n;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return avg;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02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(findMax)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53B28FE-47A2-A940-9C12-B784EFA0B54A}" type="datetime1">
              <a:rPr lang="en-US" sz="1200">
                <a:latin typeface="Garamond" charset="0"/>
              </a:rPr>
              <a:pPr/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2AC4DF-9518-0144-B169-E2770155ADD5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81000" y="962025"/>
            <a:ext cx="8610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findMax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arr[] - array with values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elements to examine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returns biggest (most positive value in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the first n elements of test[]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int findMax(int arr[], int n)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i, big;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big = arr[0];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(i=1;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if (arr[i]&gt;big) big = arr[i];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return big;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800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SclAry() function</a:t>
            </a:r>
          </a:p>
        </p:txBody>
      </p:sp>
      <p:sp>
        <p:nvSpPr>
          <p:cNvPr id="1638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Consider function that takes as arguments</a:t>
            </a:r>
          </a:p>
          <a:p>
            <a:pPr lvl="1"/>
            <a:r>
              <a:rPr lang="en-US">
                <a:latin typeface="Arial" charset="0"/>
              </a:rPr>
              <a:t>An array</a:t>
            </a:r>
          </a:p>
          <a:p>
            <a:pPr lvl="1"/>
            <a:r>
              <a:rPr lang="en-US">
                <a:latin typeface="Arial" charset="0"/>
              </a:rPr>
              <a:t>The array size</a:t>
            </a:r>
          </a:p>
          <a:p>
            <a:pPr lvl="1"/>
            <a:r>
              <a:rPr lang="en-US">
                <a:latin typeface="Arial" charset="0"/>
              </a:rPr>
              <a:t>A scaling factor to add to each element</a:t>
            </a:r>
          </a:p>
          <a:p>
            <a:r>
              <a:rPr lang="en-US">
                <a:latin typeface="Arial" charset="0"/>
              </a:rPr>
              <a:t>Function can’t “return” array … so is there any point to it?</a:t>
            </a:r>
          </a:p>
        </p:txBody>
      </p:sp>
      <p:sp>
        <p:nvSpPr>
          <p:cNvPr id="1638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C9257A9-2177-C549-97BB-CBA3BF598B37}" type="datetime1">
              <a:rPr lang="en-US" sz="1200">
                <a:latin typeface="Garamond" charset="0"/>
              </a:rPr>
              <a:pPr/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163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5C8E35-8BA6-BB40-BB28-95E5AEC155D2}" type="slidenum">
              <a:rPr lang="en-US" sz="1200">
                <a:latin typeface="Garamond" charset="0"/>
              </a:rPr>
              <a:pPr/>
              <a:t>22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7FD417B-3D67-224F-9E1D-38C4CB2D38EF}" type="datetime1">
              <a:rPr lang="en-US" sz="1200">
                <a:latin typeface="Garamond" charset="0"/>
              </a:rPr>
              <a:pPr/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14E1E3-0AA4-D44E-B0C2-6A737D05F868}" type="slidenum">
              <a:rPr lang="en-US" sz="1200">
                <a:latin typeface="Garamond" charset="0"/>
              </a:rPr>
              <a:pPr/>
              <a:t>23</a:t>
            </a:fld>
            <a:endParaRPr lang="en-US" sz="1200">
              <a:latin typeface="Garamond" charset="0"/>
            </a:endParaRP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228600" y="935038"/>
            <a:ext cx="861060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SclAry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tests[] - array with values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values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s      - number of points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The first n values of tests[] are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scaled by s points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SclAry(int test[], int n, int s)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test[i]=test[i]+s; // or use test[i]+=s;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898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#include &lt;stdio.h&gt;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SclAry(int tests[], int n, int s);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main(void)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 int i;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x[]={ 51,62,73,84,95,100,66,57,48,79 };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N=sizeof(x)/sizeof(int);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SclAry(x,N,10);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printf("%4d",x[i]);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printf("\n");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void SclAry(int test[], int n, int s)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test[i]=test[i]+s; // or use test[i]+=s;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71D68B-0F72-9B46-93A8-BA2BC2BB7F6F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7DAD14-9882-8E42-9D8B-B1BC3CE66020}" type="slidenum">
              <a:rPr lang="en-US" sz="1200">
                <a:latin typeface="Garamond" charset="0"/>
              </a:rPr>
              <a:pPr eaLnBrk="1" hangingPunct="1"/>
              <a:t>24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86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Output of program: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61  72  83  94 105 110  76  67  58  89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For reference: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int x[]={ 51,62,73,84,95,100,66,57,48,79 };</a:t>
            </a:r>
            <a:br>
              <a:rPr lang="en-US" sz="1800" b="1">
                <a:latin typeface="Courier New" charset="0"/>
              </a:rPr>
            </a:br>
            <a:endParaRPr lang="en-US" sz="1800" b="1">
              <a:latin typeface="Courier New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800"/>
              <a:t>??? What's wrong with this picture ???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4751AF-FFA7-2742-8436-7E95D6AAC29B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4AE382-4845-EE47-8A90-2F14282E78A3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14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Output of program: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61  72  83  94 105 110  76  67  58  89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For reference: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int x[]={ 51,62,73,84,95,100,66,57,48,79 };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800"/>
              <a:t>??? What's wrong with this picture ???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The array in the main program was UPDATED ... (say "Hmmmm")</a:t>
            </a:r>
            <a:br>
              <a:rPr lang="en-US" sz="1800"/>
            </a:br>
            <a:r>
              <a:rPr lang="en-US" sz="1800"/>
              <a:t>Does this seem contrary to all we know about functions? (say "Yes")</a:t>
            </a:r>
            <a:br>
              <a:rPr lang="en-US" sz="1800"/>
            </a:br>
            <a:r>
              <a:rPr lang="en-US" sz="1800"/>
              <a:t>Is this how it really works?  (Yep, it is)</a:t>
            </a:r>
            <a:br>
              <a:rPr lang="en-US" sz="1800"/>
            </a:br>
            <a:r>
              <a:rPr lang="en-US" sz="1800"/>
              <a:t>Is your head getting ready to explode?  (say "Almost")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800"/>
              <a:t>??? SO WHAT IS GOING ON ???</a:t>
            </a: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7A2B6D-1784-4C44-A4C6-48388F0FEEA0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1426F5-C830-2446-B8D6-FB1647AD8C73}" type="slidenum">
              <a:rPr lang="en-US" sz="1200">
                <a:latin typeface="Garamond" charset="0"/>
              </a:rPr>
              <a:pPr eaLnBrk="1" hangingPunct="1"/>
              <a:t>26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36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</a:t>
            </a:r>
          </a:p>
        </p:txBody>
      </p:sp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5334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test[0]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test[1]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5334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test[2]</a:t>
            </a:r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5334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test[3]</a:t>
            </a:r>
          </a:p>
        </p:txBody>
      </p:sp>
      <p:sp>
        <p:nvSpPr>
          <p:cNvPr id="36870" name="Text Box 8"/>
          <p:cNvSpPr txBox="1">
            <a:spLocks noChangeArrowheads="1"/>
          </p:cNvSpPr>
          <p:nvPr/>
        </p:nvSpPr>
        <p:spPr bwMode="auto">
          <a:xfrm>
            <a:off x="533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test[4]</a:t>
            </a:r>
          </a:p>
        </p:txBody>
      </p:sp>
      <p:sp>
        <p:nvSpPr>
          <p:cNvPr id="36871" name="Text Box 9"/>
          <p:cNvSpPr txBox="1">
            <a:spLocks noChangeArrowheads="1"/>
          </p:cNvSpPr>
          <p:nvPr/>
        </p:nvSpPr>
        <p:spPr bwMode="auto">
          <a:xfrm>
            <a:off x="533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test[5]</a:t>
            </a:r>
          </a:p>
        </p:txBody>
      </p:sp>
      <p:sp>
        <p:nvSpPr>
          <p:cNvPr id="36872" name="Text Box 10"/>
          <p:cNvSpPr txBox="1">
            <a:spLocks noChangeArrowheads="1"/>
          </p:cNvSpPr>
          <p:nvPr/>
        </p:nvSpPr>
        <p:spPr bwMode="auto">
          <a:xfrm>
            <a:off x="533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test[6]</a:t>
            </a:r>
          </a:p>
        </p:txBody>
      </p:sp>
      <p:sp>
        <p:nvSpPr>
          <p:cNvPr id="36873" name="Text Box 11"/>
          <p:cNvSpPr txBox="1">
            <a:spLocks noChangeArrowheads="1"/>
          </p:cNvSpPr>
          <p:nvPr/>
        </p:nvSpPr>
        <p:spPr bwMode="auto">
          <a:xfrm>
            <a:off x="1447800" y="1219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51</a:t>
            </a:r>
          </a:p>
        </p:txBody>
      </p:sp>
      <p:sp>
        <p:nvSpPr>
          <p:cNvPr id="36874" name="Text Box 12"/>
          <p:cNvSpPr txBox="1">
            <a:spLocks noChangeArrowheads="1"/>
          </p:cNvSpPr>
          <p:nvPr/>
        </p:nvSpPr>
        <p:spPr bwMode="auto">
          <a:xfrm>
            <a:off x="14478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66</a:t>
            </a:r>
          </a:p>
        </p:txBody>
      </p:sp>
      <p:sp>
        <p:nvSpPr>
          <p:cNvPr id="36875" name="Text Box 13"/>
          <p:cNvSpPr txBox="1">
            <a:spLocks noChangeArrowheads="1"/>
          </p:cNvSpPr>
          <p:nvPr/>
        </p:nvSpPr>
        <p:spPr bwMode="auto">
          <a:xfrm>
            <a:off x="14478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95</a:t>
            </a:r>
          </a:p>
        </p:txBody>
      </p:sp>
      <p:sp>
        <p:nvSpPr>
          <p:cNvPr id="36876" name="Text Box 14"/>
          <p:cNvSpPr txBox="1">
            <a:spLocks noChangeArrowheads="1"/>
          </p:cNvSpPr>
          <p:nvPr/>
        </p:nvSpPr>
        <p:spPr bwMode="auto">
          <a:xfrm>
            <a:off x="14478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84</a:t>
            </a:r>
          </a:p>
        </p:txBody>
      </p:sp>
      <p:sp>
        <p:nvSpPr>
          <p:cNvPr id="36877" name="Text Box 15"/>
          <p:cNvSpPr txBox="1">
            <a:spLocks noChangeArrowheads="1"/>
          </p:cNvSpPr>
          <p:nvPr/>
        </p:nvSpPr>
        <p:spPr bwMode="auto">
          <a:xfrm>
            <a:off x="14478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73</a:t>
            </a:r>
          </a:p>
        </p:txBody>
      </p:sp>
      <p:sp>
        <p:nvSpPr>
          <p:cNvPr id="36878" name="Text Box 16"/>
          <p:cNvSpPr txBox="1">
            <a:spLocks noChangeArrowheads="1"/>
          </p:cNvSpPr>
          <p:nvPr/>
        </p:nvSpPr>
        <p:spPr bwMode="auto">
          <a:xfrm>
            <a:off x="14478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62</a:t>
            </a:r>
          </a:p>
        </p:txBody>
      </p:sp>
      <p:sp>
        <p:nvSpPr>
          <p:cNvPr id="36879" name="Text Box 17"/>
          <p:cNvSpPr txBox="1">
            <a:spLocks noChangeArrowheads="1"/>
          </p:cNvSpPr>
          <p:nvPr/>
        </p:nvSpPr>
        <p:spPr bwMode="auto">
          <a:xfrm>
            <a:off x="14478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36880" name="Text Box 18"/>
          <p:cNvSpPr txBox="1">
            <a:spLocks noChangeArrowheads="1"/>
          </p:cNvSpPr>
          <p:nvPr/>
        </p:nvSpPr>
        <p:spPr bwMode="auto">
          <a:xfrm>
            <a:off x="533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test[7]</a:t>
            </a:r>
          </a:p>
        </p:txBody>
      </p:sp>
      <p:sp>
        <p:nvSpPr>
          <p:cNvPr id="36881" name="Text Box 19"/>
          <p:cNvSpPr txBox="1">
            <a:spLocks noChangeArrowheads="1"/>
          </p:cNvSpPr>
          <p:nvPr/>
        </p:nvSpPr>
        <p:spPr bwMode="auto">
          <a:xfrm>
            <a:off x="14478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57</a:t>
            </a:r>
          </a:p>
        </p:txBody>
      </p:sp>
      <p:sp>
        <p:nvSpPr>
          <p:cNvPr id="36882" name="Text Box 20"/>
          <p:cNvSpPr txBox="1">
            <a:spLocks noChangeArrowheads="1"/>
          </p:cNvSpPr>
          <p:nvPr/>
        </p:nvSpPr>
        <p:spPr bwMode="auto">
          <a:xfrm>
            <a:off x="23622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36883" name="Text Box 21"/>
          <p:cNvSpPr txBox="1">
            <a:spLocks noChangeArrowheads="1"/>
          </p:cNvSpPr>
          <p:nvPr/>
        </p:nvSpPr>
        <p:spPr bwMode="auto">
          <a:xfrm>
            <a:off x="23622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36884" name="Text Box 22"/>
          <p:cNvSpPr txBox="1">
            <a:spLocks noChangeArrowheads="1"/>
          </p:cNvSpPr>
          <p:nvPr/>
        </p:nvSpPr>
        <p:spPr bwMode="auto">
          <a:xfrm>
            <a:off x="23622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36885" name="Text Box 23"/>
          <p:cNvSpPr txBox="1">
            <a:spLocks noChangeArrowheads="1"/>
          </p:cNvSpPr>
          <p:nvPr/>
        </p:nvSpPr>
        <p:spPr bwMode="auto">
          <a:xfrm>
            <a:off x="23622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36886" name="Text Box 24"/>
          <p:cNvSpPr txBox="1">
            <a:spLocks noChangeArrowheads="1"/>
          </p:cNvSpPr>
          <p:nvPr/>
        </p:nvSpPr>
        <p:spPr bwMode="auto">
          <a:xfrm>
            <a:off x="23622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36887" name="Text Box 25"/>
          <p:cNvSpPr txBox="1">
            <a:spLocks noChangeArrowheads="1"/>
          </p:cNvSpPr>
          <p:nvPr/>
        </p:nvSpPr>
        <p:spPr bwMode="auto">
          <a:xfrm>
            <a:off x="23622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36888" name="Text Box 26"/>
          <p:cNvSpPr txBox="1">
            <a:spLocks noChangeArrowheads="1"/>
          </p:cNvSpPr>
          <p:nvPr/>
        </p:nvSpPr>
        <p:spPr bwMode="auto">
          <a:xfrm>
            <a:off x="23622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36889" name="Text Box 27"/>
          <p:cNvSpPr txBox="1">
            <a:spLocks noChangeArrowheads="1"/>
          </p:cNvSpPr>
          <p:nvPr/>
        </p:nvSpPr>
        <p:spPr bwMode="auto">
          <a:xfrm>
            <a:off x="23622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36890" name="Text Box 53"/>
          <p:cNvSpPr txBox="1">
            <a:spLocks noChangeArrowheads="1"/>
          </p:cNvSpPr>
          <p:nvPr/>
        </p:nvSpPr>
        <p:spPr bwMode="auto">
          <a:xfrm>
            <a:off x="5334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test[8]</a:t>
            </a:r>
          </a:p>
        </p:txBody>
      </p:sp>
      <p:sp>
        <p:nvSpPr>
          <p:cNvPr id="36891" name="Text Box 54"/>
          <p:cNvSpPr txBox="1">
            <a:spLocks noChangeArrowheads="1"/>
          </p:cNvSpPr>
          <p:nvPr/>
        </p:nvSpPr>
        <p:spPr bwMode="auto">
          <a:xfrm>
            <a:off x="14478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48</a:t>
            </a:r>
          </a:p>
        </p:txBody>
      </p:sp>
      <p:sp>
        <p:nvSpPr>
          <p:cNvPr id="36892" name="Text Box 55"/>
          <p:cNvSpPr txBox="1">
            <a:spLocks noChangeArrowheads="1"/>
          </p:cNvSpPr>
          <p:nvPr/>
        </p:nvSpPr>
        <p:spPr bwMode="auto">
          <a:xfrm>
            <a:off x="23622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3064</a:t>
            </a:r>
          </a:p>
        </p:txBody>
      </p:sp>
      <p:sp>
        <p:nvSpPr>
          <p:cNvPr id="36893" name="Text Box 56"/>
          <p:cNvSpPr txBox="1">
            <a:spLocks noChangeArrowheads="1"/>
          </p:cNvSpPr>
          <p:nvPr/>
        </p:nvSpPr>
        <p:spPr bwMode="auto">
          <a:xfrm>
            <a:off x="5334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test[9]</a:t>
            </a:r>
          </a:p>
        </p:txBody>
      </p:sp>
      <p:sp>
        <p:nvSpPr>
          <p:cNvPr id="36894" name="Text Box 57"/>
          <p:cNvSpPr txBox="1">
            <a:spLocks noChangeArrowheads="1"/>
          </p:cNvSpPr>
          <p:nvPr/>
        </p:nvSpPr>
        <p:spPr bwMode="auto">
          <a:xfrm>
            <a:off x="1447800" y="4648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79</a:t>
            </a:r>
          </a:p>
        </p:txBody>
      </p:sp>
      <p:sp>
        <p:nvSpPr>
          <p:cNvPr id="36895" name="Text Box 58"/>
          <p:cNvSpPr txBox="1">
            <a:spLocks noChangeArrowheads="1"/>
          </p:cNvSpPr>
          <p:nvPr/>
        </p:nvSpPr>
        <p:spPr bwMode="auto">
          <a:xfrm>
            <a:off x="23622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3068</a:t>
            </a:r>
          </a:p>
        </p:txBody>
      </p:sp>
      <p:sp>
        <p:nvSpPr>
          <p:cNvPr id="36896" name="Text Box 59"/>
          <p:cNvSpPr txBox="1">
            <a:spLocks noChangeArrowheads="1"/>
          </p:cNvSpPr>
          <p:nvPr/>
        </p:nvSpPr>
        <p:spPr bwMode="auto">
          <a:xfrm>
            <a:off x="57912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test[0]</a:t>
            </a:r>
          </a:p>
        </p:txBody>
      </p:sp>
      <p:sp>
        <p:nvSpPr>
          <p:cNvPr id="36897" name="Text Box 60"/>
          <p:cNvSpPr txBox="1">
            <a:spLocks noChangeArrowheads="1"/>
          </p:cNvSpPr>
          <p:nvPr/>
        </p:nvSpPr>
        <p:spPr bwMode="auto">
          <a:xfrm>
            <a:off x="57912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test[1]</a:t>
            </a:r>
          </a:p>
        </p:txBody>
      </p:sp>
      <p:sp>
        <p:nvSpPr>
          <p:cNvPr id="36898" name="Text Box 61"/>
          <p:cNvSpPr txBox="1">
            <a:spLocks noChangeArrowheads="1"/>
          </p:cNvSpPr>
          <p:nvPr/>
        </p:nvSpPr>
        <p:spPr bwMode="auto">
          <a:xfrm>
            <a:off x="57912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test[2]</a:t>
            </a:r>
          </a:p>
        </p:txBody>
      </p:sp>
      <p:sp>
        <p:nvSpPr>
          <p:cNvPr id="36899" name="Text Box 62"/>
          <p:cNvSpPr txBox="1">
            <a:spLocks noChangeArrowheads="1"/>
          </p:cNvSpPr>
          <p:nvPr/>
        </p:nvSpPr>
        <p:spPr bwMode="auto">
          <a:xfrm>
            <a:off x="57912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test[3]</a:t>
            </a:r>
          </a:p>
        </p:txBody>
      </p:sp>
      <p:sp>
        <p:nvSpPr>
          <p:cNvPr id="36900" name="Text Box 63"/>
          <p:cNvSpPr txBox="1">
            <a:spLocks noChangeArrowheads="1"/>
          </p:cNvSpPr>
          <p:nvPr/>
        </p:nvSpPr>
        <p:spPr bwMode="auto">
          <a:xfrm>
            <a:off x="57912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test[4]</a:t>
            </a:r>
          </a:p>
        </p:txBody>
      </p:sp>
      <p:sp>
        <p:nvSpPr>
          <p:cNvPr id="36901" name="Text Box 64"/>
          <p:cNvSpPr txBox="1">
            <a:spLocks noChangeArrowheads="1"/>
          </p:cNvSpPr>
          <p:nvPr/>
        </p:nvSpPr>
        <p:spPr bwMode="auto">
          <a:xfrm>
            <a:off x="57912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test[5]</a:t>
            </a:r>
          </a:p>
        </p:txBody>
      </p:sp>
      <p:sp>
        <p:nvSpPr>
          <p:cNvPr id="36902" name="Text Box 65"/>
          <p:cNvSpPr txBox="1">
            <a:spLocks noChangeArrowheads="1"/>
          </p:cNvSpPr>
          <p:nvPr/>
        </p:nvSpPr>
        <p:spPr bwMode="auto">
          <a:xfrm>
            <a:off x="57912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test[6]</a:t>
            </a:r>
          </a:p>
        </p:txBody>
      </p:sp>
      <p:sp>
        <p:nvSpPr>
          <p:cNvPr id="36903" name="Text Box 66"/>
          <p:cNvSpPr txBox="1">
            <a:spLocks noChangeArrowheads="1"/>
          </p:cNvSpPr>
          <p:nvPr/>
        </p:nvSpPr>
        <p:spPr bwMode="auto">
          <a:xfrm>
            <a:off x="6705600" y="1219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61</a:t>
            </a:r>
          </a:p>
        </p:txBody>
      </p:sp>
      <p:sp>
        <p:nvSpPr>
          <p:cNvPr id="36904" name="Text Box 67"/>
          <p:cNvSpPr txBox="1">
            <a:spLocks noChangeArrowheads="1"/>
          </p:cNvSpPr>
          <p:nvPr/>
        </p:nvSpPr>
        <p:spPr bwMode="auto">
          <a:xfrm>
            <a:off x="67056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76</a:t>
            </a:r>
          </a:p>
        </p:txBody>
      </p:sp>
      <p:sp>
        <p:nvSpPr>
          <p:cNvPr id="36905" name="Text Box 68"/>
          <p:cNvSpPr txBox="1">
            <a:spLocks noChangeArrowheads="1"/>
          </p:cNvSpPr>
          <p:nvPr/>
        </p:nvSpPr>
        <p:spPr bwMode="auto">
          <a:xfrm>
            <a:off x="67056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105</a:t>
            </a:r>
          </a:p>
        </p:txBody>
      </p:sp>
      <p:sp>
        <p:nvSpPr>
          <p:cNvPr id="36906" name="Text Box 69"/>
          <p:cNvSpPr txBox="1">
            <a:spLocks noChangeArrowheads="1"/>
          </p:cNvSpPr>
          <p:nvPr/>
        </p:nvSpPr>
        <p:spPr bwMode="auto">
          <a:xfrm>
            <a:off x="67056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94</a:t>
            </a:r>
          </a:p>
        </p:txBody>
      </p:sp>
      <p:sp>
        <p:nvSpPr>
          <p:cNvPr id="36907" name="Text Box 70"/>
          <p:cNvSpPr txBox="1">
            <a:spLocks noChangeArrowheads="1"/>
          </p:cNvSpPr>
          <p:nvPr/>
        </p:nvSpPr>
        <p:spPr bwMode="auto">
          <a:xfrm>
            <a:off x="67056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83</a:t>
            </a:r>
          </a:p>
        </p:txBody>
      </p:sp>
      <p:sp>
        <p:nvSpPr>
          <p:cNvPr id="36908" name="Text Box 71"/>
          <p:cNvSpPr txBox="1">
            <a:spLocks noChangeArrowheads="1"/>
          </p:cNvSpPr>
          <p:nvPr/>
        </p:nvSpPr>
        <p:spPr bwMode="auto">
          <a:xfrm>
            <a:off x="67056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72</a:t>
            </a:r>
          </a:p>
        </p:txBody>
      </p:sp>
      <p:sp>
        <p:nvSpPr>
          <p:cNvPr id="36909" name="Text Box 72"/>
          <p:cNvSpPr txBox="1">
            <a:spLocks noChangeArrowheads="1"/>
          </p:cNvSpPr>
          <p:nvPr/>
        </p:nvSpPr>
        <p:spPr bwMode="auto">
          <a:xfrm>
            <a:off x="67056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110</a:t>
            </a:r>
          </a:p>
        </p:txBody>
      </p:sp>
      <p:sp>
        <p:nvSpPr>
          <p:cNvPr id="36910" name="Text Box 73"/>
          <p:cNvSpPr txBox="1">
            <a:spLocks noChangeArrowheads="1"/>
          </p:cNvSpPr>
          <p:nvPr/>
        </p:nvSpPr>
        <p:spPr bwMode="auto">
          <a:xfrm>
            <a:off x="57912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test[7]</a:t>
            </a:r>
          </a:p>
        </p:txBody>
      </p:sp>
      <p:sp>
        <p:nvSpPr>
          <p:cNvPr id="36911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67</a:t>
            </a:r>
          </a:p>
        </p:txBody>
      </p:sp>
      <p:sp>
        <p:nvSpPr>
          <p:cNvPr id="36912" name="Text Box 75"/>
          <p:cNvSpPr txBox="1">
            <a:spLocks noChangeArrowheads="1"/>
          </p:cNvSpPr>
          <p:nvPr/>
        </p:nvSpPr>
        <p:spPr bwMode="auto">
          <a:xfrm>
            <a:off x="76200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36913" name="Text Box 76"/>
          <p:cNvSpPr txBox="1">
            <a:spLocks noChangeArrowheads="1"/>
          </p:cNvSpPr>
          <p:nvPr/>
        </p:nvSpPr>
        <p:spPr bwMode="auto">
          <a:xfrm>
            <a:off x="7620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36914" name="Text Box 77"/>
          <p:cNvSpPr txBox="1">
            <a:spLocks noChangeArrowheads="1"/>
          </p:cNvSpPr>
          <p:nvPr/>
        </p:nvSpPr>
        <p:spPr bwMode="auto">
          <a:xfrm>
            <a:off x="7620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36915" name="Text Box 78"/>
          <p:cNvSpPr txBox="1">
            <a:spLocks noChangeArrowheads="1"/>
          </p:cNvSpPr>
          <p:nvPr/>
        </p:nvSpPr>
        <p:spPr bwMode="auto">
          <a:xfrm>
            <a:off x="7620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36916" name="Text Box 79"/>
          <p:cNvSpPr txBox="1">
            <a:spLocks noChangeArrowheads="1"/>
          </p:cNvSpPr>
          <p:nvPr/>
        </p:nvSpPr>
        <p:spPr bwMode="auto">
          <a:xfrm>
            <a:off x="7620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36917" name="Text Box 80"/>
          <p:cNvSpPr txBox="1">
            <a:spLocks noChangeArrowheads="1"/>
          </p:cNvSpPr>
          <p:nvPr/>
        </p:nvSpPr>
        <p:spPr bwMode="auto">
          <a:xfrm>
            <a:off x="7620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36918" name="Text Box 81"/>
          <p:cNvSpPr txBox="1">
            <a:spLocks noChangeArrowheads="1"/>
          </p:cNvSpPr>
          <p:nvPr/>
        </p:nvSpPr>
        <p:spPr bwMode="auto">
          <a:xfrm>
            <a:off x="7620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36919" name="Text Box 82"/>
          <p:cNvSpPr txBox="1">
            <a:spLocks noChangeArrowheads="1"/>
          </p:cNvSpPr>
          <p:nvPr/>
        </p:nvSpPr>
        <p:spPr bwMode="auto">
          <a:xfrm>
            <a:off x="7620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36920" name="Text Box 83"/>
          <p:cNvSpPr txBox="1">
            <a:spLocks noChangeArrowheads="1"/>
          </p:cNvSpPr>
          <p:nvPr/>
        </p:nvSpPr>
        <p:spPr bwMode="auto">
          <a:xfrm>
            <a:off x="57912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test[8]</a:t>
            </a:r>
          </a:p>
        </p:txBody>
      </p:sp>
      <p:sp>
        <p:nvSpPr>
          <p:cNvPr id="36921" name="Text Box 84"/>
          <p:cNvSpPr txBox="1">
            <a:spLocks noChangeArrowheads="1"/>
          </p:cNvSpPr>
          <p:nvPr/>
        </p:nvSpPr>
        <p:spPr bwMode="auto">
          <a:xfrm>
            <a:off x="67056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58</a:t>
            </a:r>
          </a:p>
        </p:txBody>
      </p:sp>
      <p:sp>
        <p:nvSpPr>
          <p:cNvPr id="36922" name="Text Box 85"/>
          <p:cNvSpPr txBox="1">
            <a:spLocks noChangeArrowheads="1"/>
          </p:cNvSpPr>
          <p:nvPr/>
        </p:nvSpPr>
        <p:spPr bwMode="auto">
          <a:xfrm>
            <a:off x="7620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3064</a:t>
            </a:r>
          </a:p>
        </p:txBody>
      </p:sp>
      <p:sp>
        <p:nvSpPr>
          <p:cNvPr id="36923" name="Text Box 86"/>
          <p:cNvSpPr txBox="1">
            <a:spLocks noChangeArrowheads="1"/>
          </p:cNvSpPr>
          <p:nvPr/>
        </p:nvSpPr>
        <p:spPr bwMode="auto">
          <a:xfrm>
            <a:off x="57912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test[9]</a:t>
            </a:r>
          </a:p>
        </p:txBody>
      </p:sp>
      <p:sp>
        <p:nvSpPr>
          <p:cNvPr id="36924" name="Text Box 87"/>
          <p:cNvSpPr txBox="1">
            <a:spLocks noChangeArrowheads="1"/>
          </p:cNvSpPr>
          <p:nvPr/>
        </p:nvSpPr>
        <p:spPr bwMode="auto">
          <a:xfrm>
            <a:off x="6705600" y="4648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89</a:t>
            </a:r>
          </a:p>
        </p:txBody>
      </p:sp>
      <p:sp>
        <p:nvSpPr>
          <p:cNvPr id="36925" name="Text Box 88"/>
          <p:cNvSpPr txBox="1">
            <a:spLocks noChangeArrowheads="1"/>
          </p:cNvSpPr>
          <p:nvPr/>
        </p:nvSpPr>
        <p:spPr bwMode="auto">
          <a:xfrm>
            <a:off x="76200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3068</a:t>
            </a:r>
          </a:p>
        </p:txBody>
      </p:sp>
      <p:sp>
        <p:nvSpPr>
          <p:cNvPr id="36926" name="Text Box 90"/>
          <p:cNvSpPr txBox="1">
            <a:spLocks noChangeArrowheads="1"/>
          </p:cNvSpPr>
          <p:nvPr/>
        </p:nvSpPr>
        <p:spPr bwMode="auto">
          <a:xfrm>
            <a:off x="381000" y="762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Before call to SclAry				After call to SclAry</a:t>
            </a:r>
          </a:p>
        </p:txBody>
      </p:sp>
      <p:sp>
        <p:nvSpPr>
          <p:cNvPr id="36927" name="Text Box 92"/>
          <p:cNvSpPr txBox="1">
            <a:spLocks noChangeArrowheads="1"/>
          </p:cNvSpPr>
          <p:nvPr/>
        </p:nvSpPr>
        <p:spPr bwMode="auto">
          <a:xfrm>
            <a:off x="457200" y="4953000"/>
            <a:ext cx="82296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Passing the name only (i.e. </a:t>
            </a:r>
            <a:r>
              <a:rPr lang="en-US" sz="1800">
                <a:latin typeface="Courier New" charset="0"/>
              </a:rPr>
              <a:t>test</a:t>
            </a:r>
            <a:r>
              <a:rPr lang="en-US" sz="1800"/>
              <a:t> vs. </a:t>
            </a:r>
            <a:r>
              <a:rPr lang="en-US" sz="1800">
                <a:latin typeface="Courier New" charset="0"/>
              </a:rPr>
              <a:t>test[4]</a:t>
            </a:r>
            <a:r>
              <a:rPr lang="en-US" sz="1800"/>
              <a:t>) passes the ADDRESS of element zero of the array.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Put another way:</a:t>
            </a:r>
            <a:br>
              <a:rPr lang="en-US" sz="1800"/>
            </a:br>
            <a:r>
              <a:rPr lang="en-US" sz="1800"/>
              <a:t>    myfunc(ary)   same as   myfunc (&amp;ary[0])</a:t>
            </a:r>
          </a:p>
        </p:txBody>
      </p:sp>
      <p:sp>
        <p:nvSpPr>
          <p:cNvPr id="36928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5AB569-1A8B-8B4B-942C-2AC9589118A4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36929" name="Slide Number Placeholder 6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69BD90-10D0-0547-A2FA-D9DCBBA5E816}" type="slidenum">
              <a:rPr lang="en-US" sz="1200">
                <a:latin typeface="Garamond" charset="0"/>
              </a:rPr>
              <a:pPr eaLnBrk="1" hangingPunct="1"/>
              <a:t>27</a:t>
            </a:fld>
            <a:endParaRPr lang="en-US" sz="1200">
              <a:latin typeface="Garamond" charset="0"/>
            </a:endParaRPr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0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Arrays and pointers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Array name is a pointer to first array element</a:t>
            </a:r>
          </a:p>
          <a:p>
            <a:pPr lvl="1"/>
            <a:r>
              <a:rPr lang="en-US" dirty="0">
                <a:latin typeface="Arial" charset="0"/>
              </a:rPr>
              <a:t>Can use pointers and arrays interchangeably</a:t>
            </a:r>
          </a:p>
          <a:p>
            <a:pPr lvl="2"/>
            <a:r>
              <a:rPr lang="en-US">
                <a:latin typeface="Arial" charset="0"/>
              </a:rPr>
              <a:t>You can use </a:t>
            </a:r>
            <a:r>
              <a:rPr lang="en-US" smtClean="0">
                <a:latin typeface="Arial" charset="0"/>
              </a:rPr>
              <a:t>[ ] </a:t>
            </a:r>
            <a:r>
              <a:rPr lang="en-US">
                <a:latin typeface="Arial" charset="0"/>
              </a:rPr>
              <a:t>to “index” a pointer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Example: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dirty="0" err="1">
                <a:latin typeface="Courier New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cs typeface="Courier New" charset="0"/>
              </a:rPr>
              <a:t>myArr</a:t>
            </a:r>
            <a:r>
              <a:rPr lang="en-US" sz="1600" dirty="0">
                <a:latin typeface="Courier New" charset="0"/>
                <a:cs typeface="Courier New" charset="0"/>
              </a:rPr>
              <a:t>[] = {1, 3, 5, 7, 9};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dirty="0" err="1">
                <a:latin typeface="Courier New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cs typeface="Courier New" charset="0"/>
              </a:rPr>
              <a:t> *</a:t>
            </a:r>
            <a:r>
              <a:rPr lang="en-US" sz="1600" dirty="0" err="1">
                <a:latin typeface="Courier New" charset="0"/>
                <a:cs typeface="Courier New" charset="0"/>
              </a:rPr>
              <a:t>aPtr</a:t>
            </a:r>
            <a:r>
              <a:rPr lang="en-US" sz="1600" dirty="0">
                <a:latin typeface="Courier New" charset="0"/>
                <a:cs typeface="Courier New" charset="0"/>
              </a:rPr>
              <a:t>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dirty="0" err="1">
                <a:latin typeface="Courier New" charset="0"/>
                <a:cs typeface="Courier New" charset="0"/>
              </a:rPr>
              <a:t>aPtr</a:t>
            </a:r>
            <a:r>
              <a:rPr lang="en-US" sz="1600" dirty="0">
                <a:latin typeface="Courier New" charset="0"/>
                <a:cs typeface="Courier New" charset="0"/>
              </a:rPr>
              <a:t> = </a:t>
            </a:r>
            <a:r>
              <a:rPr lang="en-US" sz="1600" dirty="0" err="1">
                <a:latin typeface="Courier New" charset="0"/>
                <a:cs typeface="Courier New" charset="0"/>
              </a:rPr>
              <a:t>myArr</a:t>
            </a:r>
            <a:r>
              <a:rPr lang="en-US" sz="1600" dirty="0">
                <a:latin typeface="Courier New" charset="0"/>
                <a:cs typeface="Courier New" charset="0"/>
              </a:rPr>
              <a:t>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cs typeface="Courier New" charset="0"/>
              </a:rPr>
              <a:t>for(</a:t>
            </a:r>
            <a:r>
              <a:rPr lang="en-US" sz="1600" dirty="0" err="1">
                <a:latin typeface="Courier New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 =0; 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 &lt; 5; 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++)</a:t>
            </a:r>
            <a:endParaRPr lang="en-US" sz="1600" dirty="0">
              <a:solidFill>
                <a:srgbClr val="336600"/>
              </a:solidFill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cs typeface="Courier New" charset="0"/>
              </a:rPr>
              <a:t>	</a:t>
            </a:r>
            <a:r>
              <a:rPr lang="en-US" sz="1600" dirty="0" err="1">
                <a:latin typeface="Courier New" charset="0"/>
                <a:cs typeface="Courier New" charset="0"/>
              </a:rPr>
              <a:t>printf</a:t>
            </a:r>
            <a:r>
              <a:rPr lang="en-US" sz="1600" dirty="0">
                <a:latin typeface="Courier New" charset="0"/>
                <a:cs typeface="Courier New" charset="0"/>
              </a:rPr>
              <a:t>(“%d”, </a:t>
            </a:r>
            <a:r>
              <a:rPr lang="en-US" sz="1600" dirty="0" err="1">
                <a:latin typeface="Courier New" charset="0"/>
                <a:cs typeface="Courier New" charset="0"/>
              </a:rPr>
              <a:t>aPtr</a:t>
            </a:r>
            <a:r>
              <a:rPr lang="en-US" sz="1600" dirty="0">
                <a:latin typeface="Courier New" charset="0"/>
                <a:cs typeface="Courier New" charset="0"/>
              </a:rPr>
              <a:t>[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]);</a:t>
            </a:r>
          </a:p>
          <a:p>
            <a:pPr lvl="1"/>
            <a:r>
              <a:rPr lang="en-US" dirty="0">
                <a:latin typeface="Arial" charset="0"/>
              </a:rPr>
              <a:t>What does this print?</a:t>
            </a:r>
          </a:p>
          <a:p>
            <a:pPr lvl="2"/>
            <a:r>
              <a:rPr lang="en-US" dirty="0">
                <a:latin typeface="Courier New" charset="0"/>
                <a:cs typeface="Courier New" charset="0"/>
              </a:rPr>
              <a:t>1 3 5 7 9 </a:t>
            </a:r>
            <a:r>
              <a:rPr lang="en-US" dirty="0">
                <a:latin typeface="Arial" charset="0"/>
                <a:cs typeface="Courier New" charset="0"/>
                <a:sym typeface="Wingdings" charset="0"/>
              </a:rPr>
              <a:t> contents of array!</a:t>
            </a:r>
            <a:endParaRPr lang="en-US" dirty="0">
              <a:latin typeface="Courier New" charset="0"/>
              <a:cs typeface="Courier New" charset="0"/>
            </a:endParaRP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742FE5-A6B1-6D4D-9E93-59E82AB41ED8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A668EB-4E72-2540-84C4-5F29DEBCA3B8}" type="slidenum">
              <a:rPr lang="en-US" sz="1200">
                <a:latin typeface="Garamond" charset="0"/>
              </a:rPr>
              <a:pPr eaLnBrk="1" hangingPunct="1"/>
              <a:t>28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90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2-D 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passing 2-D array to function, can omit first dimension (rows) but must list columns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Assume n = # of rows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[][4],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x[3][4];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f(x, 3);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4CF0DD-2BB8-0E4B-8E1E-4F870326438E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DB3EE6-7659-C24A-AE93-8D468102B578}" type="slidenum">
              <a:rPr lang="en-US" sz="1200">
                <a:latin typeface="Garamond" charset="0"/>
              </a:rPr>
              <a:pPr eaLnBrk="1" hangingPunct="1"/>
              <a:t>29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4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 of scalar variables</a:t>
            </a:r>
          </a:p>
        </p:txBody>
      </p:sp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449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Variables (up to now) have:</a:t>
            </a:r>
            <a:br>
              <a:rPr lang="en-US" sz="1800"/>
            </a:br>
            <a:r>
              <a:rPr lang="en-US" sz="1800"/>
              <a:t>	name</a:t>
            </a:r>
            <a:br>
              <a:rPr lang="en-US" sz="1800"/>
            </a:br>
            <a:r>
              <a:rPr lang="en-US" sz="1800"/>
              <a:t>	type (int, float, double, char)</a:t>
            </a:r>
            <a:br>
              <a:rPr lang="en-US" sz="1800"/>
            </a:br>
            <a:r>
              <a:rPr lang="en-US" sz="1800"/>
              <a:t>	address</a:t>
            </a:r>
            <a:br>
              <a:rPr lang="en-US" sz="1800"/>
            </a:br>
            <a:r>
              <a:rPr lang="en-US" sz="1800"/>
              <a:t>	value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5105400" y="1219200"/>
            <a:ext cx="3810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N		28C4 (int)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q		28C8 (float)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r		28CC (float)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5791200" y="12954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35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5791200" y="18288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3.14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5791200" y="23622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8.9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304800" y="3657600"/>
            <a:ext cx="8382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e.g.	Name	type	address	value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N	integer	28C4	35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q	float	28C8	3.14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r	float	28CC	8.9</a:t>
            </a:r>
          </a:p>
        </p:txBody>
      </p:sp>
      <p:sp>
        <p:nvSpPr>
          <p:cNvPr id="20488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C9524F-136F-BB49-8232-4F7F87CC5D90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2048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582FDE-C153-B641-BA24-153299777D82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Exam 1 stats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Average: </a:t>
            </a:r>
            <a:r>
              <a:rPr lang="en-US" dirty="0" smtClean="0">
                <a:ea typeface="+mn-ea"/>
                <a:cs typeface="+mn-cs"/>
              </a:rPr>
              <a:t>85.5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Median: </a:t>
            </a:r>
            <a:r>
              <a:rPr lang="en-US" dirty="0" smtClean="0">
                <a:ea typeface="+mn-ea"/>
                <a:cs typeface="+mn-cs"/>
              </a:rPr>
              <a:t>93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Std. deviation: </a:t>
            </a:r>
            <a:r>
              <a:rPr lang="en-US" dirty="0" smtClean="0">
                <a:ea typeface="+mn-ea"/>
                <a:cs typeface="+mn-cs"/>
              </a:rPr>
              <a:t>17.2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Max: </a:t>
            </a:r>
            <a:r>
              <a:rPr lang="en-US" dirty="0" smtClean="0">
                <a:ea typeface="+mn-ea"/>
                <a:cs typeface="+mn-cs"/>
              </a:rPr>
              <a:t>100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Doesn’t include XC </a:t>
            </a:r>
            <a:r>
              <a:rPr lang="en-US" dirty="0" smtClean="0">
                <a:ea typeface="+mn-ea"/>
                <a:cs typeface="+mn-cs"/>
              </a:rPr>
              <a:t>points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Grade distribution: mostly 90s &amp; 80s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If below these ranges, please see me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Q1: </a:t>
            </a:r>
            <a:r>
              <a:rPr lang="en-US" dirty="0" smtClean="0"/>
              <a:t>40.2 </a:t>
            </a:r>
            <a:r>
              <a:rPr lang="en-US" dirty="0" smtClean="0"/>
              <a:t>/ 46 </a:t>
            </a:r>
            <a:r>
              <a:rPr lang="en-US" dirty="0" smtClean="0"/>
              <a:t>(87%)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Q2: </a:t>
            </a:r>
            <a:r>
              <a:rPr lang="en-US" dirty="0" smtClean="0"/>
              <a:t>28.5 / </a:t>
            </a:r>
            <a:r>
              <a:rPr lang="en-US" dirty="0" smtClean="0"/>
              <a:t>34 (</a:t>
            </a:r>
            <a:r>
              <a:rPr lang="en-US" dirty="0" smtClean="0"/>
              <a:t>84%)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Q3: </a:t>
            </a:r>
            <a:r>
              <a:rPr lang="en-US" dirty="0" smtClean="0"/>
              <a:t>16.7 </a:t>
            </a:r>
            <a:r>
              <a:rPr lang="en-US" dirty="0" smtClean="0"/>
              <a:t>/ 20 (</a:t>
            </a:r>
            <a:r>
              <a:rPr lang="en-US" dirty="0" smtClean="0"/>
              <a:t>84%)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XC: </a:t>
            </a:r>
            <a:r>
              <a:rPr lang="en-US" dirty="0" smtClean="0"/>
              <a:t>7.3 </a:t>
            </a:r>
            <a:r>
              <a:rPr lang="en-US" dirty="0" smtClean="0"/>
              <a:t>/ 10 </a:t>
            </a:r>
            <a:r>
              <a:rPr lang="en-US" dirty="0" smtClean="0"/>
              <a:t>(</a:t>
            </a:r>
            <a:r>
              <a:rPr lang="en-US" dirty="0"/>
              <a:t>9</a:t>
            </a:r>
            <a:r>
              <a:rPr lang="en-US" dirty="0" smtClean="0"/>
              <a:t> </a:t>
            </a:r>
            <a:r>
              <a:rPr lang="en-US" dirty="0" smtClean="0"/>
              <a:t>responses)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25B2CA-2C6C-CA4E-BFCD-BB796F861536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EECE.2160</a:t>
            </a:r>
            <a:r>
              <a:rPr lang="en-US" altLang="en-US" dirty="0" smtClean="0"/>
              <a:t>:  </a:t>
            </a:r>
            <a:r>
              <a:rPr lang="en-US" altLang="en-US" dirty="0" smtClean="0"/>
              <a:t>Exam 1 Review</a:t>
            </a:r>
            <a:endParaRPr lang="en-US" altLang="en-US" dirty="0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258D3D-8DEB-6B43-A746-48B7D3EF842C}" type="slidenum">
              <a:rPr lang="en-US" sz="1200">
                <a:latin typeface="Garamond" charset="0"/>
              </a:rPr>
              <a:pPr eaLnBrk="1" hangingPunct="1"/>
              <a:t>30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6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the exam grades curved?</a:t>
            </a:r>
          </a:p>
          <a:p>
            <a:pPr lvl="1"/>
            <a:r>
              <a:rPr lang="en-US" dirty="0" smtClean="0"/>
              <a:t>No—if curve necessary, applied to final average</a:t>
            </a:r>
          </a:p>
          <a:p>
            <a:pPr lvl="1"/>
            <a:r>
              <a:rPr lang="en-US" dirty="0" smtClean="0"/>
              <a:t>Typically not needed unless overall </a:t>
            </a:r>
            <a:r>
              <a:rPr lang="en-US" dirty="0" err="1" smtClean="0"/>
              <a:t>avg</a:t>
            </a:r>
            <a:r>
              <a:rPr lang="en-US" dirty="0" smtClean="0"/>
              <a:t> &lt; 80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In summer, tend to use spring curve as guide</a:t>
            </a:r>
          </a:p>
          <a:p>
            <a:pPr lvl="2"/>
            <a:r>
              <a:rPr lang="en-US" dirty="0" smtClean="0"/>
              <a:t>Minimal improvements (&lt;1%) to most final grades</a:t>
            </a:r>
            <a:endParaRPr lang="en-US" dirty="0" smtClean="0"/>
          </a:p>
          <a:p>
            <a:r>
              <a:rPr lang="en-US" dirty="0" smtClean="0"/>
              <a:t>What percentage of my overall grade is this exam?</a:t>
            </a:r>
          </a:p>
          <a:p>
            <a:pPr lvl="1"/>
            <a:r>
              <a:rPr lang="en-US" dirty="0" smtClean="0"/>
              <a:t>For most, 15% (programs </a:t>
            </a:r>
            <a:r>
              <a:rPr lang="en-US" dirty="0" smtClean="0"/>
              <a:t>50</a:t>
            </a:r>
            <a:r>
              <a:rPr lang="en-US" dirty="0" smtClean="0"/>
              <a:t>%, </a:t>
            </a:r>
            <a:r>
              <a:rPr lang="en-US" dirty="0" smtClean="0"/>
              <a:t>textbook activities 10%, Exam </a:t>
            </a:r>
            <a:r>
              <a:rPr lang="en-US" dirty="0" smtClean="0"/>
              <a:t>2 10%, Exam 3 15%)</a:t>
            </a:r>
          </a:p>
          <a:p>
            <a:pPr lvl="1"/>
            <a:r>
              <a:rPr lang="en-US" dirty="0" smtClean="0"/>
              <a:t>Minimum of Exams 1 &amp; 2 = 10%, maximum = 15%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8916-D096-0141-B068-17D98C5ECC40}" type="datetime1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EECE.2160</a:t>
            </a:r>
            <a:r>
              <a:rPr lang="en-US" altLang="en-US" dirty="0" smtClean="0"/>
              <a:t>:  </a:t>
            </a:r>
            <a:r>
              <a:rPr lang="en-US" altLang="en-US" dirty="0" smtClean="0"/>
              <a:t>Exam 1 Review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97C8B-449B-D547-B6F3-5CA6605200D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are the extra credit points listed separately?</a:t>
            </a:r>
          </a:p>
          <a:p>
            <a:pPr lvl="1"/>
            <a:r>
              <a:rPr lang="en-US" dirty="0"/>
              <a:t>Final </a:t>
            </a:r>
            <a:r>
              <a:rPr lang="en-US" dirty="0" smtClean="0"/>
              <a:t>curve </a:t>
            </a:r>
            <a:r>
              <a:rPr lang="en-US" dirty="0"/>
              <a:t>based on scores without extra credit</a:t>
            </a:r>
          </a:p>
          <a:p>
            <a:pPr lvl="1"/>
            <a:r>
              <a:rPr lang="en-US" dirty="0"/>
              <a:t>Extra credit added later to help those who did problems, rather than hurt those who didn’t</a:t>
            </a:r>
          </a:p>
          <a:p>
            <a:pPr lvl="1"/>
            <a:r>
              <a:rPr lang="en-US" dirty="0"/>
              <a:t>Sum of final score + extra credit used for final grade</a:t>
            </a:r>
          </a:p>
          <a:p>
            <a:r>
              <a:rPr lang="en-US" dirty="0"/>
              <a:t>What about the pace of the class? (Question 3d)</a:t>
            </a:r>
          </a:p>
          <a:p>
            <a:pPr lvl="1"/>
            <a:r>
              <a:rPr lang="en-US" dirty="0" smtClean="0"/>
              <a:t>Several chose “too fast” but also noted that it’s a summer class, so “too fast” is kind of unavoidable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08BD23-EAD6-F249-A7AD-B921F92810E4}" type="datetime1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EECE.2160:  </a:t>
            </a:r>
            <a:r>
              <a:rPr lang="en-US" altLang="en-US" dirty="0" smtClean="0"/>
              <a:t>Exam 1 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ECFA6-E3F7-2342-8E28-D147148DE46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4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4, Ch. 6 activities due Tuesday</a:t>
            </a:r>
          </a:p>
          <a:p>
            <a:pPr lvl="1"/>
            <a:r>
              <a:rPr lang="en-US" dirty="0">
                <a:latin typeface="Arial" charset="0"/>
              </a:rPr>
              <a:t>Ch. </a:t>
            </a:r>
            <a:r>
              <a:rPr lang="en-US">
                <a:latin typeface="Arial" charset="0"/>
              </a:rPr>
              <a:t>7 activities due Thursday</a:t>
            </a:r>
          </a:p>
          <a:p>
            <a:pPr lvl="1"/>
            <a:r>
              <a:rPr lang="en-US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5 to be posted; due Friday </a:t>
            </a:r>
            <a:r>
              <a:rPr lang="en-US" dirty="0" smtClean="0">
                <a:latin typeface="Arial" charset="0"/>
              </a:rPr>
              <a:t>6/15</a:t>
            </a:r>
          </a:p>
          <a:p>
            <a:pPr lvl="2"/>
            <a:r>
              <a:rPr lang="en-US" dirty="0">
                <a:latin typeface="Arial" charset="0"/>
              </a:rPr>
              <a:t>Old spec and starter files (which will become template files) on course schedule </a:t>
            </a:r>
            <a:r>
              <a:rPr lang="en-US" dirty="0" smtClean="0">
                <a:latin typeface="Arial" charset="0"/>
              </a:rPr>
              <a:t>page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2: Monday, 6/18</a:t>
            </a:r>
          </a:p>
          <a:p>
            <a:pPr lvl="2"/>
            <a:r>
              <a:rPr lang="en-US" dirty="0">
                <a:latin typeface="Arial" charset="0"/>
              </a:rPr>
              <a:t>Will be allowed one 8.5” x 11” note sheet</a:t>
            </a:r>
            <a:endParaRPr lang="en-US" dirty="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8C1F37-1D3F-6A4E-96FD-6675A0EC0129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5A398C-5393-8740-B7CA-72E23F67E96C}" type="slidenum">
              <a:rPr lang="en-US" sz="1200">
                <a:latin typeface="Garamond" charset="0"/>
              </a:rPr>
              <a:pPr eaLnBrk="1" hangingPunct="1"/>
              <a:t>33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Arrays</a:t>
            </a:r>
          </a:p>
        </p:txBody>
      </p:sp>
      <p:sp>
        <p:nvSpPr>
          <p:cNvPr id="21506" name="Text Box 10"/>
          <p:cNvSpPr txBox="1">
            <a:spLocks noChangeArrowheads="1"/>
          </p:cNvSpPr>
          <p:nvPr/>
        </p:nvSpPr>
        <p:spPr bwMode="auto">
          <a:xfrm>
            <a:off x="6096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1507" name="Text Box 18"/>
          <p:cNvSpPr txBox="1">
            <a:spLocks noChangeArrowheads="1"/>
          </p:cNvSpPr>
          <p:nvPr/>
        </p:nvSpPr>
        <p:spPr bwMode="auto">
          <a:xfrm>
            <a:off x="6096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1508" name="Text Box 19"/>
          <p:cNvSpPr txBox="1">
            <a:spLocks noChangeArrowheads="1"/>
          </p:cNvSpPr>
          <p:nvPr/>
        </p:nvSpPr>
        <p:spPr bwMode="auto">
          <a:xfrm>
            <a:off x="6096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1509" name="Text Box 20"/>
          <p:cNvSpPr txBox="1">
            <a:spLocks noChangeArrowheads="1"/>
          </p:cNvSpPr>
          <p:nvPr/>
        </p:nvSpPr>
        <p:spPr bwMode="auto">
          <a:xfrm>
            <a:off x="6096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1510" name="Text Box 21"/>
          <p:cNvSpPr txBox="1">
            <a:spLocks noChangeArrowheads="1"/>
          </p:cNvSpPr>
          <p:nvPr/>
        </p:nvSpPr>
        <p:spPr bwMode="auto">
          <a:xfrm>
            <a:off x="6096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1511" name="Text Box 22"/>
          <p:cNvSpPr txBox="1">
            <a:spLocks noChangeArrowheads="1"/>
          </p:cNvSpPr>
          <p:nvPr/>
        </p:nvSpPr>
        <p:spPr bwMode="auto">
          <a:xfrm>
            <a:off x="6096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1512" name="Text Box 23"/>
          <p:cNvSpPr txBox="1">
            <a:spLocks noChangeArrowheads="1"/>
          </p:cNvSpPr>
          <p:nvPr/>
        </p:nvSpPr>
        <p:spPr bwMode="auto">
          <a:xfrm>
            <a:off x="6096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1513" name="Text Box 24"/>
          <p:cNvSpPr txBox="1">
            <a:spLocks noChangeArrowheads="1"/>
          </p:cNvSpPr>
          <p:nvPr/>
        </p:nvSpPr>
        <p:spPr bwMode="auto">
          <a:xfrm>
            <a:off x="7010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45</a:t>
            </a:r>
          </a:p>
        </p:txBody>
      </p:sp>
      <p:sp>
        <p:nvSpPr>
          <p:cNvPr id="21514" name="Text Box 25"/>
          <p:cNvSpPr txBox="1">
            <a:spLocks noChangeArrowheads="1"/>
          </p:cNvSpPr>
          <p:nvPr/>
        </p:nvSpPr>
        <p:spPr bwMode="auto">
          <a:xfrm>
            <a:off x="7010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1515" name="Text Box 26"/>
          <p:cNvSpPr txBox="1">
            <a:spLocks noChangeArrowheads="1"/>
          </p:cNvSpPr>
          <p:nvPr/>
        </p:nvSpPr>
        <p:spPr bwMode="auto">
          <a:xfrm>
            <a:off x="7010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1516" name="Text Box 27"/>
          <p:cNvSpPr txBox="1">
            <a:spLocks noChangeArrowheads="1"/>
          </p:cNvSpPr>
          <p:nvPr/>
        </p:nvSpPr>
        <p:spPr bwMode="auto">
          <a:xfrm>
            <a:off x="7010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85</a:t>
            </a:r>
          </a:p>
        </p:txBody>
      </p:sp>
      <p:sp>
        <p:nvSpPr>
          <p:cNvPr id="21517" name="Text Box 28"/>
          <p:cNvSpPr txBox="1">
            <a:spLocks noChangeArrowheads="1"/>
          </p:cNvSpPr>
          <p:nvPr/>
        </p:nvSpPr>
        <p:spPr bwMode="auto">
          <a:xfrm>
            <a:off x="7010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25</a:t>
            </a:r>
          </a:p>
        </p:txBody>
      </p:sp>
      <p:sp>
        <p:nvSpPr>
          <p:cNvPr id="21518" name="Text Box 29"/>
          <p:cNvSpPr txBox="1">
            <a:spLocks noChangeArrowheads="1"/>
          </p:cNvSpPr>
          <p:nvPr/>
        </p:nvSpPr>
        <p:spPr bwMode="auto">
          <a:xfrm>
            <a:off x="7010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55</a:t>
            </a:r>
          </a:p>
        </p:txBody>
      </p:sp>
      <p:sp>
        <p:nvSpPr>
          <p:cNvPr id="21519" name="Text Box 30"/>
          <p:cNvSpPr txBox="1">
            <a:spLocks noChangeArrowheads="1"/>
          </p:cNvSpPr>
          <p:nvPr/>
        </p:nvSpPr>
        <p:spPr bwMode="auto">
          <a:xfrm>
            <a:off x="7010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1520" name="Text Box 31"/>
          <p:cNvSpPr txBox="1">
            <a:spLocks noChangeArrowheads="1"/>
          </p:cNvSpPr>
          <p:nvPr/>
        </p:nvSpPr>
        <p:spPr bwMode="auto">
          <a:xfrm>
            <a:off x="6096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1521" name="Text Box 32"/>
          <p:cNvSpPr txBox="1">
            <a:spLocks noChangeArrowheads="1"/>
          </p:cNvSpPr>
          <p:nvPr/>
        </p:nvSpPr>
        <p:spPr bwMode="auto">
          <a:xfrm>
            <a:off x="7010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60</a:t>
            </a:r>
          </a:p>
        </p:txBody>
      </p:sp>
      <p:sp>
        <p:nvSpPr>
          <p:cNvPr id="21522" name="Text Box 35"/>
          <p:cNvSpPr txBox="1">
            <a:spLocks noChangeArrowheads="1"/>
          </p:cNvSpPr>
          <p:nvPr/>
        </p:nvSpPr>
        <p:spPr bwMode="auto">
          <a:xfrm>
            <a:off x="7924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1523" name="Text Box 36"/>
          <p:cNvSpPr txBox="1">
            <a:spLocks noChangeArrowheads="1"/>
          </p:cNvSpPr>
          <p:nvPr/>
        </p:nvSpPr>
        <p:spPr bwMode="auto">
          <a:xfrm>
            <a:off x="7924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1524" name="Text Box 37"/>
          <p:cNvSpPr txBox="1">
            <a:spLocks noChangeArrowheads="1"/>
          </p:cNvSpPr>
          <p:nvPr/>
        </p:nvSpPr>
        <p:spPr bwMode="auto">
          <a:xfrm>
            <a:off x="7924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1525" name="Text Box 38"/>
          <p:cNvSpPr txBox="1">
            <a:spLocks noChangeArrowheads="1"/>
          </p:cNvSpPr>
          <p:nvPr/>
        </p:nvSpPr>
        <p:spPr bwMode="auto">
          <a:xfrm>
            <a:off x="7924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1526" name="Text Box 39"/>
          <p:cNvSpPr txBox="1">
            <a:spLocks noChangeArrowheads="1"/>
          </p:cNvSpPr>
          <p:nvPr/>
        </p:nvSpPr>
        <p:spPr bwMode="auto">
          <a:xfrm>
            <a:off x="7924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1527" name="Text Box 40"/>
          <p:cNvSpPr txBox="1">
            <a:spLocks noChangeArrowheads="1"/>
          </p:cNvSpPr>
          <p:nvPr/>
        </p:nvSpPr>
        <p:spPr bwMode="auto">
          <a:xfrm>
            <a:off x="7924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1528" name="Text Box 41"/>
          <p:cNvSpPr txBox="1">
            <a:spLocks noChangeArrowheads="1"/>
          </p:cNvSpPr>
          <p:nvPr/>
        </p:nvSpPr>
        <p:spPr bwMode="auto">
          <a:xfrm>
            <a:off x="7924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1529" name="Text Box 43"/>
          <p:cNvSpPr txBox="1">
            <a:spLocks noChangeArrowheads="1"/>
          </p:cNvSpPr>
          <p:nvPr/>
        </p:nvSpPr>
        <p:spPr bwMode="auto">
          <a:xfrm>
            <a:off x="7924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1530" name="Text Box 45"/>
          <p:cNvSpPr txBox="1">
            <a:spLocks noChangeArrowheads="1"/>
          </p:cNvSpPr>
          <p:nvPr/>
        </p:nvSpPr>
        <p:spPr bwMode="auto">
          <a:xfrm>
            <a:off x="304800" y="3505200"/>
            <a:ext cx="5943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printf("%d",x[3]);      // prints 85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printf("%d",x[7]+x[1]); // prints 115</a:t>
            </a:r>
          </a:p>
          <a:p>
            <a:pPr eaLnBrk="1" hangingPunct="1">
              <a:spcBef>
                <a:spcPct val="50000"/>
              </a:spcBef>
            </a:pPr>
            <a:endParaRPr lang="en-US" sz="2000">
              <a:latin typeface="Courier New" charset="0"/>
            </a:endParaRPr>
          </a:p>
        </p:txBody>
      </p:sp>
      <p:sp>
        <p:nvSpPr>
          <p:cNvPr id="21531" name="Text Box 46"/>
          <p:cNvSpPr txBox="1">
            <a:spLocks noChangeArrowheads="1"/>
          </p:cNvSpPr>
          <p:nvPr/>
        </p:nvSpPr>
        <p:spPr bwMode="auto">
          <a:xfrm>
            <a:off x="228600" y="1371600"/>
            <a:ext cx="601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Any single element of x may be used like any other scalar variable</a:t>
            </a:r>
          </a:p>
        </p:txBody>
      </p:sp>
      <p:sp>
        <p:nvSpPr>
          <p:cNvPr id="21532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03DBDD-550F-8149-A5CD-E18A7F24782C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21533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3E0E8F-EA25-A143-8F0E-5BB26B4D190A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 Arrays</a:t>
            </a:r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4572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572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572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572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4572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4572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572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5486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5486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5486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5486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5486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2" name="Text Box 15"/>
          <p:cNvSpPr txBox="1">
            <a:spLocks noChangeArrowheads="1"/>
          </p:cNvSpPr>
          <p:nvPr/>
        </p:nvSpPr>
        <p:spPr bwMode="auto">
          <a:xfrm>
            <a:off x="5486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3" name="Text Box 16"/>
          <p:cNvSpPr txBox="1">
            <a:spLocks noChangeArrowheads="1"/>
          </p:cNvSpPr>
          <p:nvPr/>
        </p:nvSpPr>
        <p:spPr bwMode="auto">
          <a:xfrm>
            <a:off x="5486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4" name="Text Box 17"/>
          <p:cNvSpPr txBox="1">
            <a:spLocks noChangeArrowheads="1"/>
          </p:cNvSpPr>
          <p:nvPr/>
        </p:nvSpPr>
        <p:spPr bwMode="auto">
          <a:xfrm>
            <a:off x="4572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2545" name="Text Box 18"/>
          <p:cNvSpPr txBox="1">
            <a:spLocks noChangeArrowheads="1"/>
          </p:cNvSpPr>
          <p:nvPr/>
        </p:nvSpPr>
        <p:spPr bwMode="auto">
          <a:xfrm>
            <a:off x="5486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6" name="Text Box 19"/>
          <p:cNvSpPr txBox="1">
            <a:spLocks noChangeArrowheads="1"/>
          </p:cNvSpPr>
          <p:nvPr/>
        </p:nvSpPr>
        <p:spPr bwMode="auto">
          <a:xfrm>
            <a:off x="6400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6400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2548" name="Text Box 21"/>
          <p:cNvSpPr txBox="1">
            <a:spLocks noChangeArrowheads="1"/>
          </p:cNvSpPr>
          <p:nvPr/>
        </p:nvSpPr>
        <p:spPr bwMode="auto">
          <a:xfrm>
            <a:off x="6400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6400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2550" name="Text Box 23"/>
          <p:cNvSpPr txBox="1">
            <a:spLocks noChangeArrowheads="1"/>
          </p:cNvSpPr>
          <p:nvPr/>
        </p:nvSpPr>
        <p:spPr bwMode="auto">
          <a:xfrm>
            <a:off x="6400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6400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2552" name="Text Box 25"/>
          <p:cNvSpPr txBox="1">
            <a:spLocks noChangeArrowheads="1"/>
          </p:cNvSpPr>
          <p:nvPr/>
        </p:nvSpPr>
        <p:spPr bwMode="auto">
          <a:xfrm>
            <a:off x="6400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2553" name="Text Box 26"/>
          <p:cNvSpPr txBox="1">
            <a:spLocks noChangeArrowheads="1"/>
          </p:cNvSpPr>
          <p:nvPr/>
        </p:nvSpPr>
        <p:spPr bwMode="auto">
          <a:xfrm>
            <a:off x="6400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2554" name="Text Box 27"/>
          <p:cNvSpPr txBox="1">
            <a:spLocks noChangeArrowheads="1"/>
          </p:cNvSpPr>
          <p:nvPr/>
        </p:nvSpPr>
        <p:spPr bwMode="auto">
          <a:xfrm>
            <a:off x="304800" y="1447800"/>
            <a:ext cx="3505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Define an 8 element array: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1800">
                <a:latin typeface="Courier New" charset="0"/>
              </a:rPr>
              <a:t>int x[8];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Elements numbered 0 to 7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Arrays in C always start with location 0 (zero based)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The initial value of each array element is unknown (just like scalar variables)</a:t>
            </a:r>
          </a:p>
        </p:txBody>
      </p:sp>
      <p:sp>
        <p:nvSpPr>
          <p:cNvPr id="22555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9F7306-5ABE-F24A-BDF0-F7452031AC20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22556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D22EC0-066B-0340-9CB4-406D92CD11F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Declaring/defining Arrays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4953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A[0]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953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A[1]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953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A[2]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4953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A[3]</a:t>
            </a:r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5867400" y="2743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1.23</a:t>
            </a:r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5867400" y="3886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0.7071</a:t>
            </a:r>
          </a:p>
        </p:txBody>
      </p:sp>
      <p:sp>
        <p:nvSpPr>
          <p:cNvPr id="23560" name="Text Box 14"/>
          <p:cNvSpPr txBox="1">
            <a:spLocks noChangeArrowheads="1"/>
          </p:cNvSpPr>
          <p:nvPr/>
        </p:nvSpPr>
        <p:spPr bwMode="auto">
          <a:xfrm>
            <a:off x="5867400" y="3505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2.718</a:t>
            </a:r>
          </a:p>
        </p:txBody>
      </p:sp>
      <p:sp>
        <p:nvSpPr>
          <p:cNvPr id="23561" name="Text Box 15"/>
          <p:cNvSpPr txBox="1">
            <a:spLocks noChangeArrowheads="1"/>
          </p:cNvSpPr>
          <p:nvPr/>
        </p:nvSpPr>
        <p:spPr bwMode="auto">
          <a:xfrm>
            <a:off x="5867400" y="3124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3.14159</a:t>
            </a:r>
          </a:p>
        </p:txBody>
      </p:sp>
      <p:sp>
        <p:nvSpPr>
          <p:cNvPr id="23562" name="Text Box 19"/>
          <p:cNvSpPr txBox="1">
            <a:spLocks noChangeArrowheads="1"/>
          </p:cNvSpPr>
          <p:nvPr/>
        </p:nvSpPr>
        <p:spPr bwMode="auto">
          <a:xfrm>
            <a:off x="7772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4430</a:t>
            </a:r>
          </a:p>
        </p:txBody>
      </p:sp>
      <p:sp>
        <p:nvSpPr>
          <p:cNvPr id="23563" name="Text Box 20"/>
          <p:cNvSpPr txBox="1">
            <a:spLocks noChangeArrowheads="1"/>
          </p:cNvSpPr>
          <p:nvPr/>
        </p:nvSpPr>
        <p:spPr bwMode="auto">
          <a:xfrm>
            <a:off x="7772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4448</a:t>
            </a:r>
          </a:p>
        </p:txBody>
      </p:sp>
      <p:sp>
        <p:nvSpPr>
          <p:cNvPr id="23564" name="Text Box 21"/>
          <p:cNvSpPr txBox="1">
            <a:spLocks noChangeArrowheads="1"/>
          </p:cNvSpPr>
          <p:nvPr/>
        </p:nvSpPr>
        <p:spPr bwMode="auto">
          <a:xfrm>
            <a:off x="7772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4440</a:t>
            </a:r>
          </a:p>
        </p:txBody>
      </p:sp>
      <p:sp>
        <p:nvSpPr>
          <p:cNvPr id="23565" name="Text Box 26"/>
          <p:cNvSpPr txBox="1">
            <a:spLocks noChangeArrowheads="1"/>
          </p:cNvSpPr>
          <p:nvPr/>
        </p:nvSpPr>
        <p:spPr bwMode="auto">
          <a:xfrm>
            <a:off x="7772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4438</a:t>
            </a:r>
          </a:p>
        </p:txBody>
      </p:sp>
      <p:sp>
        <p:nvSpPr>
          <p:cNvPr id="23566" name="Text Box 27"/>
          <p:cNvSpPr txBox="1">
            <a:spLocks noChangeArrowheads="1"/>
          </p:cNvSpPr>
          <p:nvPr/>
        </p:nvSpPr>
        <p:spPr bwMode="auto">
          <a:xfrm>
            <a:off x="457200" y="2819400"/>
            <a:ext cx="35052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You can also define the values to be held in the array and instruct the compiler to figure out how many elements are needed.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Not putting a value within the [] tells the compiler to determine how many locations are needed.</a:t>
            </a:r>
          </a:p>
        </p:txBody>
      </p:sp>
      <p:sp>
        <p:nvSpPr>
          <p:cNvPr id="23567" name="Text Box 28"/>
          <p:cNvSpPr txBox="1">
            <a:spLocks noChangeArrowheads="1"/>
          </p:cNvSpPr>
          <p:nvPr/>
        </p:nvSpPr>
        <p:spPr bwMode="auto">
          <a:xfrm>
            <a:off x="304800" y="16002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double A[]={ 1.23, 3.14159, 2.718, 0.7071 };</a:t>
            </a:r>
          </a:p>
        </p:txBody>
      </p:sp>
      <p:sp>
        <p:nvSpPr>
          <p:cNvPr id="23568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4E5E96-2CD9-1240-997D-50C901215125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23569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A8AE43-F61F-8146-8EC3-9339EAC2506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4578" name="Text Box 16"/>
          <p:cNvSpPr txBox="1">
            <a:spLocks noChangeArrowheads="1"/>
          </p:cNvSpPr>
          <p:nvPr/>
        </p:nvSpPr>
        <p:spPr bwMode="auto">
          <a:xfrm>
            <a:off x="228600" y="990600"/>
            <a:ext cx="64770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x[8];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i;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// get 8 values into x[]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(i=0; i&lt;8; i++)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printf("Enter test %d:",i+1);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scanf("%d",&amp;x[i]);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}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FE2365-C9AB-8142-A853-A4969AD055E4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416007-43F1-294A-9110-1E5020B3A4F5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3657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Sample run </a:t>
            </a:r>
            <a:br>
              <a:rPr lang="en-US" sz="1800"/>
            </a:br>
            <a:r>
              <a:rPr lang="en-US" sz="1800"/>
              <a:t>(user input underlined):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Enter test 1:</a:t>
            </a:r>
            <a:r>
              <a:rPr lang="en-US" sz="1800" u="sng">
                <a:latin typeface="Courier New" charset="0"/>
              </a:rPr>
              <a:t>80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2:</a:t>
            </a:r>
            <a:r>
              <a:rPr lang="en-US" sz="1800" u="sng">
                <a:latin typeface="Courier New" charset="0"/>
              </a:rPr>
              <a:t>75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3:</a:t>
            </a:r>
            <a:r>
              <a:rPr lang="en-US" sz="1800" u="sng">
                <a:latin typeface="Courier New" charset="0"/>
              </a:rPr>
              <a:t>90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4:</a:t>
            </a:r>
            <a:r>
              <a:rPr lang="en-US" sz="1800" u="sng">
                <a:latin typeface="Courier New" charset="0"/>
              </a:rPr>
              <a:t>100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5:</a:t>
            </a:r>
            <a:r>
              <a:rPr lang="en-US" sz="1800" u="sng">
                <a:latin typeface="Courier New" charset="0"/>
              </a:rPr>
              <a:t>65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6:</a:t>
            </a:r>
            <a:r>
              <a:rPr lang="en-US" sz="1800" u="sng">
                <a:latin typeface="Courier New" charset="0"/>
              </a:rPr>
              <a:t>88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7:</a:t>
            </a:r>
            <a:r>
              <a:rPr lang="en-US" sz="1800" u="sng">
                <a:latin typeface="Courier New" charset="0"/>
              </a:rPr>
              <a:t>40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8:</a:t>
            </a:r>
            <a:r>
              <a:rPr lang="en-US" sz="1800" u="sng">
                <a:latin typeface="Courier New" charset="0"/>
              </a:rPr>
              <a:t>90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486400" y="1752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5486400" y="2133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5486400" y="2514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486400" y="2895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5486400" y="3276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5486400" y="3657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5486400" y="4038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6400800" y="1752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6400800" y="4038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6400800" y="3276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6400800" y="2895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5614" name="Text Box 15"/>
          <p:cNvSpPr txBox="1">
            <a:spLocks noChangeArrowheads="1"/>
          </p:cNvSpPr>
          <p:nvPr/>
        </p:nvSpPr>
        <p:spPr bwMode="auto">
          <a:xfrm>
            <a:off x="6400800" y="2514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5" name="Text Box 16"/>
          <p:cNvSpPr txBox="1">
            <a:spLocks noChangeArrowheads="1"/>
          </p:cNvSpPr>
          <p:nvPr/>
        </p:nvSpPr>
        <p:spPr bwMode="auto">
          <a:xfrm>
            <a:off x="6400800" y="2133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6400800" y="3657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5486400" y="4419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5618" name="Text Box 19"/>
          <p:cNvSpPr txBox="1">
            <a:spLocks noChangeArrowheads="1"/>
          </p:cNvSpPr>
          <p:nvPr/>
        </p:nvSpPr>
        <p:spPr bwMode="auto">
          <a:xfrm>
            <a:off x="6400800" y="4419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FEB337-CEF8-4845-B568-EE9CF3C86B31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25620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62E279-B97A-7242-BBFB-7053B1944EE4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happens if we change previous code to: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stdio.h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void main(void)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{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x[8];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float sum,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avg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 // used later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// get 8 values into x[]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for (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=0;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&lt;=8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++)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{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("Enter test %d:",i+1);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("%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d",&amp;x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[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]);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662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E888D9-E56F-9D4D-80CE-41A407FD2B78}" type="datetime1">
              <a:rPr lang="en-US" sz="1200" smtClean="0">
                <a:latin typeface="Garamond" charset="0"/>
              </a:rPr>
              <a:t>6/10/18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563EA3-3F6A-D24E-9E9F-60186E507637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13063</TotalTime>
  <Words>1823</Words>
  <Application>Microsoft Macintosh PowerPoint</Application>
  <PresentationFormat>On-screen Show (4:3)</PresentationFormat>
  <Paragraphs>537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Consolas</vt:lpstr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 of scalar variables</vt:lpstr>
      <vt:lpstr>Intro to Arrays</vt:lpstr>
      <vt:lpstr>Declaring Arrays</vt:lpstr>
      <vt:lpstr>Declaring/defining Arrays</vt:lpstr>
      <vt:lpstr>Working with Arrays (input)</vt:lpstr>
      <vt:lpstr>Working with Arrays (input)</vt:lpstr>
      <vt:lpstr>Pitfalls</vt:lpstr>
      <vt:lpstr>Pitfalls (cont.)</vt:lpstr>
      <vt:lpstr>Example</vt:lpstr>
      <vt:lpstr>Example solution</vt:lpstr>
      <vt:lpstr>Two-dimensional arrays</vt:lpstr>
      <vt:lpstr>Initializing 2D arrays</vt:lpstr>
      <vt:lpstr>2D arrays and loops</vt:lpstr>
      <vt:lpstr>Example: Working with 2-D arrays</vt:lpstr>
      <vt:lpstr>Example solution</vt:lpstr>
      <vt:lpstr>Passing arrays to functions</vt:lpstr>
      <vt:lpstr>Example</vt:lpstr>
      <vt:lpstr>Passing Arrays to functions (findAvg)</vt:lpstr>
      <vt:lpstr>Passing Arrays to functions (findMax)</vt:lpstr>
      <vt:lpstr>SclAry() function</vt:lpstr>
      <vt:lpstr>Passing Arrays to functions (SclAry)</vt:lpstr>
      <vt:lpstr>Passing Arrays to functions (SclAry)</vt:lpstr>
      <vt:lpstr>Passing Arrays to functions (SclAry)</vt:lpstr>
      <vt:lpstr>Passing Arrays to functions (SclAry)</vt:lpstr>
      <vt:lpstr>Passing Arrays to functions</vt:lpstr>
      <vt:lpstr>Arrays and pointers</vt:lpstr>
      <vt:lpstr>2-D arrays and functions</vt:lpstr>
      <vt:lpstr>Exam 1 stats</vt:lpstr>
      <vt:lpstr>FAQ</vt:lpstr>
      <vt:lpstr>FAQ (continued)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1660</cp:revision>
  <dcterms:created xsi:type="dcterms:W3CDTF">2006-04-03T05:03:01Z</dcterms:created>
  <dcterms:modified xsi:type="dcterms:W3CDTF">2018-06-11T02:19:04Z</dcterms:modified>
</cp:coreProperties>
</file>