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22" r:id="rId4"/>
    <p:sldId id="509" r:id="rId5"/>
    <p:sldId id="502" r:id="rId6"/>
    <p:sldId id="523" r:id="rId7"/>
    <p:sldId id="504" r:id="rId8"/>
    <p:sldId id="505" r:id="rId9"/>
    <p:sldId id="506" r:id="rId10"/>
    <p:sldId id="507" r:id="rId11"/>
    <p:sldId id="508" r:id="rId12"/>
    <p:sldId id="518" r:id="rId13"/>
    <p:sldId id="519" r:id="rId14"/>
    <p:sldId id="520" r:id="rId15"/>
    <p:sldId id="521" r:id="rId16"/>
    <p:sldId id="410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AF80B-47A1-B547-8544-0BFBFC1333E3}" type="datetime1">
              <a:rPr lang="en-US" smtClean="0"/>
              <a:t>6/13/2018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50FEB-A456-E040-8EB2-AC27097AF7A5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D16FE-C729-FE48-8C68-812541CBF95A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3430F-D292-C741-A7E8-3986B9E33D05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43C36-66EE-E643-9473-D7702A35FF5D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8A849-E58C-0941-8CF5-DFC134E7A238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D6F58-6851-D741-A5CB-10D29C7E5D85}" type="datetime1">
              <a:rPr lang="en-US" smtClean="0"/>
              <a:t>6/13/2018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FA1E4-77AB-4647-9B5B-CAFF2CB02BE4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17F96-DB73-964A-A515-0A57CC268B54}" type="datetime1">
              <a:rPr lang="en-US" smtClean="0"/>
              <a:t>6/13/2018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F86F6-291B-1A49-B231-30E4DB6D87D2}" type="datetime1">
              <a:rPr lang="en-US" smtClean="0"/>
              <a:t>6/13/2018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37680-80F2-9745-8C2E-E53C7191896F}" type="datetime1">
              <a:rPr lang="en-US" smtClean="0"/>
              <a:t>6/13/2018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A9D1-3529-5240-96A5-75EBEF7F8041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C448-92E7-A144-8BE9-19060BD001C1}" type="datetime1">
              <a:rPr lang="en-US" smtClean="0"/>
              <a:t>6/13/2018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DCF8A913-0CF7-7E42-A136-11A921F9C6B7}" type="datetime1">
              <a:rPr lang="en-US" smtClean="0"/>
              <a:t>6/13/2018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Summer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F4F76C-EC6F-4547-965F-5D7CB6191A3D}" type="datetime1">
              <a:rPr lang="en-US" sz="1200" smtClean="0">
                <a:latin typeface="Garamond" charset="0"/>
                <a:cs typeface="Arial" charset="0"/>
              </a:rPr>
              <a:t>6/13/2018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9126D-3F47-3542-9BB0-4518006ED8B2}" type="datetime1">
              <a:rPr lang="en-US" sz="1200" smtClean="0">
                <a:latin typeface="Garamond" charset="0"/>
                <a:cs typeface="Arial" charset="0"/>
              </a:rPr>
              <a:t>6/13/2018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string functions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Works with main program in PE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Assume input strings have max of 49 chars (+ </a:t>
            </a:r>
            <a:r>
              <a:rPr lang="ja-JP" altLang="en-US" sz="2600">
                <a:latin typeface="Arial" charset="0"/>
              </a:rPr>
              <a:t>‘</a:t>
            </a:r>
            <a:r>
              <a:rPr lang="en-US" altLang="ja-JP" sz="2600">
                <a:latin typeface="Arial" charset="0"/>
              </a:rPr>
              <a:t>\0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altLang="ja-JP" sz="26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Write a function to do each of the following: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readStrings(char *s);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until the input string matches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 i="1">
                <a:latin typeface="Arial" charset="0"/>
                <a:cs typeface="Courier New" charset="0"/>
              </a:rPr>
              <a:t>. </a:t>
            </a:r>
            <a:r>
              <a:rPr lang="en-US" sz="1900">
                <a:latin typeface="Arial" charset="0"/>
                <a:cs typeface="Courier New" charset="0"/>
              </a:rPr>
              <a:t>Return the number of strings read.</a:t>
            </a:r>
            <a:endParaRPr lang="en-US" sz="1900" i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void copyNull(char *s1, char *s2,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Copy the first </a:t>
            </a:r>
            <a:r>
              <a:rPr lang="en-US" sz="1900" i="1">
                <a:latin typeface="Courier New" charset="0"/>
                <a:cs typeface="Courier New" charset="0"/>
              </a:rPr>
              <a:t>n</a:t>
            </a:r>
            <a:r>
              <a:rPr lang="en-US" sz="1900">
                <a:latin typeface="Arial" charset="0"/>
              </a:rPr>
              <a:t> characters of </a:t>
            </a:r>
            <a:r>
              <a:rPr lang="en-US" sz="1900" i="1">
                <a:latin typeface="Courier New" charset="0"/>
                <a:cs typeface="Courier New" charset="0"/>
              </a:rPr>
              <a:t>s2</a:t>
            </a:r>
            <a:r>
              <a:rPr lang="en-US" sz="1900">
                <a:latin typeface="Arial" charset="0"/>
              </a:rPr>
              <a:t> into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>
                <a:latin typeface="Arial" charset="0"/>
              </a:rPr>
              <a:t>, and make sure that the new version of </a:t>
            </a:r>
            <a:r>
              <a:rPr lang="en-US" sz="1900" i="1">
                <a:latin typeface="Courier New" charset="0"/>
                <a:cs typeface="Courier New" charset="0"/>
              </a:rPr>
              <a:t>s1</a:t>
            </a:r>
            <a:r>
              <a:rPr lang="en-US" sz="1900" i="1">
                <a:latin typeface="Arial" charset="0"/>
                <a:cs typeface="Courier New" charset="0"/>
              </a:rPr>
              <a:t> </a:t>
            </a:r>
            <a:r>
              <a:rPr lang="en-US" sz="1900">
                <a:latin typeface="Arial" charset="0"/>
              </a:rPr>
              <a:t>terminates with a null character.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int fillString(char *s, int n);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Repeatedly read strings from standard input and concatenate them to </a:t>
            </a:r>
            <a:r>
              <a:rPr lang="en-US" sz="1900" i="1">
                <a:latin typeface="Courier New" charset="0"/>
                <a:cs typeface="Courier New" charset="0"/>
              </a:rPr>
              <a:t>s</a:t>
            </a:r>
            <a:r>
              <a:rPr lang="en-US" sz="1900">
                <a:latin typeface="Arial" charset="0"/>
              </a:rPr>
              <a:t> until there is no room in the string. Return the final length of the string.</a:t>
            </a:r>
          </a:p>
          <a:p>
            <a:pPr lvl="3">
              <a:lnSpc>
                <a:spcPct val="80000"/>
              </a:lnSpc>
            </a:pPr>
            <a:r>
              <a:rPr lang="en-US" sz="1700">
                <a:latin typeface="Arial" charset="0"/>
              </a:rPr>
              <a:t>For example, if s is a 6-character array already holding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abcd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—string is full; return 5</a:t>
            </a:r>
          </a:p>
          <a:p>
            <a:pPr lvl="4">
              <a:lnSpc>
                <a:spcPct val="80000"/>
              </a:lnSpc>
            </a:pPr>
            <a:r>
              <a:rPr lang="en-US" sz="1700">
                <a:latin typeface="Arial" charset="0"/>
              </a:rPr>
              <a:t>User enters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ef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—there</a:t>
            </a:r>
            <a:r>
              <a:rPr lang="ja-JP" altLang="en-US" sz="1700">
                <a:latin typeface="Arial" charset="0"/>
              </a:rPr>
              <a:t>’</a:t>
            </a:r>
            <a:r>
              <a:rPr lang="en-US" altLang="ja-JP" sz="1700">
                <a:latin typeface="Arial" charset="0"/>
              </a:rPr>
              <a:t>s not enough room; return 4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Assume s initially contains null terminated string (or is empty)</a:t>
            </a:r>
          </a:p>
          <a:p>
            <a:pPr lvl="1"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BD741A-B9D2-1E4F-A710-A8FDF1737C7B}" type="datetime1">
              <a:rPr lang="en-US" sz="1200" smtClean="0">
                <a:latin typeface="Garamond" charset="0"/>
              </a:rPr>
              <a:t>6/13/2018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D21DF1-2271-314E-BBD3-2BD79D3AEAC2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readStrings(char *s)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char str[50];	// Assume max 50 chars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int count = 0;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do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scanf(“%s”, str);	// NOTE: do not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			// need &amp;str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count++;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 while (strcmp(str, s) != 0);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return count;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30A176-177E-ED42-8207-5E92B7635572}" type="datetime1">
              <a:rPr lang="en-US" sz="1200" smtClean="0">
                <a:latin typeface="Garamond" charset="0"/>
              </a:rPr>
              <a:t>6/13/2018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1800B-75E7-2D4C-A945-04030D6DB89F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7925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copyNull(char *s1, char *s2, int n) {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strncpy(s1, s2, n);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s1[n] = ‘\0’;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A9A46B-B1FB-7843-A6DC-92B59C0B80E3}" type="datetime1">
              <a:rPr lang="en-US" sz="1200" smtClean="0">
                <a:latin typeface="Garamond" charset="0"/>
              </a:rPr>
              <a:t>6/13/2018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0888E7-BE50-F548-BA6B-84F9EB4588F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int fillString(char *s, int n)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char input[50];	// Assume max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50 chars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int charsLeft;	// Space remaining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		//   in s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do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scanf(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%s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Calculate # chars left in array if input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//   string is added. Need to leave room for </a:t>
            </a:r>
            <a:r>
              <a:rPr lang="ja-JP" altLang="en-US" sz="1400">
                <a:latin typeface="Courier New" charset="0"/>
                <a:cs typeface="Courier New" charset="0"/>
              </a:rPr>
              <a:t>‘</a:t>
            </a:r>
            <a:r>
              <a:rPr lang="en-US" altLang="ja-JP" sz="1400">
                <a:latin typeface="Courier New" charset="0"/>
                <a:cs typeface="Courier New" charset="0"/>
              </a:rPr>
              <a:t>\0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endParaRPr lang="en-US" altLang="ja-JP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charsLeft = n – (strlen(s) + 1) – strlen(input);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if (charsLeft &gt; 0)		// Enough space to add this string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strcat(s, input);		//   and continue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else {				//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if (charsLeft == 0)	// Can add input, but then out of room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	strcat(s, input);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	return strlen(s);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	} while (1);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14400" algn="l"/>
                <a:tab pos="1371600" algn="l"/>
              </a:tabLst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tabLst>
                <a:tab pos="633413" algn="l"/>
                <a:tab pos="914400" algn="l"/>
                <a:tab pos="1371600" algn="l"/>
              </a:tabLst>
            </a:pPr>
            <a:endParaRPr lang="en-US" sz="140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3A8A6-F873-E74D-9575-7FCB37418359}" type="datetime1">
              <a:rPr lang="en-US" sz="1200" smtClean="0">
                <a:latin typeface="Garamond" charset="0"/>
              </a:rPr>
              <a:t>6/13/2018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F52E1D-EDDA-7F40-97D7-62C903EC5476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Structures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Ch. 7 activities due Thursday</a:t>
            </a:r>
          </a:p>
          <a:p>
            <a:pPr lvl="1"/>
            <a:r>
              <a:rPr lang="en-US" dirty="0">
                <a:latin typeface="Arial" charset="0"/>
              </a:rPr>
              <a:t>Program 5 to be posted; due Wednesday </a:t>
            </a:r>
            <a:r>
              <a:rPr lang="en-US" dirty="0" smtClean="0">
                <a:latin typeface="Arial" charset="0"/>
              </a:rPr>
              <a:t>6/20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Old spec and starter files (which will become template files) on course schedule page</a:t>
            </a:r>
          </a:p>
          <a:p>
            <a:pPr lvl="1"/>
            <a:r>
              <a:rPr lang="en-US" dirty="0">
                <a:latin typeface="Arial" charset="0"/>
              </a:rPr>
              <a:t>Exam 2: Monday, 6/18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23F221-A819-134D-8DC0-A1B814ED6EBC}" type="datetime1">
              <a:rPr lang="en-US" sz="1200" smtClean="0">
                <a:latin typeface="Garamond" charset="0"/>
              </a:rPr>
              <a:t>6/13/2018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Ch. 7 activities due Thursday</a:t>
            </a:r>
          </a:p>
          <a:p>
            <a:pPr lvl="1"/>
            <a:r>
              <a:rPr lang="en-US" dirty="0">
                <a:latin typeface="Arial" charset="0"/>
              </a:rPr>
              <a:t>Program 5 to be posted; due </a:t>
            </a:r>
            <a:r>
              <a:rPr lang="en-US" smtClean="0">
                <a:latin typeface="Arial" charset="0"/>
              </a:rPr>
              <a:t>Wednesday </a:t>
            </a:r>
            <a:r>
              <a:rPr lang="en-US" smtClean="0">
                <a:latin typeface="Arial" charset="0"/>
              </a:rPr>
              <a:t>6/20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Old spec and starter files (which will become template files) on course schedule page</a:t>
            </a:r>
          </a:p>
          <a:p>
            <a:pPr lvl="1"/>
            <a:r>
              <a:rPr lang="en-US" dirty="0">
                <a:latin typeface="Arial" charset="0"/>
              </a:rPr>
              <a:t>Exam 2: Monday, 6/18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</a:t>
            </a:r>
            <a:r>
              <a:rPr lang="en-US" dirty="0" smtClean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61B44-D907-944D-A163-1BCBCA064C1B}" type="datetime1">
              <a:rPr lang="en-US" sz="1200" smtClean="0">
                <a:latin typeface="Garamond" charset="0"/>
              </a:rPr>
              <a:t>6/13/2018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Review: arrays &amp; pointers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Arrays: groups of data with same type</a:t>
            </a:r>
          </a:p>
          <a:p>
            <a:pPr lvl="1"/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x[10]</a:t>
            </a:r>
            <a:r>
              <a:rPr lang="en-US" altLang="en-US" smtClean="0">
                <a:ea typeface="ＭＳ Ｐゴシック" pitchFamily="34" charset="-128"/>
              </a:rPr>
              <a:t> has 10 elements, </a:t>
            </a:r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x[0]</a:t>
            </a:r>
            <a:r>
              <a:rPr lang="en-US" altLang="en-US" smtClean="0">
                <a:ea typeface="ＭＳ Ｐゴシック" pitchFamily="34" charset="-128"/>
              </a:rPr>
              <a:t> through </a:t>
            </a:r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x[9]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Can also define with initial values</a:t>
            </a:r>
          </a:p>
          <a:p>
            <a:pPr lvl="2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e.g. </a:t>
            </a:r>
            <a:r>
              <a:rPr lang="en-US" altLang="en-US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double list[] = {1.2, 0.75, -3.233};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Must be sure to access inside bounds</a:t>
            </a:r>
          </a:p>
          <a:p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Array name </a:t>
            </a:r>
            <a:r>
              <a:rPr lang="en-US" altLang="en-US" u="sng" smtClean="0">
                <a:ea typeface="ＭＳ Ｐゴシック" pitchFamily="34" charset="-128"/>
                <a:cs typeface="Courier New" pitchFamily="49" charset="0"/>
              </a:rPr>
              <a:t>is</a:t>
            </a:r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 a pointer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Arrays are always passed by address to functions</a:t>
            </a:r>
          </a:p>
          <a:p>
            <a:pPr lvl="1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Should pass size of array as additional argument</a:t>
            </a:r>
          </a:p>
          <a:p>
            <a:pPr lvl="2"/>
            <a:r>
              <a:rPr lang="en-US" altLang="en-US" smtClean="0">
                <a:ea typeface="ＭＳ Ｐゴシック" pitchFamily="34" charset="-128"/>
                <a:cs typeface="Courier New" pitchFamily="49" charset="0"/>
              </a:rPr>
              <a:t>e.g. void f(int arr[], int n);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7B209F4-7C82-3C41-A782-B90EF7297445}" type="datetime1">
              <a:rPr lang="en-US" altLang="en-US" sz="1200" smtClean="0">
                <a:latin typeface="Garamond" pitchFamily="18" charset="0"/>
              </a:rPr>
              <a:t>6/13/2018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496E9E0-5365-4F04-BBD6-80F0ADCE48D1}" type="slidenum">
              <a:rPr lang="en-US" altLang="en-US" sz="1200">
                <a:latin typeface="Garamond" pitchFamily="18" charset="0"/>
              </a:rPr>
              <a:pPr eaLnBrk="1" hangingPunct="1"/>
              <a:t>3</a:t>
            </a:fld>
            <a:endParaRPr lang="en-US" altLang="en-US" sz="12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4E078B-9465-8D48-9690-8AE5E8908C64}" type="datetime1">
              <a:rPr lang="en-US" sz="1200" smtClean="0">
                <a:latin typeface="Garamond" charset="0"/>
              </a:rPr>
              <a:t>6/13/2018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9C98B0-6923-364D-8A28-C3980EF2161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88A9F6-83B5-3D42-83C1-96CB4A2D29B9}" type="datetime1">
              <a:rPr lang="en-US" sz="1200" smtClean="0">
                <a:latin typeface="Garamond" charset="0"/>
                <a:cs typeface="Arial" charset="0"/>
              </a:rPr>
              <a:t>6/13/2018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Strings</a:t>
            </a:r>
            <a:r>
              <a:rPr lang="en-US" dirty="0">
                <a:latin typeface="Garamond" charset="0"/>
              </a:rPr>
              <a:t> </a:t>
            </a:r>
            <a:r>
              <a:rPr lang="en-US" dirty="0" smtClean="0">
                <a:latin typeface="Garamond" charset="0"/>
              </a:rPr>
              <a:t>and I/O functions</a:t>
            </a:r>
            <a:endParaRPr lang="en-US" dirty="0">
              <a:latin typeface="Garamond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Can pass string as array or pointer: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take </a:t>
            </a:r>
            <a:r>
              <a:rPr lang="en-US" dirty="0">
                <a:latin typeface="Courier New" charset="0"/>
                <a:cs typeface="Courier New" charset="0"/>
              </a:rPr>
              <a:t>char *</a:t>
            </a:r>
            <a:r>
              <a:rPr lang="en-US" dirty="0">
                <a:latin typeface="Arial" charset="0"/>
              </a:rPr>
              <a:t> as first argument</a:t>
            </a:r>
          </a:p>
          <a:p>
            <a:r>
              <a:rPr lang="en-US" dirty="0">
                <a:latin typeface="Arial" charset="0"/>
              </a:rPr>
              <a:t>Given string </a:t>
            </a:r>
            <a:r>
              <a:rPr lang="en-US" dirty="0">
                <a:latin typeface="Courier New" charset="0"/>
                <a:cs typeface="Courier New" charset="0"/>
              </a:rPr>
              <a:t>char hello[]</a:t>
            </a:r>
            <a:r>
              <a:rPr lang="en-US" dirty="0">
                <a:latin typeface="Arial" charset="0"/>
              </a:rPr>
              <a:t> from previous slide:</a:t>
            </a:r>
          </a:p>
          <a:p>
            <a:pPr lvl="1"/>
            <a:r>
              <a:rPr lang="en-US" dirty="0">
                <a:latin typeface="Arial" charset="0"/>
              </a:rPr>
              <a:t>Print directly: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w/formatting using %s: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(“%s\n”, 					</a:t>
            </a:r>
            <a:r>
              <a:rPr lang="en-US" dirty="0" smtClean="0">
                <a:latin typeface="Courier New" charset="0"/>
                <a:cs typeface="Courier New" charset="0"/>
              </a:rPr>
              <a:t>	hello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Print individual character:  </a:t>
            </a:r>
            <a:r>
              <a:rPr lang="en-US" dirty="0" err="1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(“%c\n”, 					hello[1</a:t>
            </a:r>
            <a:r>
              <a:rPr lang="en-US" dirty="0" smtClean="0">
                <a:latin typeface="Courier New" charset="0"/>
                <a:cs typeface="Courier New" charset="0"/>
              </a:rPr>
              <a:t>]);</a:t>
            </a:r>
          </a:p>
          <a:p>
            <a:pPr lvl="1"/>
            <a:r>
              <a:rPr lang="en-US" dirty="0" smtClean="0">
                <a:cs typeface="Courier New" charset="0"/>
              </a:rPr>
              <a:t>Overwrite with new string: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dirty="0" smtClean="0">
                <a:latin typeface="Courier New" charset="0"/>
                <a:cs typeface="Courier New" charset="0"/>
              </a:rPr>
              <a:t>(“%s”, hello);</a:t>
            </a:r>
          </a:p>
          <a:p>
            <a:pPr lvl="2"/>
            <a:r>
              <a:rPr lang="en-US" dirty="0" smtClean="0">
                <a:cs typeface="Courier New" charset="0"/>
              </a:rPr>
              <a:t>Ampersand is unnecessary 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 array name is already address</a:t>
            </a:r>
          </a:p>
          <a:p>
            <a:pPr lvl="2"/>
            <a:r>
              <a:rPr lang="en-US" dirty="0" err="1" smtClean="0">
                <a:cs typeface="Courier New" charset="0"/>
                <a:sym typeface="Wingdings" panose="05000000000000000000" pitchFamily="2" charset="2"/>
              </a:rPr>
              <a:t>scanf</a:t>
            </a:r>
            <a:r>
              <a:rPr lang="en-US" dirty="0" smtClean="0">
                <a:cs typeface="Courier New" charset="0"/>
                <a:sym typeface="Wingdings" panose="05000000000000000000" pitchFamily="2" charset="2"/>
              </a:rPr>
              <a:t>() will read up to first </a:t>
            </a:r>
            <a:r>
              <a:rPr lang="en-US" smtClean="0">
                <a:cs typeface="Courier New" charset="0"/>
                <a:sym typeface="Wingdings" panose="05000000000000000000" pitchFamily="2" charset="2"/>
              </a:rPr>
              <a:t>whitespace character</a:t>
            </a:r>
            <a:endParaRPr lang="en-US" dirty="0"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BF3E9F-BAD4-5B4E-A20D-7C70A01EC795}" type="datetime1">
              <a:rPr lang="en-US" sz="1200" smtClean="0">
                <a:latin typeface="Garamond" charset="0"/>
                <a:cs typeface="Arial" charset="0"/>
              </a:rPr>
              <a:t>6/13/2018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57F617-1C0A-6B47-B7D0-2823ED362BD3}" type="datetime1">
              <a:rPr lang="en-US" sz="1200" smtClean="0">
                <a:latin typeface="Garamond" charset="0"/>
                <a:cs typeface="Arial" charset="0"/>
              </a:rPr>
              <a:t>6/13/2018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15B4EB-D7A6-4C41-AA72-3ACB8E01C48C}" type="datetime1">
              <a:rPr lang="en-US" sz="1200" smtClean="0">
                <a:latin typeface="Garamond" charset="0"/>
                <a:cs typeface="Arial" charset="0"/>
              </a:rPr>
              <a:t>6/13/2018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E69A31-D298-6446-A330-1EA9EC42E57D}" type="datetime1">
              <a:rPr lang="en-US" sz="1200" smtClean="0">
                <a:latin typeface="Garamond" charset="0"/>
                <a:cs typeface="Arial" charset="0"/>
              </a:rPr>
              <a:t>6/13/2018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9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17762</TotalTime>
  <Words>983</Words>
  <Application>Microsoft Office PowerPoint</Application>
  <PresentationFormat>On-screen Show (4:3)</PresentationFormat>
  <Paragraphs>277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Review: arrays &amp; pointers</vt:lpstr>
      <vt:lpstr>Review: 2D arrays</vt:lpstr>
      <vt:lpstr>Strings in C</vt:lpstr>
      <vt:lpstr>Strings and I/O functions</vt:lpstr>
      <vt:lpstr>String functions</vt:lpstr>
      <vt:lpstr>String functions (cont.)</vt:lpstr>
      <vt:lpstr>String functions (cont.)</vt:lpstr>
      <vt:lpstr>Example: Strings</vt:lpstr>
      <vt:lpstr>Example solution</vt:lpstr>
      <vt:lpstr>Example: Using string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1680</cp:revision>
  <dcterms:created xsi:type="dcterms:W3CDTF">2006-04-03T05:03:01Z</dcterms:created>
  <dcterms:modified xsi:type="dcterms:W3CDTF">2018-06-13T14:07:19Z</dcterms:modified>
</cp:coreProperties>
</file>