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1016" r:id="rId4"/>
    <p:sldId id="268" r:id="rId5"/>
    <p:sldId id="269" r:id="rId6"/>
    <p:sldId id="270" r:id="rId7"/>
    <p:sldId id="271" r:id="rId8"/>
    <p:sldId id="1050" r:id="rId9"/>
    <p:sldId id="1051" r:id="rId10"/>
    <p:sldId id="1052" r:id="rId11"/>
    <p:sldId id="1053" r:id="rId12"/>
    <p:sldId id="1054" r:id="rId13"/>
    <p:sldId id="1055" r:id="rId14"/>
    <p:sldId id="1056" r:id="rId15"/>
    <p:sldId id="1057" r:id="rId16"/>
    <p:sldId id="1058" r:id="rId17"/>
    <p:sldId id="1059" r:id="rId18"/>
    <p:sldId id="1060" r:id="rId19"/>
    <p:sldId id="1061" r:id="rId20"/>
    <p:sldId id="1062" r:id="rId21"/>
    <p:sldId id="1064" r:id="rId22"/>
    <p:sldId id="1065" r:id="rId23"/>
    <p:sldId id="1066" r:id="rId24"/>
    <p:sldId id="1069" r:id="rId25"/>
    <p:sldId id="732" r:id="rId26"/>
    <p:sldId id="1071" r:id="rId27"/>
    <p:sldId id="1072" r:id="rId28"/>
    <p:sldId id="1073" r:id="rId29"/>
    <p:sldId id="1074" r:id="rId30"/>
    <p:sldId id="1075" r:id="rId31"/>
    <p:sldId id="1076" r:id="rId32"/>
    <p:sldId id="1077" r:id="rId33"/>
    <p:sldId id="1033" r:id="rId34"/>
    <p:sldId id="1034" r:id="rId35"/>
    <p:sldId id="620" r:id="rId36"/>
    <p:sldId id="547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79D6D-0F8B-4BD3-B54A-90F34FCD1EFA}" v="4" dt="2019-05-03T03:27:29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89583" autoAdjust="0"/>
  </p:normalViewPr>
  <p:slideViewPr>
    <p:cSldViewPr>
      <p:cViewPr varScale="1">
        <p:scale>
          <a:sx n="78" d="100"/>
          <a:sy n="78" d="100"/>
        </p:scale>
        <p:origin x="114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EF579D6D-0F8B-4BD3-B54A-90F34FCD1EFA}"/>
    <pc:docChg chg="custSel addSld delSld modSld">
      <pc:chgData name="Geiger, Michael J" userId="13cae92b-b37c-450b-a449-82fcae19569d" providerId="ADAL" clId="{EF579D6D-0F8B-4BD3-B54A-90F34FCD1EFA}" dt="2019-05-03T18:27:44.175" v="185" actId="2696"/>
      <pc:docMkLst>
        <pc:docMk/>
      </pc:docMkLst>
      <pc:sldChg chg="modSp">
        <pc:chgData name="Geiger, Michael J" userId="13cae92b-b37c-450b-a449-82fcae19569d" providerId="ADAL" clId="{EF579D6D-0F8B-4BD3-B54A-90F34FCD1EFA}" dt="2019-05-03T03:13:07.137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EF579D6D-0F8B-4BD3-B54A-90F34FCD1EFA}" dt="2019-05-03T03:13:07.137" v="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EF579D6D-0F8B-4BD3-B54A-90F34FCD1EFA}" dt="2019-05-03T18:02:00.419" v="184" actId="20577"/>
        <pc:sldMkLst>
          <pc:docMk/>
          <pc:sldMk cId="0" sldId="257"/>
        </pc:sldMkLst>
        <pc:spChg chg="mod">
          <ac:chgData name="Geiger, Michael J" userId="13cae92b-b37c-450b-a449-82fcae19569d" providerId="ADAL" clId="{EF579D6D-0F8B-4BD3-B54A-90F34FCD1EFA}" dt="2019-05-03T18:02:00.419" v="184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EF579D6D-0F8B-4BD3-B54A-90F34FCD1EFA}" dt="2019-05-03T03:24:38.123" v="52"/>
        <pc:sldMkLst>
          <pc:docMk/>
          <pc:sldMk cId="630501570" sldId="268"/>
        </pc:sldMkLst>
      </pc:sldChg>
      <pc:sldChg chg="add">
        <pc:chgData name="Geiger, Michael J" userId="13cae92b-b37c-450b-a449-82fcae19569d" providerId="ADAL" clId="{EF579D6D-0F8B-4BD3-B54A-90F34FCD1EFA}" dt="2019-05-03T03:24:38.123" v="52"/>
        <pc:sldMkLst>
          <pc:docMk/>
          <pc:sldMk cId="751024721" sldId="269"/>
        </pc:sldMkLst>
      </pc:sldChg>
      <pc:sldChg chg="add">
        <pc:chgData name="Geiger, Michael J" userId="13cae92b-b37c-450b-a449-82fcae19569d" providerId="ADAL" clId="{EF579D6D-0F8B-4BD3-B54A-90F34FCD1EFA}" dt="2019-05-03T03:24:38.123" v="52"/>
        <pc:sldMkLst>
          <pc:docMk/>
          <pc:sldMk cId="2774194315" sldId="270"/>
        </pc:sldMkLst>
      </pc:sldChg>
      <pc:sldChg chg="add">
        <pc:chgData name="Geiger, Michael J" userId="13cae92b-b37c-450b-a449-82fcae19569d" providerId="ADAL" clId="{EF579D6D-0F8B-4BD3-B54A-90F34FCD1EFA}" dt="2019-05-03T03:24:38.123" v="52"/>
        <pc:sldMkLst>
          <pc:docMk/>
          <pc:sldMk cId="3570978604" sldId="271"/>
        </pc:sldMkLst>
      </pc:sldChg>
      <pc:sldChg chg="modSp">
        <pc:chgData name="Geiger, Michael J" userId="13cae92b-b37c-450b-a449-82fcae19569d" providerId="ADAL" clId="{EF579D6D-0F8B-4BD3-B54A-90F34FCD1EFA}" dt="2019-05-03T03:27:44.169" v="146" actId="2711"/>
        <pc:sldMkLst>
          <pc:docMk/>
          <pc:sldMk cId="3889271077" sldId="620"/>
        </pc:sldMkLst>
        <pc:spChg chg="mod">
          <ac:chgData name="Geiger, Michael J" userId="13cae92b-b37c-450b-a449-82fcae19569d" providerId="ADAL" clId="{EF579D6D-0F8B-4BD3-B54A-90F34FCD1EFA}" dt="2019-05-03T03:27:40.841" v="145" actId="2711"/>
          <ac:spMkLst>
            <pc:docMk/>
            <pc:sldMk cId="3889271077" sldId="620"/>
            <ac:spMk id="4" creationId="{00000000-0000-0000-0000-000000000000}"/>
          </ac:spMkLst>
        </pc:spChg>
        <pc:spChg chg="mod">
          <ac:chgData name="Geiger, Michael J" userId="13cae92b-b37c-450b-a449-82fcae19569d" providerId="ADAL" clId="{EF579D6D-0F8B-4BD3-B54A-90F34FCD1EFA}" dt="2019-05-03T03:27:44.169" v="146" actId="2711"/>
          <ac:spMkLst>
            <pc:docMk/>
            <pc:sldMk cId="3889271077" sldId="620"/>
            <ac:spMk id="6" creationId="{00000000-0000-0000-0000-000000000000}"/>
          </ac:spMkLst>
        </pc:spChg>
        <pc:spChg chg="mod">
          <ac:chgData name="Geiger, Michael J" userId="13cae92b-b37c-450b-a449-82fcae19569d" providerId="ADAL" clId="{EF579D6D-0F8B-4BD3-B54A-90F34FCD1EFA}" dt="2019-05-03T03:27:21.906" v="144" actId="20577"/>
          <ac:spMkLst>
            <pc:docMk/>
            <pc:sldMk cId="3889271077" sldId="620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EF579D6D-0F8B-4BD3-B54A-90F34FCD1EFA}" dt="2019-05-03T03:25:58.402" v="96" actId="20577"/>
        <pc:sldMkLst>
          <pc:docMk/>
          <pc:sldMk cId="2429487867" sldId="732"/>
        </pc:sldMkLst>
        <pc:spChg chg="mod">
          <ac:chgData name="Geiger, Michael J" userId="13cae92b-b37c-450b-a449-82fcae19569d" providerId="ADAL" clId="{EF579D6D-0F8B-4BD3-B54A-90F34FCD1EFA}" dt="2019-05-03T03:25:58.402" v="96" actId="20577"/>
          <ac:spMkLst>
            <pc:docMk/>
            <pc:sldMk cId="2429487867" sldId="732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EF579D6D-0F8B-4BD3-B54A-90F34FCD1EFA}" dt="2019-05-03T03:14:13.971" v="51" actId="27636"/>
        <pc:sldMkLst>
          <pc:docMk/>
          <pc:sldMk cId="407876485" sldId="1016"/>
        </pc:sldMkLst>
        <pc:spChg chg="mod">
          <ac:chgData name="Geiger, Michael J" userId="13cae92b-b37c-450b-a449-82fcae19569d" providerId="ADAL" clId="{EF579D6D-0F8B-4BD3-B54A-90F34FCD1EFA}" dt="2019-05-03T03:14:13.971" v="51" actId="27636"/>
          <ac:spMkLst>
            <pc:docMk/>
            <pc:sldMk cId="407876485" sldId="101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EF579D6D-0F8B-4BD3-B54A-90F34FCD1EFA}" dt="2019-05-03T03:26:34.993" v="99"/>
        <pc:sldMkLst>
          <pc:docMk/>
          <pc:sldMk cId="1372152871" sldId="1033"/>
        </pc:sldMkLst>
      </pc:sldChg>
      <pc:sldChg chg="del">
        <pc:chgData name="Geiger, Michael J" userId="13cae92b-b37c-450b-a449-82fcae19569d" providerId="ADAL" clId="{EF579D6D-0F8B-4BD3-B54A-90F34FCD1EFA}" dt="2019-05-03T03:26:27.997" v="98" actId="2696"/>
        <pc:sldMkLst>
          <pc:docMk/>
          <pc:sldMk cId="2019641140" sldId="1033"/>
        </pc:sldMkLst>
      </pc:sldChg>
      <pc:sldChg chg="del">
        <pc:chgData name="Geiger, Michael J" userId="13cae92b-b37c-450b-a449-82fcae19569d" providerId="ADAL" clId="{EF579D6D-0F8B-4BD3-B54A-90F34FCD1EFA}" dt="2019-05-03T03:26:55.785" v="103" actId="2696"/>
        <pc:sldMkLst>
          <pc:docMk/>
          <pc:sldMk cId="2365970320" sldId="1040"/>
        </pc:sldMkLst>
      </pc:sldChg>
      <pc:sldChg chg="del">
        <pc:chgData name="Geiger, Michael J" userId="13cae92b-b37c-450b-a449-82fcae19569d" providerId="ADAL" clId="{EF579D6D-0F8B-4BD3-B54A-90F34FCD1EFA}" dt="2019-05-03T03:26:56.657" v="104" actId="2696"/>
        <pc:sldMkLst>
          <pc:docMk/>
          <pc:sldMk cId="1589033709" sldId="1041"/>
        </pc:sldMkLst>
      </pc:sldChg>
      <pc:sldChg chg="del">
        <pc:chgData name="Geiger, Michael J" userId="13cae92b-b37c-450b-a449-82fcae19569d" providerId="ADAL" clId="{EF579D6D-0F8B-4BD3-B54A-90F34FCD1EFA}" dt="2019-05-03T03:26:58.022" v="105" actId="2696"/>
        <pc:sldMkLst>
          <pc:docMk/>
          <pc:sldMk cId="2943789651" sldId="1045"/>
        </pc:sldMkLst>
      </pc:sldChg>
      <pc:sldChg chg="del">
        <pc:chgData name="Geiger, Michael J" userId="13cae92b-b37c-450b-a449-82fcae19569d" providerId="ADAL" clId="{EF579D6D-0F8B-4BD3-B54A-90F34FCD1EFA}" dt="2019-05-03T03:26:59.420" v="106" actId="2696"/>
        <pc:sldMkLst>
          <pc:docMk/>
          <pc:sldMk cId="4010046973" sldId="1046"/>
        </pc:sldMkLst>
      </pc:sldChg>
      <pc:sldChg chg="del">
        <pc:chgData name="Geiger, Michael J" userId="13cae92b-b37c-450b-a449-82fcae19569d" providerId="ADAL" clId="{EF579D6D-0F8B-4BD3-B54A-90F34FCD1EFA}" dt="2019-05-03T03:27:00.204" v="107" actId="2696"/>
        <pc:sldMkLst>
          <pc:docMk/>
          <pc:sldMk cId="311888984" sldId="1047"/>
        </pc:sldMkLst>
      </pc:sldChg>
      <pc:sldChg chg="del">
        <pc:chgData name="Geiger, Michael J" userId="13cae92b-b37c-450b-a449-82fcae19569d" providerId="ADAL" clId="{EF579D6D-0F8B-4BD3-B54A-90F34FCD1EFA}" dt="2019-05-03T18:27:44.175" v="185" actId="2696"/>
        <pc:sldMkLst>
          <pc:docMk/>
          <pc:sldMk cId="1590840203" sldId="1063"/>
        </pc:sldMkLst>
      </pc:sldChg>
      <pc:sldChg chg="del">
        <pc:chgData name="Geiger, Michael J" userId="13cae92b-b37c-450b-a449-82fcae19569d" providerId="ADAL" clId="{EF579D6D-0F8B-4BD3-B54A-90F34FCD1EFA}" dt="2019-05-03T03:25:06.977" v="53" actId="2696"/>
        <pc:sldMkLst>
          <pc:docMk/>
          <pc:sldMk cId="509510311" sldId="1067"/>
        </pc:sldMkLst>
      </pc:sldChg>
      <pc:sldChg chg="del">
        <pc:chgData name="Geiger, Michael J" userId="13cae92b-b37c-450b-a449-82fcae19569d" providerId="ADAL" clId="{EF579D6D-0F8B-4BD3-B54A-90F34FCD1EFA}" dt="2019-05-03T03:25:09.603" v="54" actId="2696"/>
        <pc:sldMkLst>
          <pc:docMk/>
          <pc:sldMk cId="741046666" sldId="1068"/>
        </pc:sldMkLst>
      </pc:sldChg>
      <pc:sldChg chg="del">
        <pc:chgData name="Geiger, Michael J" userId="13cae92b-b37c-450b-a449-82fcae19569d" providerId="ADAL" clId="{EF579D6D-0F8B-4BD3-B54A-90F34FCD1EFA}" dt="2019-05-03T03:26:02.343" v="97" actId="2696"/>
        <pc:sldMkLst>
          <pc:docMk/>
          <pc:sldMk cId="1770568430" sldId="1070"/>
        </pc:sldMkLst>
      </pc:sldChg>
      <pc:sldChg chg="del">
        <pc:chgData name="Geiger, Michael J" userId="13cae92b-b37c-450b-a449-82fcae19569d" providerId="ADAL" clId="{EF579D6D-0F8B-4BD3-B54A-90F34FCD1EFA}" dt="2019-05-03T03:26:38.322" v="100" actId="2696"/>
        <pc:sldMkLst>
          <pc:docMk/>
          <pc:sldMk cId="1895102228" sldId="1078"/>
        </pc:sldMkLst>
      </pc:sldChg>
      <pc:sldChg chg="del">
        <pc:chgData name="Geiger, Michael J" userId="13cae92b-b37c-450b-a449-82fcae19569d" providerId="ADAL" clId="{EF579D6D-0F8B-4BD3-B54A-90F34FCD1EFA}" dt="2019-05-03T03:26:40.005" v="101" actId="2696"/>
        <pc:sldMkLst>
          <pc:docMk/>
          <pc:sldMk cId="808111687" sldId="1079"/>
        </pc:sldMkLst>
      </pc:sldChg>
      <pc:sldChg chg="del">
        <pc:chgData name="Geiger, Michael J" userId="13cae92b-b37c-450b-a449-82fcae19569d" providerId="ADAL" clId="{EF579D6D-0F8B-4BD3-B54A-90F34FCD1EFA}" dt="2019-05-03T03:26:43.869" v="102" actId="2696"/>
        <pc:sldMkLst>
          <pc:docMk/>
          <pc:sldMk cId="1891122782" sldId="10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81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7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3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7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BBB246F-20FF-4747-B1B0-6070E9844D89}" type="slidenum">
              <a:rPr lang="en-US">
                <a:latin typeface="Helvetica" charset="0"/>
              </a:rPr>
              <a:pPr/>
              <a:t>6</a:t>
            </a:fld>
            <a:endParaRPr lang="en-US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Lots simpler than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6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16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17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7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18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2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19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41FD7-30BE-4BFE-B38D-04AE6A84223D}" type="datetime1">
              <a:rPr lang="en-US" smtClean="0"/>
              <a:t>5/3/2019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9A387-BED4-4E6A-9F78-8E357A46B958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9D5F4-96C4-4837-AF08-74CA8F1B3564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7F396-1F55-44DC-A712-65CECF06FCAA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D4EFA-4EBC-4FC3-87DC-6AC2C5E57E1C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14EDE-1961-4043-AE30-3222FDA98C5A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E462A-DF73-4160-BDAF-39C94432FBE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741C0-7FBB-4120-81CF-F05FB8808D29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A3924-F788-49FD-8D10-EA43C6A22BD1}" type="datetime1">
              <a:rPr lang="en-US" smtClean="0"/>
              <a:t>5/3/2019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9FFF1-8EA7-4523-B9EF-7CC5F561C0B3}" type="datetime1">
              <a:rPr lang="en-US" smtClean="0"/>
              <a:t>5/3/2019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F29A5-921E-408C-B527-BD7537E7B095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3C920-E5A0-4220-9AB7-78AC589A21DD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6D215-FC08-4D9A-802E-8B7CC5AF9DFD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3C80FCC-7A3E-49A6-A1B5-8F24549BBB38}" type="datetime1">
              <a:rPr lang="en-US" smtClean="0"/>
              <a:t>5/3/2019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EECE.4810/EECE.5730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34: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Segment table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1143000"/>
          <a:ext cx="82296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code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unused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 segment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352800"/>
            <a:ext cx="8229600" cy="2778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Protection handled by segment table contents</a:t>
            </a:r>
          </a:p>
          <a:p>
            <a:pPr lvl="1"/>
            <a:r>
              <a:rPr lang="en-US" dirty="0"/>
              <a:t>Valid bit (V) indicates if segment in use</a:t>
            </a:r>
          </a:p>
          <a:p>
            <a:pPr lvl="1"/>
            <a:r>
              <a:rPr lang="en-US" dirty="0"/>
              <a:t>Access indicates privileges (read/write/execute)</a:t>
            </a:r>
          </a:p>
          <a:p>
            <a:r>
              <a:rPr lang="en-US" dirty="0"/>
              <a:t>Virtual address: segment #, offset</a:t>
            </a:r>
          </a:p>
          <a:p>
            <a:pPr lvl="1"/>
            <a:r>
              <a:rPr lang="en-US" dirty="0"/>
              <a:t>Segment number must be valid</a:t>
            </a:r>
          </a:p>
          <a:p>
            <a:pPr lvl="1"/>
            <a:r>
              <a:rPr lang="en-US" dirty="0"/>
              <a:t>Offset must be &lt; bound</a:t>
            </a:r>
          </a:p>
          <a:p>
            <a:pPr lvl="1"/>
            <a:r>
              <a:rPr lang="en-US" dirty="0"/>
              <a:t>If either false, trap to OS </a:t>
            </a:r>
            <a:r>
              <a:rPr lang="en-US" dirty="0">
                <a:sym typeface="Wingdings"/>
              </a:rPr>
              <a:t> invalid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1D62-015D-47C9-81E0-32010AA785DA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Paged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memory in fixed size units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Virtual memory blocks: </a:t>
            </a:r>
            <a:r>
              <a:rPr lang="en-US" dirty="0">
                <a:solidFill>
                  <a:srgbClr val="0000FF"/>
                </a:solidFill>
              </a:rPr>
              <a:t>pages</a:t>
            </a:r>
          </a:p>
          <a:p>
            <a:pPr lvl="1"/>
            <a:r>
              <a:rPr lang="en-US" dirty="0"/>
              <a:t>Physical memory blocks: </a:t>
            </a:r>
            <a:r>
              <a:rPr lang="en-US" dirty="0">
                <a:solidFill>
                  <a:srgbClr val="0000FF"/>
                </a:solidFill>
              </a:rPr>
              <a:t>frames</a:t>
            </a:r>
            <a:endParaRPr lang="en-US" dirty="0"/>
          </a:p>
          <a:p>
            <a:r>
              <a:rPr lang="en-US" dirty="0"/>
              <a:t>Bitmap tracks free frames</a:t>
            </a:r>
          </a:p>
          <a:p>
            <a:r>
              <a:rPr lang="en-US" dirty="0"/>
              <a:t>Each process has its own page table</a:t>
            </a:r>
          </a:p>
          <a:p>
            <a:pPr lvl="1"/>
            <a:r>
              <a:rPr lang="en-US" dirty="0"/>
              <a:t>Tracks translation, permissions, etc.</a:t>
            </a:r>
          </a:p>
          <a:p>
            <a:r>
              <a:rPr lang="en-US" dirty="0"/>
              <a:t>Translation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Virtual address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page #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offset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Page #</a:t>
            </a:r>
            <a:r>
              <a:rPr lang="en-US" dirty="0"/>
              <a:t> indexes into page table </a:t>
            </a:r>
            <a:r>
              <a:rPr lang="en-US" dirty="0">
                <a:sym typeface="Wingdings"/>
              </a:rPr>
              <a:t> get </a:t>
            </a:r>
            <a:r>
              <a:rPr lang="en-US" dirty="0">
                <a:solidFill>
                  <a:srgbClr val="008000"/>
                </a:solidFill>
                <a:sym typeface="Wingdings"/>
              </a:rPr>
              <a:t>frame #</a:t>
            </a:r>
          </a:p>
          <a:p>
            <a:pPr lvl="1"/>
            <a:r>
              <a:rPr lang="en-US" dirty="0">
                <a:solidFill>
                  <a:srgbClr val="008000"/>
                </a:solidFill>
                <a:sym typeface="Wingdings"/>
              </a:rPr>
              <a:t>Physical address: frame # </a:t>
            </a:r>
            <a:r>
              <a:rPr lang="en-US" dirty="0">
                <a:sym typeface="Wingdings"/>
              </a:rPr>
              <a:t>&amp;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offset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9BD-E855-48D4-B5BD-04FED0AB8137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Paged Translation (Abstract)</a:t>
            </a:r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AAE6-CC64-43C7-A69A-FA9BBB461777}" type="datetime1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58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+mj-lt"/>
              </a:rPr>
              <a:t>Review: Paged Translation (Implementation)</a:t>
            </a: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05B5-5158-43EF-A97E-C3276CEC16C8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Space saving technique</a:t>
            </a:r>
          </a:p>
          <a:p>
            <a:r>
              <a:rPr lang="en-US" dirty="0"/>
              <a:t>Outer page table points to second-level page table</a:t>
            </a:r>
          </a:p>
          <a:p>
            <a:r>
              <a:rPr lang="en-US" dirty="0"/>
              <a:t>Second-level page table points to physical frame</a:t>
            </a:r>
          </a:p>
          <a:p>
            <a:r>
              <a:rPr lang="en-US" dirty="0"/>
              <a:t>Could extend to &gt;2 levels</a:t>
            </a:r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19DF-57D2-410C-9674-49E03AAE9958}" type="datetime1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Multi-level page table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page table points to 2</a:t>
            </a:r>
            <a:r>
              <a:rPr lang="en-US" baseline="30000" dirty="0"/>
              <a:t>nd</a:t>
            </a:r>
            <a:r>
              <a:rPr lang="en-US" dirty="0"/>
              <a:t> level page tables</a:t>
            </a:r>
          </a:p>
          <a:p>
            <a:r>
              <a:rPr lang="en-US" dirty="0"/>
              <a:t>Example assumes 4 KB page size, 1K PTEs at each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B996-4B8C-481B-923E-DD0FD32D9B1C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Review: Hashed 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extracted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9560-E186-4524-85E4-E70F87C2854E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Review: Hashed 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6020-00A5-401E-97E0-CA9A2C56D6C0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Inverted 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1BF2-C159-41B1-8250-DE36860A7B16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Inverted 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DF08-5682-420B-9C64-C1959A097EA1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6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Extra credit HW due 5/6</a:t>
            </a:r>
          </a:p>
          <a:p>
            <a:pPr lvl="1"/>
            <a:r>
              <a:rPr lang="en-US" dirty="0"/>
              <a:t>Exam 3: Saturday, 5/11, 8-11 AM in </a:t>
            </a:r>
            <a:r>
              <a:rPr lang="en-US" dirty="0" err="1"/>
              <a:t>Kitson</a:t>
            </a:r>
            <a:r>
              <a:rPr lang="en-US" dirty="0"/>
              <a:t> 305</a:t>
            </a:r>
          </a:p>
          <a:p>
            <a:pPr lvl="1"/>
            <a:r>
              <a:rPr lang="en-US" dirty="0"/>
              <a:t>Course evaluations to be posted on website</a:t>
            </a:r>
          </a:p>
          <a:p>
            <a:pPr lvl="2"/>
            <a:r>
              <a:rPr lang="en-US" dirty="0"/>
              <a:t>Blank copies will also be available outside my office</a:t>
            </a:r>
          </a:p>
          <a:p>
            <a:pPr lvl="2"/>
            <a:r>
              <a:rPr lang="en-US" dirty="0"/>
              <a:t>Please complete an evaluation and bring it to the final exam—</a:t>
            </a:r>
            <a:r>
              <a:rPr lang="en-US" b="1" dirty="0">
                <a:solidFill>
                  <a:srgbClr val="FF0000"/>
                </a:solidFill>
              </a:rPr>
              <a:t>DO NOT SUBMIT IT TODAY</a:t>
            </a:r>
            <a:endParaRPr lang="en-US" dirty="0"/>
          </a:p>
          <a:p>
            <a:r>
              <a:rPr lang="en-US" dirty="0"/>
              <a:t>Today’s lecture: Exam 3 Preview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8EC6DCC-89B0-4A3D-9C84-3DF0C341B6BA}" type="datetime1">
              <a:rPr lang="en-US" smtClean="0">
                <a:latin typeface="Garamond"/>
              </a:rPr>
              <a:t>5/3/2019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Review: 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77C5-9C40-45D3-BEE1-2D10BB7F94D4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full?</a:t>
            </a:r>
          </a:p>
          <a:p>
            <a:pPr lvl="1"/>
            <a:r>
              <a:rPr lang="en-US" dirty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/>
              <a:t>Closest optimal approximation: least recently-used (LRU)</a:t>
            </a:r>
          </a:p>
          <a:p>
            <a:pPr lvl="1"/>
            <a:r>
              <a:rPr lang="en-US" dirty="0"/>
              <a:t>Use reference bits to approximate LRU</a:t>
            </a:r>
          </a:p>
          <a:p>
            <a:pPr lvl="1"/>
            <a:r>
              <a:rPr lang="en-US" dirty="0"/>
              <a:t>Clock algorithm commonly used to manage clearing of reference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B82E-9F0E-43B2-A6C0-07275287148F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Clock algorithm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example above, 8 resident pages</a:t>
            </a:r>
          </a:p>
          <a:p>
            <a:r>
              <a:rPr lang="en-US" dirty="0"/>
              <a:t>Consider pages starting with P1</a:t>
            </a:r>
          </a:p>
          <a:p>
            <a:r>
              <a:rPr lang="en-US" dirty="0"/>
              <a:t>P4 is first non-referenced page—evicted for P9</a:t>
            </a:r>
          </a:p>
          <a:p>
            <a:r>
              <a:rPr lang="en-US" dirty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C92-032B-4F8E-9481-4B1C40285043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5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Review: File details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Contiguous logical address space</a:t>
            </a:r>
          </a:p>
          <a:p>
            <a:r>
              <a:rPr lang="en-US" dirty="0">
                <a:latin typeface="Arial"/>
                <a:ea typeface="MS PGothic" charset="0"/>
                <a:cs typeface="Arial"/>
              </a:rPr>
              <a:t>Structure of file defines types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At a minimum, OS supports executable file</a:t>
            </a:r>
          </a:p>
          <a:p>
            <a:pPr lvl="1"/>
            <a:r>
              <a:rPr lang="en-US" dirty="0">
                <a:latin typeface="Arial"/>
                <a:ea typeface="MS PGothic" charset="0"/>
                <a:cs typeface="Arial"/>
              </a:rPr>
              <a:t>Other types usually imposed by applications</a:t>
            </a:r>
          </a:p>
          <a:p>
            <a:pPr lvl="2"/>
            <a:r>
              <a:rPr lang="en-US" dirty="0">
                <a:latin typeface="Arial"/>
                <a:ea typeface="MS PGothic" charset="0"/>
                <a:cs typeface="Arial"/>
              </a:rPr>
              <a:t>Text, source, etc.</a:t>
            </a:r>
          </a:p>
          <a:p>
            <a:pPr lvl="2"/>
            <a:r>
              <a:rPr lang="en-US" dirty="0">
                <a:latin typeface="Arial"/>
                <a:ea typeface="MS PGothic" charset="0"/>
                <a:cs typeface="Arial"/>
              </a:rPr>
              <a:t>Extensions </a:t>
            </a:r>
            <a:r>
              <a:rPr lang="en-US" dirty="0">
                <a:latin typeface="Arial"/>
                <a:ea typeface="MS PGothic" charset="0"/>
                <a:cs typeface="Arial"/>
                <a:sym typeface="Wingdings"/>
              </a:rPr>
              <a:t> more detailed file typing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>
                <a:latin typeface="Arial"/>
                <a:ea typeface="MS PGothic" charset="0"/>
                <a:cs typeface="Arial"/>
              </a:rPr>
              <a:t>File system tracks file attributes (name, ID, type, file pointer, etc.)</a:t>
            </a:r>
          </a:p>
          <a:p>
            <a:pPr marL="0" indent="0">
              <a:buNone/>
            </a:pPr>
            <a:endParaRPr lang="en-US" dirty="0">
              <a:latin typeface="Arial"/>
              <a:ea typeface="MS PGothic" charset="0"/>
              <a:cs typeface="Arial"/>
            </a:endParaRPr>
          </a:p>
          <a:p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D60C-5FE7-441F-879A-2ACC495604C5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Disk can be split into multiple partitions</a:t>
            </a:r>
          </a:p>
          <a:p>
            <a:pPr lvl="1"/>
            <a:r>
              <a:rPr lang="en-US" dirty="0"/>
              <a:t>Partitions can be raw (no file system) or formatted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Volume</a:t>
            </a:r>
            <a:r>
              <a:rPr lang="en-US" dirty="0"/>
              <a:t>: formatted partition (e.g., C:\ on Windows)</a:t>
            </a:r>
          </a:p>
          <a:p>
            <a:r>
              <a:rPr lang="en-US" dirty="0"/>
              <a:t>Each volume needs its own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Effectively </a:t>
            </a:r>
            <a:r>
              <a:rPr lang="en-US" dirty="0"/>
              <a:t>table of contents for volume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Imposes hierarchical structure in flat space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5123-DE8B-4CD9-A84C-288B8EC3968C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59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Tree-structured directories</a:t>
            </a:r>
          </a:p>
        </p:txBody>
      </p:sp>
      <p:pic>
        <p:nvPicPr>
          <p:cNvPr id="4" name="Content Placeholder 3" descr="ch13-05-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9632" y="671182"/>
            <a:ext cx="11249548" cy="618681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0943-F08E-4F09-835B-0FA65C08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FD23-0BA2-4BEA-8245-5E83A86D2EDE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D97A-975D-45A1-83E9-F0AAB2C5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0FE9-D808-4235-8DD0-3385F1D8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File System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9772" y="11430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(fixed, </a:t>
                      </a:r>
                      <a:r>
                        <a:rPr lang="en-US" sz="2600" dirty="0" err="1"/>
                        <a:t>asym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Tree</a:t>
                      </a:r>
                    </a:p>
                    <a:p>
                      <a:pPr algn="ctr"/>
                      <a:r>
                        <a:rPr lang="en-US" sz="2600" dirty="0"/>
                        <a:t>(dynamic)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free space</a:t>
                      </a:r>
                    </a:p>
                    <a:p>
                      <a:pPr algn="ctr"/>
                      <a:r>
                        <a:rPr lang="en-US" sz="2600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</a:t>
                      </a:r>
                    </a:p>
                    <a:p>
                      <a:pPr algn="ctr"/>
                      <a:r>
                        <a:rPr lang="en-US" sz="2600" dirty="0"/>
                        <a:t>(fixed 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Bitmap </a:t>
                      </a:r>
                    </a:p>
                    <a:p>
                      <a:pPr algn="ctr"/>
                      <a:r>
                        <a:rPr lang="en-US" sz="2600" dirty="0"/>
                        <a:t>(file)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defrag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Block groups</a:t>
                      </a:r>
                      <a:r>
                        <a:rPr lang="en-US" sz="2600" baseline="0" dirty="0"/>
                        <a:t> + reserve space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Extents</a:t>
                      </a:r>
                    </a:p>
                    <a:p>
                      <a:pPr algn="ctr"/>
                      <a:r>
                        <a:rPr lang="en-US" sz="2600" dirty="0"/>
                        <a:t>Best fit</a:t>
                      </a:r>
                    </a:p>
                    <a:p>
                      <a:pPr algn="ctr"/>
                      <a:r>
                        <a:rPr lang="en-US" sz="2600" dirty="0"/>
                        <a:t>defrag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51F6-A009-4219-9D2F-27ACF325C034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File Allocation Table (FAT)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index structure</a:t>
            </a:r>
          </a:p>
          <a:p>
            <a:pPr lvl="1"/>
            <a:r>
              <a:rPr lang="en-US" dirty="0"/>
              <a:t>Simple, easy to implement</a:t>
            </a:r>
          </a:p>
          <a:p>
            <a:pPr lvl="1"/>
            <a:r>
              <a:rPr lang="en-US" dirty="0"/>
              <a:t>Still widely used (e.g., thumb drives)</a:t>
            </a:r>
          </a:p>
          <a:p>
            <a:r>
              <a:rPr lang="en-US" dirty="0"/>
              <a:t>File table:</a:t>
            </a:r>
          </a:p>
          <a:p>
            <a:pPr lvl="1"/>
            <a:r>
              <a:rPr lang="en-US" dirty="0"/>
              <a:t>Linear map of all blocks on disk</a:t>
            </a:r>
          </a:p>
          <a:p>
            <a:pPr lvl="1"/>
            <a:r>
              <a:rPr lang="en-US" dirty="0"/>
              <a:t>Each file a linked list of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A9F-DBB0-4BAC-AFB5-1BD053C8518F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3178" r="-33178"/>
          <a:stretch>
            <a:fillRect/>
          </a:stretch>
        </p:blipFill>
        <p:spPr>
          <a:xfrm>
            <a:off x="50205" y="457200"/>
            <a:ext cx="10160595" cy="55879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B005-F88C-49B0-B69A-60E39068BDEF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Berkeley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Metadata</a:t>
            </a:r>
          </a:p>
          <a:p>
            <a:pPr lvl="1"/>
            <a:r>
              <a:rPr lang="en-US" dirty="0"/>
              <a:t>File owner, access permissions, access times, …</a:t>
            </a:r>
          </a:p>
          <a:p>
            <a:r>
              <a:rPr lang="en-US" dirty="0"/>
              <a:t>Set of 12 data pointers</a:t>
            </a:r>
          </a:p>
          <a:p>
            <a:pPr lvl="1"/>
            <a:r>
              <a:rPr lang="en-US" dirty="0"/>
              <a:t>With 4KB blocks =&gt; max size of 48KB</a:t>
            </a:r>
          </a:p>
          <a:p>
            <a:r>
              <a:rPr lang="en-US" dirty="0"/>
              <a:t>Indirect block pointer</a:t>
            </a:r>
          </a:p>
          <a:p>
            <a:pPr lvl="1"/>
            <a:r>
              <a:rPr lang="en-US" dirty="0"/>
              <a:t>pointer to disk block of data pointers</a:t>
            </a:r>
          </a:p>
          <a:p>
            <a:pPr lvl="1"/>
            <a:r>
              <a:rPr lang="en-US" dirty="0"/>
              <a:t>4KB block size =&gt; 1K data blocks =&gt; 4MB</a:t>
            </a:r>
          </a:p>
          <a:p>
            <a:r>
              <a:rPr lang="en-US" dirty="0"/>
              <a:t>Doubly indirect block pointer</a:t>
            </a:r>
          </a:p>
          <a:p>
            <a:pPr lvl="1"/>
            <a:r>
              <a:rPr lang="en-US" dirty="0"/>
              <a:t>Doubly indirect block =&gt; 1K indirect blocks</a:t>
            </a:r>
          </a:p>
          <a:p>
            <a:pPr lvl="1"/>
            <a:r>
              <a:rPr lang="en-US" dirty="0"/>
              <a:t>4GB (+ 4MB + 48KB)</a:t>
            </a:r>
          </a:p>
          <a:p>
            <a:r>
              <a:rPr lang="en-US" dirty="0"/>
              <a:t>Triply indirect block pointer</a:t>
            </a:r>
          </a:p>
          <a:p>
            <a:pPr lvl="1"/>
            <a:r>
              <a:rPr lang="en-US" dirty="0"/>
              <a:t>Triply indirect block =&gt; 1K doubly indirect blocks</a:t>
            </a:r>
          </a:p>
          <a:p>
            <a:pPr lvl="1"/>
            <a:r>
              <a:rPr lang="en-US" dirty="0"/>
              <a:t>4TB (+ 4GB 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1817-81AE-4932-B4B4-479514B40BC7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3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notes; no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3 hours—</a:t>
            </a:r>
            <a:r>
              <a:rPr lang="en-US" sz="2600" b="1" u="sng" dirty="0">
                <a:latin typeface="Arial" charset="0"/>
              </a:rPr>
              <a:t>please be on time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24-33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Sections on: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Memory management (base &amp; bounds, segmentation, paging)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File systems (file operations and directories, example file systems, reliability)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F5302C-6BAE-4B7C-8A61-079CA18A6ADE}" type="datetime1">
              <a:rPr lang="en-US" smtClean="0">
                <a:latin typeface="Garamond" charset="0"/>
              </a:rPr>
              <a:t>5/3/2019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6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3-10-FF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6787" y="0"/>
            <a:ext cx="11638587" cy="640077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146A-DC85-4CE9-868D-25A6DF1DF63B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Flexible 1KB storage for metadata and data</a:t>
            </a:r>
          </a:p>
          <a:p>
            <a:r>
              <a:rPr lang="en-US" dirty="0"/>
              <a:t>Extents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</a:t>
            </a:r>
            <a:r>
              <a:rPr lang="en-US" dirty="0" err="1"/>
              <a:t>linux</a:t>
            </a:r>
            <a:r>
              <a:rPr lang="en-US" dirty="0"/>
              <a:t> (ext4)</a:t>
            </a:r>
          </a:p>
          <a:p>
            <a:pPr lvl="1"/>
            <a:r>
              <a:rPr lang="en-US" dirty="0"/>
              <a:t>File create can provide hint as to size of file</a:t>
            </a:r>
          </a:p>
          <a:p>
            <a:r>
              <a:rPr lang="en-US" dirty="0" err="1"/>
              <a:t>Journalling</a:t>
            </a:r>
            <a:r>
              <a:rPr lang="en-US" dirty="0"/>
              <a:t> for reliability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9A0E-24AF-449E-98DC-C3F0727ADD5B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2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0294" r="-30294"/>
          <a:stretch>
            <a:fillRect/>
          </a:stretch>
        </p:blipFill>
        <p:spPr>
          <a:xfrm>
            <a:off x="-1876326" y="150898"/>
            <a:ext cx="12195584" cy="670710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FC7-D5D2-472D-8035-5E36791FE78F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Review: 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File 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Implementations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Bit vector or bit map 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Linked list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Contiguous free blocks may be clustered to reduce amount of space needed to track free blocks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24C-88E8-488E-98F7-CFB1F8A1613D}" type="datetime1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2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Reliability major factor for file systems</a:t>
            </a:r>
          </a:p>
          <a:p>
            <a:pPr lvl="1"/>
            <a:r>
              <a:rPr lang="en-US" dirty="0"/>
              <a:t>Losing data (due to system crash, power outage, etc.) in process’s address space is not a problem</a:t>
            </a:r>
          </a:p>
          <a:p>
            <a:pPr lvl="1"/>
            <a:r>
              <a:rPr lang="en-US" dirty="0"/>
              <a:t>Losing data in file system is</a:t>
            </a:r>
          </a:p>
          <a:p>
            <a:r>
              <a:rPr lang="en-US" dirty="0"/>
              <a:t>Transactions: mechanism for making multi-step operation atomic</a:t>
            </a:r>
          </a:p>
          <a:p>
            <a:pPr lvl="1"/>
            <a:r>
              <a:rPr lang="en-US" dirty="0"/>
              <a:t>Atomic HW operation: single-sector write</a:t>
            </a:r>
          </a:p>
          <a:p>
            <a:pPr lvl="1"/>
            <a:r>
              <a:rPr lang="en-US" dirty="0"/>
              <a:t>2 common methods</a:t>
            </a:r>
          </a:p>
          <a:p>
            <a:pPr lvl="2"/>
            <a:r>
              <a:rPr lang="en-US" dirty="0"/>
              <a:t>Shadowing: maintain two copies of data to update (</a:t>
            </a:r>
            <a:r>
              <a:rPr lang="en-US" dirty="0" err="1"/>
              <a:t>inode</a:t>
            </a:r>
            <a:r>
              <a:rPr lang="en-US" dirty="0"/>
              <a:t>, file block) with pointer to “current” version, update “shadow” version, then change pointer</a:t>
            </a:r>
          </a:p>
          <a:p>
            <a:pPr lvl="2"/>
            <a:r>
              <a:rPr lang="en-US" dirty="0"/>
              <a:t>Logging: write data to append-only log + commit sector, replay log later to write changes into file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FE19-FE71-4B65-898B-62E032777B93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40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Exam 3 (Saturday, 5/11, 8-11 AM in </a:t>
            </a:r>
            <a:r>
              <a:rPr lang="en-US" dirty="0" err="1"/>
              <a:t>Kitson</a:t>
            </a:r>
            <a:r>
              <a:rPr lang="en-US" dirty="0"/>
              <a:t> 305)</a:t>
            </a:r>
          </a:p>
          <a:p>
            <a:endParaRPr lang="en-US" i="1" dirty="0"/>
          </a:p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Course evaluations to be posted on website</a:t>
            </a:r>
          </a:p>
          <a:p>
            <a:pPr lvl="2"/>
            <a:r>
              <a:rPr lang="en-US" dirty="0"/>
              <a:t>Blank copies will also be available outside my office</a:t>
            </a:r>
          </a:p>
          <a:p>
            <a:pPr lvl="2"/>
            <a:r>
              <a:rPr lang="en-US" dirty="0"/>
              <a:t>Please complete an evaluation and bring it to the final exam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D01925D-FABD-4CCB-AA63-C2B17C63B409}" type="datetime1">
              <a:rPr lang="en-US" smtClean="0">
                <a:latin typeface="+mj-lt"/>
              </a:rPr>
              <a:t>5/3/2019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35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adapted from the following sources:</a:t>
            </a:r>
          </a:p>
          <a:p>
            <a:pPr lvl="1"/>
            <a:r>
              <a:rPr lang="en-US" dirty="0" err="1"/>
              <a:t>Silberschatz</a:t>
            </a:r>
            <a:r>
              <a:rPr lang="en-US" dirty="0"/>
              <a:t>, Galvin, &amp; Gagne, </a:t>
            </a:r>
            <a:r>
              <a:rPr lang="en-US" i="1" dirty="0"/>
              <a:t>Operating Systems Concepts</a:t>
            </a:r>
            <a:r>
              <a:rPr lang="en-US" dirty="0"/>
              <a:t>,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Anderson &amp; </a:t>
            </a:r>
            <a:r>
              <a:rPr lang="en-US" dirty="0" err="1"/>
              <a:t>Dahlin</a:t>
            </a:r>
            <a:r>
              <a:rPr lang="en-US" dirty="0"/>
              <a:t>, </a:t>
            </a:r>
            <a:r>
              <a:rPr lang="en-US" i="1" dirty="0"/>
              <a:t>Operating Systems: Principles and Practice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Chen &amp; </a:t>
            </a:r>
            <a:r>
              <a:rPr lang="en-US" dirty="0" err="1"/>
              <a:t>Madhyastha</a:t>
            </a:r>
            <a:r>
              <a:rPr lang="en-US" dirty="0"/>
              <a:t>, EECS 482 lecture notes, University of Michigan, Fall 2016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5212-2562-416A-9BB8-CF9D32BD2430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Multiprogrammed</a:t>
            </a:r>
            <a:r>
              <a:rPr lang="en-US" dirty="0">
                <a:solidFill>
                  <a:srgbClr val="000000"/>
                </a:solidFill>
              </a:rPr>
              <a:t> system—keep multiple processes resident in main memory</a:t>
            </a:r>
          </a:p>
          <a:p>
            <a:r>
              <a:rPr lang="en-US" dirty="0">
                <a:solidFill>
                  <a:srgbClr val="000000"/>
                </a:solidFill>
              </a:rPr>
              <a:t>OS should provide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Address independence</a:t>
            </a:r>
            <a:r>
              <a:rPr lang="en-US" dirty="0"/>
              <a:t>: same numeric address used in multiple processes, kept logically distinct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Protection</a:t>
            </a:r>
            <a:r>
              <a:rPr lang="en-US" dirty="0"/>
              <a:t>: one process can’t access another’s address space unless explicitly given access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Virtual memory</a:t>
            </a:r>
            <a:r>
              <a:rPr lang="en-US" dirty="0"/>
              <a:t>: address space larger than physical memory </a:t>
            </a:r>
          </a:p>
          <a:p>
            <a:r>
              <a:rPr lang="en-US" dirty="0"/>
              <a:t>OS typically binds </a:t>
            </a:r>
            <a:r>
              <a:rPr lang="en-US" dirty="0" err="1"/>
              <a:t>relocatable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virtual addresses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physical address</a:t>
            </a:r>
            <a:r>
              <a:rPr lang="en-US" dirty="0"/>
              <a:t> at execution time</a:t>
            </a:r>
          </a:p>
          <a:p>
            <a:pPr lvl="1"/>
            <a:r>
              <a:rPr lang="en-US" dirty="0"/>
              <a:t>Requires dynamic address translation on every reference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8CCF-A3E3-430B-AE55-87E0F192E57E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Base and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process allocated contiguous block for entire address space</a:t>
            </a:r>
          </a:p>
          <a:p>
            <a:r>
              <a:rPr lang="en-US" dirty="0"/>
              <a:t>Address space defined by two values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Base (or relocation register)</a:t>
            </a:r>
            <a:r>
              <a:rPr lang="en-US" dirty="0"/>
              <a:t>: lowest PA used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Bound (or limit)</a:t>
            </a:r>
            <a:r>
              <a:rPr lang="en-US" dirty="0"/>
              <a:t>: total size of address space</a:t>
            </a:r>
          </a:p>
          <a:p>
            <a:pPr lvl="1"/>
            <a:r>
              <a:rPr lang="en-US" dirty="0"/>
              <a:t>Only OS can change values</a:t>
            </a:r>
          </a:p>
          <a:p>
            <a:pPr lvl="1"/>
            <a:r>
              <a:rPr lang="en-US" dirty="0"/>
              <a:t>HW support: only two registers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Process sees virtual address space</a:t>
            </a:r>
          </a:p>
          <a:p>
            <a:pPr marL="0" indent="0">
              <a:buNone/>
            </a:pPr>
            <a:r>
              <a:rPr lang="en-US" dirty="0"/>
              <a:t>	0 ≤ address &lt; bound</a:t>
            </a:r>
          </a:p>
          <a:p>
            <a:r>
              <a:rPr lang="en-US" dirty="0"/>
              <a:t>Simple translation: PA = VA + base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71E9-940A-423A-BD4F-1A6F3B81723A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Multiple-partition allocation</a:t>
            </a:r>
            <a:br>
              <a:rPr lang="en-US" dirty="0"/>
            </a:b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3276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OS maintains variable-sized partitions for efficiency</a:t>
            </a:r>
          </a:p>
          <a:p>
            <a:r>
              <a:rPr lang="en-US" dirty="0">
                <a:solidFill>
                  <a:srgbClr val="0000FF"/>
                </a:solidFill>
              </a:rPr>
              <a:t>Holes</a:t>
            </a:r>
            <a:r>
              <a:rPr lang="en-US" dirty="0"/>
              <a:t> (blocks of available memory) scattered throughout memory; list maintained by OS</a:t>
            </a:r>
          </a:p>
          <a:p>
            <a:r>
              <a:rPr lang="en-US" dirty="0"/>
              <a:t>Memory allocated from list using:</a:t>
            </a:r>
          </a:p>
          <a:p>
            <a:pPr lvl="1"/>
            <a:r>
              <a:rPr lang="en-US" dirty="0"/>
              <a:t>First-fit: allocate to first hole that’s big enough</a:t>
            </a:r>
          </a:p>
          <a:p>
            <a:pPr lvl="1"/>
            <a:r>
              <a:rPr lang="en-US" dirty="0"/>
              <a:t>Best-fit: allocate to smallest hole that’s big enough</a:t>
            </a:r>
          </a:p>
          <a:p>
            <a:pPr lvl="1"/>
            <a:r>
              <a:rPr lang="en-US" dirty="0"/>
              <a:t>Worst-fit: allocate to largest available hole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A07A-606D-40DD-8C52-B6B8B9441CAA}" type="datetime1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Fragmentation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Internal fragmentation</a:t>
            </a:r>
          </a:p>
          <a:p>
            <a:pPr lvl="1"/>
            <a:r>
              <a:rPr lang="en-US" dirty="0"/>
              <a:t>Wasted space inside partition</a:t>
            </a:r>
          </a:p>
          <a:p>
            <a:r>
              <a:rPr lang="en-US" dirty="0">
                <a:solidFill>
                  <a:srgbClr val="0000FF"/>
                </a:solidFill>
              </a:rPr>
              <a:t>External fragmentation</a:t>
            </a:r>
          </a:p>
          <a:p>
            <a:pPr lvl="1"/>
            <a:r>
              <a:rPr lang="en-US" dirty="0"/>
              <a:t>Total memory space exists to satisfy request but is non-contiguous</a:t>
            </a:r>
          </a:p>
          <a:p>
            <a:pPr lvl="1"/>
            <a:r>
              <a:rPr lang="en-US" dirty="0"/>
              <a:t>Result of leftover space as processes exit</a:t>
            </a:r>
          </a:p>
          <a:p>
            <a:pPr lvl="1"/>
            <a:r>
              <a:rPr lang="en-US" dirty="0"/>
              <a:t>Can resolve through compaction</a:t>
            </a:r>
          </a:p>
          <a:p>
            <a:pPr lvl="2"/>
            <a:r>
              <a:rPr lang="en-US" dirty="0"/>
              <a:t>Shuffle memory blocks to make partitions use consecutive addresses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7BDC-0C48-4243-BECD-F570640A7C73}" type="datetime1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Segmentation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Segment</a:t>
            </a:r>
            <a:r>
              <a:rPr lang="en-US" dirty="0"/>
              <a:t>: contiguous region of memory</a:t>
            </a:r>
          </a:p>
          <a:p>
            <a:pPr lvl="1"/>
            <a:r>
              <a:rPr lang="en-US" dirty="0"/>
              <a:t>Base &amp; bounds = 1 segment</a:t>
            </a:r>
          </a:p>
          <a:p>
            <a:pPr lvl="1"/>
            <a:r>
              <a:rPr lang="en-US" dirty="0"/>
              <a:t>Generalized segmentation allows &gt;1 segment per program</a:t>
            </a:r>
          </a:p>
          <a:p>
            <a:r>
              <a:rPr lang="en-US" dirty="0"/>
              <a:t>Each process has a </a:t>
            </a:r>
            <a:r>
              <a:rPr lang="en-US" dirty="0">
                <a:solidFill>
                  <a:srgbClr val="0000FF"/>
                </a:solidFill>
              </a:rPr>
              <a:t>segment table</a:t>
            </a:r>
            <a:endParaRPr lang="en-US" dirty="0"/>
          </a:p>
          <a:p>
            <a:pPr lvl="1"/>
            <a:r>
              <a:rPr lang="en-US" dirty="0"/>
              <a:t>Entry in table = segment</a:t>
            </a:r>
          </a:p>
          <a:p>
            <a:pPr lvl="1"/>
            <a:r>
              <a:rPr lang="en-US" dirty="0"/>
              <a:t>Maps segment # to base/bounds for that segment</a:t>
            </a:r>
          </a:p>
          <a:p>
            <a:r>
              <a:rPr lang="en-US" dirty="0"/>
              <a:t>Segment can be anywhere in physical memory</a:t>
            </a:r>
          </a:p>
          <a:p>
            <a:pPr lvl="1"/>
            <a:r>
              <a:rPr lang="en-US" dirty="0"/>
              <a:t>Each segment has: start, length, access permission</a:t>
            </a:r>
          </a:p>
          <a:p>
            <a:r>
              <a:rPr lang="en-US" dirty="0"/>
              <a:t>Processes can share segments</a:t>
            </a:r>
          </a:p>
          <a:p>
            <a:pPr lvl="1"/>
            <a:r>
              <a:rPr lang="en-US" dirty="0"/>
              <a:t>Same start, length, same/different access permissions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33D2-E16D-4849-BD64-BEDA3BA9F5D7}" type="datetime1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Segmentation</a:t>
            </a:r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3"/>
            <a:ext cx="10215047" cy="56178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590E-7D5B-475D-9327-CD93F5F3DF90}" type="datetime1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Operating Systems: Exam 3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017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21728</TotalTime>
  <Words>1995</Words>
  <Application>Microsoft Office PowerPoint</Application>
  <PresentationFormat>On-screen Show (4:3)</PresentationFormat>
  <Paragraphs>399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Garamond</vt:lpstr>
      <vt:lpstr>Helvetica</vt:lpstr>
      <vt:lpstr>Times New Roman</vt:lpstr>
      <vt:lpstr>Wingdings</vt:lpstr>
      <vt:lpstr>Edge</vt:lpstr>
      <vt:lpstr>EECE.4810/EECE.5730 Operating Systems</vt:lpstr>
      <vt:lpstr>Lecture outline</vt:lpstr>
      <vt:lpstr>Exam 3 notes</vt:lpstr>
      <vt:lpstr>Review: Address spaces</vt:lpstr>
      <vt:lpstr>Review: Base and bounds</vt:lpstr>
      <vt:lpstr>Review: Multiple-partition allocation </vt:lpstr>
      <vt:lpstr>Review: Fragmentation</vt:lpstr>
      <vt:lpstr>Review: Segmentation</vt:lpstr>
      <vt:lpstr>Review: Segmentation</vt:lpstr>
      <vt:lpstr>Review: Segment table</vt:lpstr>
      <vt:lpstr>Review: Paged Translation</vt:lpstr>
      <vt:lpstr>Review: Paged Translation (Abstract)</vt:lpstr>
      <vt:lpstr>PowerPoint Presentation</vt:lpstr>
      <vt:lpstr>Review: Multi-level page table</vt:lpstr>
      <vt:lpstr>Review: Multi-level page table</vt:lpstr>
      <vt:lpstr>Review: Hashed Page Tables</vt:lpstr>
      <vt:lpstr>Review: Hashed Page Table</vt:lpstr>
      <vt:lpstr>Review: Inverted Page Table</vt:lpstr>
      <vt:lpstr>Review: Inverted Page Table Architecture</vt:lpstr>
      <vt:lpstr>Review: Valid-Invalid Bit</vt:lpstr>
      <vt:lpstr>Review: Page replacement</vt:lpstr>
      <vt:lpstr>Review: Clock algorithm</vt:lpstr>
      <vt:lpstr>Review: File details</vt:lpstr>
      <vt:lpstr>Review: Directory structure</vt:lpstr>
      <vt:lpstr>Review: Tree-structured directories</vt:lpstr>
      <vt:lpstr>Review: File System Examples</vt:lpstr>
      <vt:lpstr>Review: File Allocation Table (FAT)</vt:lpstr>
      <vt:lpstr>FAT</vt:lpstr>
      <vt:lpstr>Review: Berkeley FFS</vt:lpstr>
      <vt:lpstr>PowerPoint Presentation</vt:lpstr>
      <vt:lpstr>Review: NTFS</vt:lpstr>
      <vt:lpstr>PowerPoint Presentation</vt:lpstr>
      <vt:lpstr>Review: Free-space management</vt:lpstr>
      <vt:lpstr>Review: Reliability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4906</cp:revision>
  <cp:lastPrinted>2017-04-19T12:55:17Z</cp:lastPrinted>
  <dcterms:created xsi:type="dcterms:W3CDTF">2006-04-03T05:03:01Z</dcterms:created>
  <dcterms:modified xsi:type="dcterms:W3CDTF">2019-05-03T18:27:47Z</dcterms:modified>
</cp:coreProperties>
</file>