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519" r:id="rId4"/>
    <p:sldId id="520" r:id="rId5"/>
    <p:sldId id="521" r:id="rId6"/>
    <p:sldId id="533" r:id="rId7"/>
    <p:sldId id="516" r:id="rId8"/>
    <p:sldId id="534" r:id="rId9"/>
    <p:sldId id="510" r:id="rId10"/>
    <p:sldId id="531" r:id="rId11"/>
    <p:sldId id="535" r:id="rId12"/>
    <p:sldId id="527" r:id="rId13"/>
    <p:sldId id="528" r:id="rId14"/>
    <p:sldId id="517" r:id="rId15"/>
    <p:sldId id="532" r:id="rId16"/>
    <p:sldId id="530" r:id="rId17"/>
    <p:sldId id="518" r:id="rId18"/>
    <p:sldId id="324" r:id="rId1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AB3983-4B6C-456A-A9E1-694498C99124}" v="8" dt="2019-05-02T16:08:11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>
      <p:cViewPr varScale="1">
        <p:scale>
          <a:sx n="83" d="100"/>
          <a:sy n="83" d="100"/>
        </p:scale>
        <p:origin x="957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F7AB3983-4B6C-456A-A9E1-694498C99124}"/>
    <pc:docChg chg="undo custSel addSld delSld modSld">
      <pc:chgData name="Geiger, Michael J" userId="13cae92b-b37c-450b-a449-82fcae19569d" providerId="ADAL" clId="{F7AB3983-4B6C-456A-A9E1-694498C99124}" dt="2019-05-02T16:08:00.919" v="1093" actId="27636"/>
      <pc:docMkLst>
        <pc:docMk/>
      </pc:docMkLst>
      <pc:sldChg chg="modSp">
        <pc:chgData name="Geiger, Michael J" userId="13cae92b-b37c-450b-a449-82fcae19569d" providerId="ADAL" clId="{F7AB3983-4B6C-456A-A9E1-694498C99124}" dt="2019-05-02T15:54:02.215" v="27" actId="20577"/>
        <pc:sldMkLst>
          <pc:docMk/>
          <pc:sldMk cId="0" sldId="256"/>
        </pc:sldMkLst>
        <pc:spChg chg="mod">
          <ac:chgData name="Geiger, Michael J" userId="13cae92b-b37c-450b-a449-82fcae19569d" providerId="ADAL" clId="{F7AB3983-4B6C-456A-A9E1-694498C99124}" dt="2019-05-02T15:54:02.215" v="27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F7AB3983-4B6C-456A-A9E1-694498C99124}" dt="2019-05-02T15:55:46.620" v="111" actId="20577"/>
        <pc:sldMkLst>
          <pc:docMk/>
          <pc:sldMk cId="0" sldId="257"/>
        </pc:sldMkLst>
        <pc:spChg chg="mod">
          <ac:chgData name="Geiger, Michael J" userId="13cae92b-b37c-450b-a449-82fcae19569d" providerId="ADAL" clId="{F7AB3983-4B6C-456A-A9E1-694498C99124}" dt="2019-05-02T15:55:46.620" v="111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F7AB3983-4B6C-456A-A9E1-694498C99124}" dt="2019-05-02T16:08:00.919" v="1093" actId="27636"/>
        <pc:sldMkLst>
          <pc:docMk/>
          <pc:sldMk cId="0" sldId="324"/>
        </pc:sldMkLst>
        <pc:spChg chg="mod">
          <ac:chgData name="Geiger, Michael J" userId="13cae92b-b37c-450b-a449-82fcae19569d" providerId="ADAL" clId="{F7AB3983-4B6C-456A-A9E1-694498C99124}" dt="2019-05-02T16:08:00.919" v="1093" actId="27636"/>
          <ac:spMkLst>
            <pc:docMk/>
            <pc:sldMk cId="0" sldId="324"/>
            <ac:spMk id="23555" creationId="{00000000-0000-0000-0000-000000000000}"/>
          </ac:spMkLst>
        </pc:spChg>
      </pc:sldChg>
      <pc:sldChg chg="modSp add">
        <pc:chgData name="Geiger, Michael J" userId="13cae92b-b37c-450b-a449-82fcae19569d" providerId="ADAL" clId="{F7AB3983-4B6C-456A-A9E1-694498C99124}" dt="2019-05-02T16:01:20.504" v="388" actId="20577"/>
        <pc:sldMkLst>
          <pc:docMk/>
          <pc:sldMk cId="1487773911" sldId="516"/>
        </pc:sldMkLst>
        <pc:spChg chg="mod">
          <ac:chgData name="Geiger, Michael J" userId="13cae92b-b37c-450b-a449-82fcae19569d" providerId="ADAL" clId="{F7AB3983-4B6C-456A-A9E1-694498C99124}" dt="2019-05-02T16:01:20.504" v="388" actId="20577"/>
          <ac:spMkLst>
            <pc:docMk/>
            <pc:sldMk cId="1487773911" sldId="516"/>
            <ac:spMk id="23553" creationId="{00000000-0000-0000-0000-000000000000}"/>
          </ac:spMkLst>
        </pc:spChg>
      </pc:sldChg>
      <pc:sldChg chg="modSp">
        <pc:chgData name="Geiger, Michael J" userId="13cae92b-b37c-450b-a449-82fcae19569d" providerId="ADAL" clId="{F7AB3983-4B6C-456A-A9E1-694498C99124}" dt="2019-05-02T15:56:29.418" v="124" actId="20577"/>
        <pc:sldMkLst>
          <pc:docMk/>
          <pc:sldMk cId="1448838115" sldId="519"/>
        </pc:sldMkLst>
        <pc:spChg chg="mod">
          <ac:chgData name="Geiger, Michael J" userId="13cae92b-b37c-450b-a449-82fcae19569d" providerId="ADAL" clId="{F7AB3983-4B6C-456A-A9E1-694498C99124}" dt="2019-05-02T15:56:29.418" v="124" actId="20577"/>
          <ac:spMkLst>
            <pc:docMk/>
            <pc:sldMk cId="1448838115" sldId="519"/>
            <ac:spMk id="6147" creationId="{00000000-0000-0000-0000-000000000000}"/>
          </ac:spMkLst>
        </pc:spChg>
      </pc:sldChg>
      <pc:sldChg chg="modSp">
        <pc:chgData name="Geiger, Michael J" userId="13cae92b-b37c-450b-a449-82fcae19569d" providerId="ADAL" clId="{F7AB3983-4B6C-456A-A9E1-694498C99124}" dt="2019-05-02T16:00:13.018" v="355" actId="20577"/>
        <pc:sldMkLst>
          <pc:docMk/>
          <pc:sldMk cId="674846532" sldId="520"/>
        </pc:sldMkLst>
        <pc:spChg chg="mod">
          <ac:chgData name="Geiger, Michael J" userId="13cae92b-b37c-450b-a449-82fcae19569d" providerId="ADAL" clId="{F7AB3983-4B6C-456A-A9E1-694498C99124}" dt="2019-05-02T16:00:13.018" v="355" actId="20577"/>
          <ac:spMkLst>
            <pc:docMk/>
            <pc:sldMk cId="674846532" sldId="520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F7AB3983-4B6C-456A-A9E1-694498C99124}" dt="2019-05-02T16:00:27.060" v="377" actId="27636"/>
        <pc:sldMkLst>
          <pc:docMk/>
          <pc:sldMk cId="4121202091" sldId="521"/>
        </pc:sldMkLst>
        <pc:spChg chg="mod">
          <ac:chgData name="Geiger, Michael J" userId="13cae92b-b37c-450b-a449-82fcae19569d" providerId="ADAL" clId="{F7AB3983-4B6C-456A-A9E1-694498C99124}" dt="2019-05-02T16:00:27.060" v="377" actId="27636"/>
          <ac:spMkLst>
            <pc:docMk/>
            <pc:sldMk cId="4121202091" sldId="521"/>
            <ac:spMk id="3" creationId="{00000000-0000-0000-0000-000000000000}"/>
          </ac:spMkLst>
        </pc:spChg>
      </pc:sldChg>
      <pc:sldChg chg="del">
        <pc:chgData name="Geiger, Michael J" userId="13cae92b-b37c-450b-a449-82fcae19569d" providerId="ADAL" clId="{F7AB3983-4B6C-456A-A9E1-694498C99124}" dt="2019-05-02T16:07:24.896" v="1056" actId="2696"/>
        <pc:sldMkLst>
          <pc:docMk/>
          <pc:sldMk cId="1520710015" sldId="525"/>
        </pc:sldMkLst>
      </pc:sldChg>
      <pc:sldChg chg="del">
        <pc:chgData name="Geiger, Michael J" userId="13cae92b-b37c-450b-a449-82fcae19569d" providerId="ADAL" clId="{F7AB3983-4B6C-456A-A9E1-694498C99124}" dt="2019-05-02T16:07:25.780" v="1057" actId="2696"/>
        <pc:sldMkLst>
          <pc:docMk/>
          <pc:sldMk cId="1370339158" sldId="526"/>
        </pc:sldMkLst>
      </pc:sldChg>
      <pc:sldChg chg="modSp">
        <pc:chgData name="Geiger, Michael J" userId="13cae92b-b37c-450b-a449-82fcae19569d" providerId="ADAL" clId="{F7AB3983-4B6C-456A-A9E1-694498C99124}" dt="2019-05-02T16:07:07.122" v="1054" actId="27636"/>
        <pc:sldMkLst>
          <pc:docMk/>
          <pc:sldMk cId="1440565439" sldId="528"/>
        </pc:sldMkLst>
        <pc:spChg chg="mod">
          <ac:chgData name="Geiger, Michael J" userId="13cae92b-b37c-450b-a449-82fcae19569d" providerId="ADAL" clId="{F7AB3983-4B6C-456A-A9E1-694498C99124}" dt="2019-05-02T16:07:07.122" v="1054" actId="27636"/>
          <ac:spMkLst>
            <pc:docMk/>
            <pc:sldMk cId="1440565439" sldId="528"/>
            <ac:spMk id="3" creationId="{00000000-0000-0000-0000-000000000000}"/>
          </ac:spMkLst>
        </pc:spChg>
      </pc:sldChg>
      <pc:sldChg chg="del">
        <pc:chgData name="Geiger, Michael J" userId="13cae92b-b37c-450b-a449-82fcae19569d" providerId="ADAL" clId="{F7AB3983-4B6C-456A-A9E1-694498C99124}" dt="2019-05-02T16:07:23.879" v="1055" actId="2696"/>
        <pc:sldMkLst>
          <pc:docMk/>
          <pc:sldMk cId="1026086206" sldId="529"/>
        </pc:sldMkLst>
      </pc:sldChg>
      <pc:sldChg chg="modSp">
        <pc:chgData name="Geiger, Michael J" userId="13cae92b-b37c-450b-a449-82fcae19569d" providerId="ADAL" clId="{F7AB3983-4B6C-456A-A9E1-694498C99124}" dt="2019-05-02T16:01:38.186" v="400" actId="20577"/>
        <pc:sldMkLst>
          <pc:docMk/>
          <pc:sldMk cId="825403663" sldId="531"/>
        </pc:sldMkLst>
        <pc:spChg chg="mod">
          <ac:chgData name="Geiger, Michael J" userId="13cae92b-b37c-450b-a449-82fcae19569d" providerId="ADAL" clId="{F7AB3983-4B6C-456A-A9E1-694498C99124}" dt="2019-05-02T16:01:38.186" v="400" actId="20577"/>
          <ac:spMkLst>
            <pc:docMk/>
            <pc:sldMk cId="825403663" sldId="531"/>
            <ac:spMk id="3" creationId="{00000000-0000-0000-0000-000000000000}"/>
          </ac:spMkLst>
        </pc:spChg>
      </pc:sldChg>
      <pc:sldChg chg="add">
        <pc:chgData name="Geiger, Michael J" userId="13cae92b-b37c-450b-a449-82fcae19569d" providerId="ADAL" clId="{F7AB3983-4B6C-456A-A9E1-694498C99124}" dt="2019-05-02T16:00:52.284" v="378"/>
        <pc:sldMkLst>
          <pc:docMk/>
          <pc:sldMk cId="354954339" sldId="533"/>
        </pc:sldMkLst>
      </pc:sldChg>
      <pc:sldChg chg="modSp add">
        <pc:chgData name="Geiger, Michael J" userId="13cae92b-b37c-450b-a449-82fcae19569d" providerId="ADAL" clId="{F7AB3983-4B6C-456A-A9E1-694498C99124}" dt="2019-05-02T16:01:25.920" v="396" actId="20577"/>
        <pc:sldMkLst>
          <pc:docMk/>
          <pc:sldMk cId="723209987" sldId="534"/>
        </pc:sldMkLst>
        <pc:spChg chg="mod">
          <ac:chgData name="Geiger, Michael J" userId="13cae92b-b37c-450b-a449-82fcae19569d" providerId="ADAL" clId="{F7AB3983-4B6C-456A-A9E1-694498C99124}" dt="2019-05-02T16:01:25.920" v="396" actId="20577"/>
          <ac:spMkLst>
            <pc:docMk/>
            <pc:sldMk cId="723209987" sldId="534"/>
            <ac:spMk id="24577" creationId="{00000000-0000-0000-0000-000000000000}"/>
          </ac:spMkLst>
        </pc:spChg>
      </pc:sldChg>
      <pc:sldChg chg="modSp add">
        <pc:chgData name="Geiger, Michael J" userId="13cae92b-b37c-450b-a449-82fcae19569d" providerId="ADAL" clId="{F7AB3983-4B6C-456A-A9E1-694498C99124}" dt="2019-05-02T16:06:31.406" v="1051" actId="207"/>
        <pc:sldMkLst>
          <pc:docMk/>
          <pc:sldMk cId="1445366759" sldId="535"/>
        </pc:sldMkLst>
        <pc:spChg chg="mod">
          <ac:chgData name="Geiger, Michael J" userId="13cae92b-b37c-450b-a449-82fcae19569d" providerId="ADAL" clId="{F7AB3983-4B6C-456A-A9E1-694498C99124}" dt="2019-05-02T16:01:50.497" v="431" actId="20577"/>
          <ac:spMkLst>
            <pc:docMk/>
            <pc:sldMk cId="1445366759" sldId="535"/>
            <ac:spMk id="2" creationId="{0A5D9F27-7DDD-4031-8677-37E4C92BEFB0}"/>
          </ac:spMkLst>
        </pc:spChg>
        <pc:spChg chg="mod">
          <ac:chgData name="Geiger, Michael J" userId="13cae92b-b37c-450b-a449-82fcae19569d" providerId="ADAL" clId="{F7AB3983-4B6C-456A-A9E1-694498C99124}" dt="2019-05-02T16:06:31.406" v="1051" actId="207"/>
          <ac:spMkLst>
            <pc:docMk/>
            <pc:sldMk cId="1445366759" sldId="535"/>
            <ac:spMk id="3" creationId="{EF3AFE36-657F-45C9-B7BE-6EB5368EEA3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34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AF71A-BB5A-8A4C-B00D-04CBBE690D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2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70A42B-98AB-4F17-8198-E9161087A049}" type="datetime1">
              <a:rPr lang="en-US" smtClean="0"/>
              <a:t>5/2/2019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1B9683-4ACA-4194-BEA3-344793A73AC6}" type="datetime1">
              <a:rPr lang="en-US" smtClean="0"/>
              <a:t>5/2/2019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1CB594-EAAE-4BCF-91AA-E232BAA1EE75}" type="datetime1">
              <a:rPr lang="en-US" smtClean="0"/>
              <a:t>5/2/2019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EF81C0-50CF-4A95-B8B3-7D180CE5AB18}" type="datetime1">
              <a:rPr lang="en-US" smtClean="0"/>
              <a:t>5/2/2019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451D62-2EB0-4656-8351-C68305E49FB5}" type="datetime1">
              <a:rPr lang="en-US" smtClean="0"/>
              <a:t>5/2/2019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105998-44F5-41FE-8669-BB2AA8848024}" type="datetime1">
              <a:rPr lang="en-US" smtClean="0"/>
              <a:t>5/2/2019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0A32C3-75D7-4108-A9D7-C4BCC75D9B18}" type="datetime1">
              <a:rPr lang="en-US" smtClean="0"/>
              <a:t>5/2/2019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216F9-43FF-4D87-AD55-B3CDB00A52BD}" type="datetime1">
              <a:rPr lang="en-US" smtClean="0"/>
              <a:t>5/2/2019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1B5D37-2192-4488-9991-2F4D13C7311B}" type="datetime1">
              <a:rPr lang="en-US" smtClean="0"/>
              <a:t>5/2/2019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C97C5-FBC4-4BBB-9F1D-09B3CC26740A}" type="datetime1">
              <a:rPr lang="en-US" smtClean="0"/>
              <a:t>5/2/2019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63D18-E42B-47F8-827A-1BC95646FB56}" type="datetime1">
              <a:rPr lang="en-US" smtClean="0"/>
              <a:t>5/2/2019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9A26D6-94ED-4E76-966D-1109A18FF32B}" type="datetime1">
              <a:rPr lang="en-US" smtClean="0"/>
              <a:t>5/2/2019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289515-1A68-4B06-A749-B216A12095A4}" type="datetime1">
              <a:rPr lang="en-US" smtClean="0"/>
              <a:t>5/2/2019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E7F29EE6-A7EE-48C2-AAA6-BCD0FDF39BE3}" type="datetime1">
              <a:rPr lang="en-US" smtClean="0"/>
              <a:t>5/2/2019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Lin Li &amp;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36: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3 Preview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Review: structures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Initialization very similar to array initialization:</a:t>
            </a:r>
          </a:p>
          <a:p>
            <a:pPr marL="344487" lvl="1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StudentInfo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student1 = </a:t>
            </a:r>
          </a:p>
          <a:p>
            <a:pPr marL="344487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{ “John”, ‘Q’, “Smith”, </a:t>
            </a:r>
          </a:p>
          <a:p>
            <a:pPr marL="344487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 12345678, 3.75 };</a:t>
            </a:r>
          </a:p>
          <a:p>
            <a:r>
              <a:rPr lang="en-US" dirty="0"/>
              <a:t>Access members using</a:t>
            </a:r>
          </a:p>
          <a:p>
            <a:pPr lvl="1"/>
            <a:r>
              <a:rPr lang="en-US" dirty="0"/>
              <a:t>Dot operator: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student1.middle = </a:t>
            </a:r>
            <a:r>
              <a:rPr lang="ja-JP" altLang="en-US" dirty="0">
                <a:latin typeface="Courier New" charset="0"/>
                <a:ea typeface="Courier New" charset="0"/>
                <a:cs typeface="Courier New" charset="0"/>
              </a:rPr>
              <a:t>‘</a:t>
            </a:r>
            <a:r>
              <a:rPr lang="en-US" altLang="ja-JP" dirty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ja-JP" altLang="en-US" dirty="0">
                <a:latin typeface="Courier New" charset="0"/>
                <a:ea typeface="Courier New" charset="0"/>
                <a:cs typeface="Courier New" charset="0"/>
              </a:rPr>
              <a:t>’</a:t>
            </a:r>
            <a:r>
              <a:rPr lang="en-US" altLang="ja-JP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lvl="1"/>
            <a:r>
              <a:rPr lang="en-US" dirty="0"/>
              <a:t>Arrow (if pointers):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sPtr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-&gt;GPA = 3.5;</a:t>
            </a:r>
          </a:p>
          <a:p>
            <a:r>
              <a:rPr lang="en-US" dirty="0"/>
              <a:t>Typically passed to functions by address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9A85-F844-459B-9B07-E1CF1F9D3FB9}" type="datetime1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D0AC-E4C5-8D4A-A8DE-DF5F74D2523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0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D9F27-7DDD-4031-8677-37E4C92B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Arrays of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FE36-657F-45C9-B7BE-6EB5368EE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Initializing structure arrays: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studentInfo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list[3] 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{ {"John", 'Q', "Smith", 123, 3.0},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{"Jane", 'A', "Jones", 456, 3.95},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{"Mary", 'X', "Ford",  789, 3.72} }; </a:t>
            </a:r>
          </a:p>
          <a:p>
            <a:endParaRPr lang="en-US" dirty="0"/>
          </a:p>
          <a:p>
            <a:r>
              <a:rPr lang="en-US" dirty="0"/>
              <a:t>Access members of structs in arrays—each array element = 1 struct, so use dot operator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list[0].GPA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2.5;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list[1].first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"Janet");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DE6A1-791E-4FAD-9C60-C610122B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95C0-2BB1-43E7-9168-B10B1A672971}" type="datetime1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3DDF4-916B-45DD-A139-A9FBBD75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59505-37A9-4920-8ADE-637A107A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D0AC-E4C5-8D4A-A8DE-DF5F74D252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66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Nested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Structures can contain other structures: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err="1">
                <a:latin typeface="Courier New" charset="0"/>
                <a:cs typeface="Courier New" charset="0"/>
              </a:rPr>
              <a:t>typedef</a:t>
            </a:r>
            <a:r>
              <a:rPr lang="en-US" dirty="0">
                <a:latin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cs typeface="Courier New" charset="0"/>
              </a:rPr>
              <a:t>struct</a:t>
            </a:r>
            <a:r>
              <a:rPr lang="en-US" dirty="0">
                <a:latin typeface="Courier New" charset="0"/>
                <a:cs typeface="Courier New" charset="0"/>
              </a:rPr>
              <a:t> {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	char first[50];	// First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	char middle;		// Middle initial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	char last[50];		// Last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} Name;</a:t>
            </a:r>
          </a:p>
          <a:p>
            <a:pPr marL="344487" lvl="1" indent="0">
              <a:buFont typeface="Wingdings" charset="0"/>
              <a:buNone/>
              <a:defRPr/>
            </a:pPr>
            <a:endParaRPr lang="en-US" dirty="0">
              <a:latin typeface="Courier New"/>
              <a:cs typeface="Courier New"/>
            </a:endParaRP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err="1">
                <a:latin typeface="Courier New"/>
                <a:cs typeface="Courier New"/>
              </a:rPr>
              <a:t>typedef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{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Name 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sname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;		// Student name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dirty="0">
                <a:latin typeface="Courier New"/>
                <a:cs typeface="Courier New"/>
              </a:rPr>
              <a:t>unsigned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ID;	// ID #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double GPA;		// Grade point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} </a:t>
            </a:r>
            <a:r>
              <a:rPr lang="en-US" dirty="0" err="1">
                <a:latin typeface="Courier New"/>
                <a:cs typeface="Courier New"/>
              </a:rPr>
              <a:t>SINew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>
              <a:defRPr/>
            </a:pPr>
            <a:endParaRPr lang="en-US" dirty="0">
              <a:cs typeface="Arial"/>
            </a:endParaRPr>
          </a:p>
          <a:p>
            <a:pPr lvl="1">
              <a:defRPr/>
            </a:pPr>
            <a:endParaRPr lang="en-US" dirty="0">
              <a:cs typeface="Arial"/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54D6065-23FE-49FA-B9EF-DD604BBA1131}" type="datetime1">
              <a:rPr lang="en-US" sz="1200" smtClean="0">
                <a:latin typeface="Garamond" charset="0"/>
              </a:rPr>
              <a:t>5/2/2019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D2A138E-BF1B-244B-964C-BD2811596FD3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7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Nested structure accesses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>
                <a:cs typeface="Arial"/>
              </a:rPr>
              <a:t>Will need multiple dot operators to access field within nested structure</a:t>
            </a:r>
          </a:p>
          <a:p>
            <a:pPr lvl="1">
              <a:defRPr/>
            </a:pPr>
            <a:r>
              <a:rPr lang="en-US" dirty="0">
                <a:cs typeface="Arial"/>
              </a:rPr>
              <a:t>Given </a:t>
            </a:r>
            <a:r>
              <a:rPr lang="en-US" dirty="0" err="1">
                <a:latin typeface="Courier New"/>
                <a:cs typeface="Courier New"/>
              </a:rPr>
              <a:t>SINew</a:t>
            </a:r>
            <a:r>
              <a:rPr lang="en-US" dirty="0">
                <a:latin typeface="Courier New"/>
                <a:cs typeface="Courier New"/>
              </a:rPr>
              <a:t> s1;</a:t>
            </a:r>
          </a:p>
          <a:p>
            <a:pPr lvl="1">
              <a:defRPr/>
            </a:pPr>
            <a:r>
              <a:rPr lang="en-US" dirty="0">
                <a:latin typeface="Courier New"/>
                <a:cs typeface="Courier New"/>
              </a:rPr>
              <a:t>s1.sname </a:t>
            </a:r>
            <a:r>
              <a:rPr lang="en-US" dirty="0">
                <a:cs typeface="Arial"/>
                <a:sym typeface="Wingdings"/>
              </a:rPr>
              <a:t> Name structure within </a:t>
            </a:r>
            <a:r>
              <a:rPr lang="en-US" dirty="0">
                <a:latin typeface="Courier New"/>
                <a:cs typeface="Courier New"/>
                <a:sym typeface="Wingdings"/>
              </a:rPr>
              <a:t>s1</a:t>
            </a:r>
          </a:p>
          <a:p>
            <a:pPr lvl="1">
              <a:defRPr/>
            </a:pPr>
            <a:r>
              <a:rPr lang="en-US" dirty="0">
                <a:latin typeface="Courier New"/>
                <a:cs typeface="Courier New"/>
                <a:sym typeface="Wingdings"/>
              </a:rPr>
              <a:t>s1.sname.middle </a:t>
            </a:r>
            <a:r>
              <a:rPr lang="en-US" dirty="0">
                <a:cs typeface="Arial"/>
                <a:sym typeface="Wingdings"/>
              </a:rPr>
              <a:t> middle initial of name within </a:t>
            </a:r>
            <a:r>
              <a:rPr lang="en-US" dirty="0">
                <a:latin typeface="Courier New"/>
                <a:cs typeface="Courier New"/>
                <a:sym typeface="Wingdings"/>
              </a:rPr>
              <a:t>s1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Structure pointer typically only to top-level structure</a:t>
            </a:r>
          </a:p>
          <a:p>
            <a:pPr lvl="1"/>
            <a:r>
              <a:rPr lang="en-US" dirty="0"/>
              <a:t>Given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SINew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sp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&amp;s1;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sp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sname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 Name structure within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s1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  <a:sym typeface="Wingdings"/>
              </a:rPr>
              <a:t>sp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-&gt;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  <a:sym typeface="Wingdings"/>
              </a:rPr>
              <a:t>sname.middle</a:t>
            </a:r>
            <a:r>
              <a:rPr lang="en-US" dirty="0">
                <a:sym typeface="Wingdings"/>
              </a:rPr>
              <a:t>  middle initial of name in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s1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66C302-15BB-4470-907F-D8E5D0D8E72F}" type="datetime1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65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Open file: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FILE *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i="1" dirty="0">
                <a:ea typeface="+mn-ea"/>
                <a:cs typeface="+mn-cs"/>
              </a:rPr>
              <a:t>filename</a:t>
            </a:r>
            <a:r>
              <a:rPr lang="en-US" dirty="0">
                <a:ea typeface="+mn-ea"/>
                <a:cs typeface="+mn-cs"/>
              </a:rPr>
              <a:t>, </a:t>
            </a:r>
            <a:r>
              <a:rPr lang="en-US" i="1" dirty="0" err="1">
                <a:ea typeface="+mn-ea"/>
                <a:cs typeface="+mn-cs"/>
              </a:rPr>
              <a:t>file_access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Close file: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fclose</a:t>
            </a:r>
            <a:r>
              <a:rPr lang="en-US" dirty="0">
                <a:ea typeface="+mn-ea"/>
                <a:cs typeface="+mn-cs"/>
              </a:rPr>
              <a:t>(</a:t>
            </a:r>
            <a:r>
              <a:rPr lang="en-US" i="1" dirty="0" err="1">
                <a:ea typeface="+mn-ea"/>
                <a:cs typeface="+mn-cs"/>
              </a:rPr>
              <a:t>file_handle</a:t>
            </a:r>
            <a:r>
              <a:rPr lang="en-US" dirty="0">
                <a:ea typeface="+mn-ea"/>
                <a:cs typeface="+mn-cs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Formatted I/O: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i="1" dirty="0" err="1"/>
              <a:t>file_handle</a:t>
            </a:r>
            <a:r>
              <a:rPr lang="en-US" sz="2800" i="1" dirty="0"/>
              <a:t>, </a:t>
            </a:r>
            <a:r>
              <a:rPr lang="en-US" sz="2800" i="1" dirty="0" err="1"/>
              <a:t>format_specifier</a:t>
            </a:r>
            <a:r>
              <a:rPr lang="en-US" sz="2800" i="1" dirty="0"/>
              <a:t>, 0+ variables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fscanf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i="1" dirty="0" err="1"/>
              <a:t>file_handle</a:t>
            </a:r>
            <a:r>
              <a:rPr lang="en-US" sz="2800" i="1" dirty="0"/>
              <a:t>, </a:t>
            </a:r>
            <a:r>
              <a:rPr lang="en-US" sz="2800" i="1" dirty="0" err="1"/>
              <a:t>format_specifier</a:t>
            </a:r>
            <a:r>
              <a:rPr lang="en-US" sz="2800" i="1" dirty="0"/>
              <a:t>, 0+ variables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Unformatted I/O: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i="1" dirty="0"/>
              <a:t>pointer, element size, # elements, </a:t>
            </a:r>
            <a:r>
              <a:rPr lang="en-US" sz="1800" i="1" dirty="0" err="1"/>
              <a:t>file_handle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i="1" dirty="0"/>
              <a:t>pointer, element size, # elements, </a:t>
            </a:r>
            <a:r>
              <a:rPr lang="en-US" sz="1800" i="1" dirty="0" err="1"/>
              <a:t>file_handle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  <a:p>
            <a:pPr>
              <a:buFont typeface="Wingdings" pitchFamily="2" charset="2"/>
              <a:buChar char="n"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A4DAE3-434B-4776-8A99-C62603CCC267}" type="datetime1">
              <a:rPr lang="en-US" sz="1200" smtClean="0">
                <a:latin typeface="Garamond" charset="0"/>
              </a:rPr>
              <a:t>5/2/2019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AB58CF-DEC9-8B4A-82EA-9FD9C13CD1A8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7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Generic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Special I/O streams in C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charset="0"/>
                <a:cs typeface="Courier New" charset="0"/>
              </a:rPr>
              <a:t>stdin</a:t>
            </a:r>
            <a:r>
              <a:rPr lang="en-US" dirty="0">
                <a:latin typeface="Arial" charset="0"/>
              </a:rPr>
              <a:t>: standard input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charset="0"/>
                <a:cs typeface="Courier New" charset="0"/>
              </a:rPr>
              <a:t>stdout</a:t>
            </a:r>
            <a:r>
              <a:rPr lang="en-US" dirty="0">
                <a:latin typeface="Arial" charset="0"/>
              </a:rPr>
              <a:t>: standard output</a:t>
            </a:r>
          </a:p>
          <a:p>
            <a:pPr>
              <a:lnSpc>
                <a:spcPct val="90000"/>
              </a:lnSpc>
            </a:pPr>
            <a:r>
              <a:rPr lang="en-US" dirty="0" err="1">
                <a:latin typeface="Courier New" charset="0"/>
                <a:cs typeface="Courier New" charset="0"/>
              </a:rPr>
              <a:t>printf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ja-JP" altLang="en-US" dirty="0">
                <a:latin typeface="Courier New" charset="0"/>
                <a:cs typeface="Courier New" charset="0"/>
              </a:rPr>
              <a:t>“</a:t>
            </a:r>
            <a:r>
              <a:rPr lang="en-US" dirty="0">
                <a:latin typeface="Courier New" charset="0"/>
                <a:cs typeface="Courier New" charset="0"/>
              </a:rPr>
              <a:t>Hello\n</a:t>
            </a:r>
            <a:r>
              <a:rPr lang="ja-JP" altLang="en-US" dirty="0">
                <a:latin typeface="Courier New" charset="0"/>
                <a:cs typeface="Courier New" charset="0"/>
              </a:rPr>
              <a:t>”</a:t>
            </a:r>
            <a:r>
              <a:rPr lang="en-US" dirty="0">
                <a:latin typeface="Courier New" charset="0"/>
                <a:cs typeface="Courier New" charset="0"/>
              </a:rPr>
              <a:t>) ==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		</a:t>
            </a:r>
            <a:r>
              <a:rPr lang="en-US" dirty="0" err="1">
                <a:latin typeface="Courier New" charset="0"/>
                <a:cs typeface="Courier New" charset="0"/>
              </a:rPr>
              <a:t>fprintf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stdout</a:t>
            </a:r>
            <a:r>
              <a:rPr lang="en-US" dirty="0">
                <a:latin typeface="Courier New" charset="0"/>
                <a:cs typeface="Courier New" charset="0"/>
              </a:rPr>
              <a:t>, </a:t>
            </a:r>
            <a:r>
              <a:rPr lang="ja-JP" altLang="en-US" dirty="0">
                <a:latin typeface="Courier New" charset="0"/>
                <a:cs typeface="Courier New" charset="0"/>
              </a:rPr>
              <a:t>“</a:t>
            </a:r>
            <a:r>
              <a:rPr lang="en-US" dirty="0">
                <a:latin typeface="Courier New" charset="0"/>
                <a:cs typeface="Courier New" charset="0"/>
              </a:rPr>
              <a:t>Hello\n</a:t>
            </a:r>
            <a:r>
              <a:rPr lang="ja-JP" altLang="en-US" dirty="0">
                <a:latin typeface="Courier New" charset="0"/>
                <a:cs typeface="Courier New" charset="0"/>
              </a:rPr>
              <a:t>”</a:t>
            </a:r>
            <a:r>
              <a:rPr lang="en-US" dirty="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 err="1">
                <a:latin typeface="Courier New" charset="0"/>
                <a:cs typeface="Courier New" charset="0"/>
              </a:rPr>
              <a:t>scanf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ja-JP" altLang="en-US" dirty="0">
                <a:latin typeface="Courier New" charset="0"/>
                <a:cs typeface="Courier New" charset="0"/>
              </a:rPr>
              <a:t>“</a:t>
            </a:r>
            <a:r>
              <a:rPr lang="en-US" dirty="0">
                <a:latin typeface="Courier New" charset="0"/>
                <a:cs typeface="Courier New" charset="0"/>
              </a:rPr>
              <a:t>%d</a:t>
            </a:r>
            <a:r>
              <a:rPr lang="ja-JP" altLang="en-US" dirty="0">
                <a:latin typeface="Courier New" charset="0"/>
                <a:cs typeface="Courier New" charset="0"/>
              </a:rPr>
              <a:t>”</a:t>
            </a:r>
            <a:r>
              <a:rPr lang="en-US" dirty="0">
                <a:latin typeface="Courier New" charset="0"/>
                <a:cs typeface="Courier New" charset="0"/>
              </a:rPr>
              <a:t>, &amp;x) ==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		</a:t>
            </a:r>
            <a:r>
              <a:rPr lang="en-US" dirty="0" err="1">
                <a:latin typeface="Courier New" charset="0"/>
                <a:cs typeface="Courier New" charset="0"/>
              </a:rPr>
              <a:t>fscanf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stdin</a:t>
            </a:r>
            <a:r>
              <a:rPr lang="en-US" dirty="0">
                <a:latin typeface="Courier New" charset="0"/>
                <a:cs typeface="Courier New" charset="0"/>
              </a:rPr>
              <a:t>, </a:t>
            </a:r>
            <a:r>
              <a:rPr lang="ja-JP" altLang="en-US" dirty="0">
                <a:latin typeface="Courier New" charset="0"/>
                <a:cs typeface="Courier New" charset="0"/>
              </a:rPr>
              <a:t>“</a:t>
            </a:r>
            <a:r>
              <a:rPr lang="en-US" dirty="0">
                <a:latin typeface="Courier New" charset="0"/>
                <a:cs typeface="Courier New" charset="0"/>
              </a:rPr>
              <a:t>%d</a:t>
            </a:r>
            <a:r>
              <a:rPr lang="ja-JP" altLang="en-US" dirty="0">
                <a:latin typeface="Courier New" charset="0"/>
                <a:cs typeface="Courier New" charset="0"/>
              </a:rPr>
              <a:t>”</a:t>
            </a:r>
            <a:r>
              <a:rPr lang="en-US" dirty="0">
                <a:latin typeface="Courier New" charset="0"/>
                <a:cs typeface="Courier New" charset="0"/>
              </a:rPr>
              <a:t>, &amp;x);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Can write generic code that deals either with specific file or standard input/output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BB04429-6598-4127-B55A-5B8801AFD7F0}" type="datetime1">
              <a:rPr lang="en-US" smtClean="0">
                <a:latin typeface="Garamond" charset="0"/>
              </a:rPr>
              <a:t>5/2/2019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CD016F-B84D-D846-96CA-33B40BE22D67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803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End </a:t>
            </a:r>
            <a:r>
              <a:rPr lang="en-US">
                <a:latin typeface="Garamond" charset="0"/>
              </a:rPr>
              <a:t>of file</a:t>
            </a:r>
            <a:endParaRPr lang="en-US" dirty="0">
              <a:latin typeface="Garamond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Two ways to check for end of file: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Text files: Check if </a:t>
            </a:r>
            <a:r>
              <a:rPr lang="en-US" sz="2400" dirty="0" err="1">
                <a:latin typeface="Courier New" charset="0"/>
                <a:cs typeface="Courier New" charset="0"/>
              </a:rPr>
              <a:t>fscanf</a:t>
            </a:r>
            <a:r>
              <a:rPr lang="en-US" sz="2400" dirty="0">
                <a:latin typeface="Courier New" charset="0"/>
                <a:cs typeface="Courier New" charset="0"/>
              </a:rPr>
              <a:t>() == EOF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  <a:cs typeface="Courier New" charset="0"/>
              </a:rPr>
              <a:t>More common: do </a:t>
            </a:r>
            <a:r>
              <a:rPr lang="en-US" sz="2000" dirty="0" err="1">
                <a:latin typeface="Arial" charset="0"/>
                <a:cs typeface="Courier New" charset="0"/>
              </a:rPr>
              <a:t>fscanf</a:t>
            </a:r>
            <a:r>
              <a:rPr lang="en-US" sz="2000" dirty="0">
                <a:latin typeface="Arial" charset="0"/>
                <a:cs typeface="Courier New" charset="0"/>
              </a:rPr>
              <a:t>() as part of loop condition, and continue while EOF not reached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  <a:cs typeface="Courier New" charset="0"/>
              </a:rPr>
              <a:t>e.g. </a:t>
            </a:r>
            <a:r>
              <a:rPr lang="en-US" sz="2000" dirty="0">
                <a:latin typeface="Courier New" charset="0"/>
                <a:cs typeface="Courier New" charset="0"/>
              </a:rPr>
              <a:t>while (</a:t>
            </a:r>
            <a:r>
              <a:rPr lang="en-US" sz="2000" dirty="0" err="1">
                <a:latin typeface="Courier New" charset="0"/>
                <a:cs typeface="Courier New" charset="0"/>
              </a:rPr>
              <a:t>fscanf</a:t>
            </a:r>
            <a:r>
              <a:rPr lang="en-US" sz="2000" dirty="0">
                <a:latin typeface="Courier New" charset="0"/>
                <a:cs typeface="Courier New" charset="0"/>
              </a:rPr>
              <a:t>(</a:t>
            </a:r>
            <a:r>
              <a:rPr lang="en-US" sz="2000" dirty="0" err="1">
                <a:latin typeface="Courier New" charset="0"/>
                <a:cs typeface="Courier New" charset="0"/>
              </a:rPr>
              <a:t>fp</a:t>
            </a:r>
            <a:r>
              <a:rPr lang="en-US" sz="2000" dirty="0">
                <a:latin typeface="Courier New" charset="0"/>
                <a:cs typeface="Courier New" charset="0"/>
              </a:rPr>
              <a:t>, </a:t>
            </a:r>
            <a:r>
              <a:rPr lang="ja-JP" altLang="en-US" sz="2000" dirty="0">
                <a:latin typeface="Courier New" charset="0"/>
                <a:cs typeface="Courier New" charset="0"/>
              </a:rPr>
              <a:t>“</a:t>
            </a:r>
            <a:r>
              <a:rPr lang="en-US" sz="2000" dirty="0">
                <a:latin typeface="Courier New" charset="0"/>
                <a:cs typeface="Courier New" charset="0"/>
              </a:rPr>
              <a:t>%d</a:t>
            </a:r>
            <a:r>
              <a:rPr lang="ja-JP" altLang="en-US" sz="2000" dirty="0">
                <a:latin typeface="Courier New" charset="0"/>
                <a:cs typeface="Courier New" charset="0"/>
              </a:rPr>
              <a:t>”</a:t>
            </a:r>
            <a:r>
              <a:rPr lang="en-US" sz="2000" dirty="0">
                <a:latin typeface="Courier New" charset="0"/>
                <a:cs typeface="Courier New" charset="0"/>
              </a:rPr>
              <a:t>, &amp;y) != EOF)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Binary files: </a:t>
            </a:r>
            <a:r>
              <a:rPr lang="en-US" sz="2400" dirty="0" err="1">
                <a:latin typeface="Courier New" charset="0"/>
                <a:cs typeface="Courier New" charset="0"/>
              </a:rPr>
              <a:t>feof</a:t>
            </a:r>
            <a:r>
              <a:rPr lang="en-US" sz="2400" dirty="0">
                <a:latin typeface="Courier New" charset="0"/>
                <a:cs typeface="Courier New" charset="0"/>
              </a:rPr>
              <a:t>(</a:t>
            </a:r>
            <a:r>
              <a:rPr lang="en-US" sz="2400" i="1" dirty="0" err="1">
                <a:latin typeface="Courier New" charset="0"/>
                <a:cs typeface="Courier New" charset="0"/>
              </a:rPr>
              <a:t>file_handle</a:t>
            </a:r>
            <a:r>
              <a:rPr lang="en-US" sz="2400" i="1" dirty="0">
                <a:latin typeface="Courier New" charset="0"/>
                <a:cs typeface="Courier New" charset="0"/>
              </a:rPr>
              <a:t>);</a:t>
            </a:r>
            <a:endParaRPr lang="en-US" sz="2400" dirty="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cs typeface="Courier New" charset="0"/>
              </a:rPr>
              <a:t>Note: both functions indicate EOF after failed read operation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cs typeface="Courier New" charset="0"/>
              </a:rPr>
              <a:t>Must try to read data and discover that there’s nothing to read before testing for EOF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5EBE6E2-C679-4FBC-9A97-AB376025B991}" type="datetime1">
              <a:rPr lang="en-US" smtClean="0">
                <a:latin typeface="Garamond" charset="0"/>
              </a:rPr>
              <a:t>5/2/2019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7DBB6D-4763-CB4F-9929-3EB97B34363E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605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character/line input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Character input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(FILE *stream);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ungetc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c, FILE *stream);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Line input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(char *s,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n, FILE *stream);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buFont typeface="Wingdings" pitchFamily="1" charset="2"/>
              <a:buChar char="q"/>
              <a:defRPr/>
            </a:pPr>
            <a:endParaRPr lang="en-US" dirty="0"/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3E78396-AC45-455B-A8E4-9613E63AB4DF}" type="datetime1">
              <a:rPr lang="en-US" sz="1200" smtClean="0">
                <a:latin typeface="Garamond" charset="0"/>
              </a:rPr>
              <a:t>5/2/2019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0A6253D-13DB-EE49-999B-1EB0DFDA76DB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930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time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 3: Tuesday, 5/7, 3-6 PM, Ball 210</a:t>
            </a:r>
          </a:p>
          <a:p>
            <a:pPr lvl="1"/>
            <a:r>
              <a:rPr lang="en-US" dirty="0"/>
              <a:t>Don’t forget to complete your course </a:t>
            </a:r>
            <a:r>
              <a:rPr lang="en-US" dirty="0" err="1"/>
              <a:t>eval</a:t>
            </a:r>
            <a:r>
              <a:rPr lang="en-US" dirty="0"/>
              <a:t> before exam!</a:t>
            </a:r>
          </a:p>
          <a:p>
            <a:pPr lvl="1"/>
            <a:r>
              <a:rPr lang="en-US" dirty="0"/>
              <a:t>Hard copies available from Dr. Geiger’s office</a:t>
            </a:r>
          </a:p>
          <a:p>
            <a:endParaRPr lang="en-US" dirty="0"/>
          </a:p>
          <a:p>
            <a:r>
              <a:rPr lang="en-US" dirty="0"/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8 due today</a:t>
            </a:r>
          </a:p>
          <a:p>
            <a:pPr lvl="1"/>
            <a:r>
              <a:rPr lang="en-US" dirty="0">
                <a:latin typeface="Arial" charset="0"/>
              </a:rPr>
              <a:t>Program 9 (extra credit) </a:t>
            </a:r>
            <a:r>
              <a:rPr lang="en-US">
                <a:latin typeface="Arial" charset="0"/>
              </a:rPr>
              <a:t>due 5/8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Wed. 5/8: All code due by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11:59 PM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Program 9: Worth up to 4 points extra credit on final avg</a:t>
            </a:r>
          </a:p>
          <a:p>
            <a:pPr lvl="2"/>
            <a:r>
              <a:rPr lang="en-US" dirty="0">
                <a:latin typeface="Arial" charset="0"/>
              </a:rPr>
              <a:t>Resubmission deadline for remaining programs</a:t>
            </a:r>
          </a:p>
          <a:p>
            <a:pPr lvl="2"/>
            <a:endParaRPr lang="en-US" dirty="0"/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3253B9-86D0-43AB-86D2-7FD13C7FD7CC}" type="datetime1">
              <a:rPr lang="en-US" sz="1200" smtClean="0">
                <a:latin typeface="+mj-lt"/>
              </a:rPr>
              <a:t>5/2/2019</a:t>
            </a:fld>
            <a:endParaRPr lang="en-US" sz="1200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Exam 3 Preview</a:t>
            </a:r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43FFED0-5613-D747-AC8F-CF84A7339BF4}" type="slidenum">
              <a:rPr lang="en-US" sz="1200" smtClean="0">
                <a:latin typeface="+mj-lt"/>
              </a:rPr>
              <a:pPr/>
              <a:t>18</a:t>
            </a:fld>
            <a:endParaRPr lang="en-US" sz="12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8 due today</a:t>
            </a:r>
          </a:p>
          <a:p>
            <a:pPr lvl="1"/>
            <a:r>
              <a:rPr lang="en-US" dirty="0">
                <a:latin typeface="Arial" charset="0"/>
              </a:rPr>
              <a:t>Program 9 (extra credit) due 5/8</a:t>
            </a:r>
          </a:p>
          <a:p>
            <a:pPr lvl="1"/>
            <a:r>
              <a:rPr lang="en-US" dirty="0">
                <a:latin typeface="Arial" charset="0"/>
              </a:rPr>
              <a:t>Exam 3: Tue, 5/7, 3-6 PM, Ball 210</a:t>
            </a:r>
          </a:p>
          <a:p>
            <a:pPr lvl="2"/>
            <a:r>
              <a:rPr lang="en-US" dirty="0">
                <a:latin typeface="Arial" charset="0"/>
              </a:rPr>
              <a:t>Course evals online; will also have hard copies available</a:t>
            </a:r>
          </a:p>
          <a:p>
            <a:pPr lvl="2"/>
            <a:r>
              <a:rPr lang="en-US" dirty="0">
                <a:latin typeface="Arial" charset="0"/>
              </a:rPr>
              <a:t>You’ll submit </a:t>
            </a:r>
            <a:r>
              <a:rPr lang="en-US" dirty="0" err="1">
                <a:latin typeface="Arial" charset="0"/>
              </a:rPr>
              <a:t>eval</a:t>
            </a:r>
            <a:r>
              <a:rPr lang="en-US" dirty="0">
                <a:latin typeface="Arial" charset="0"/>
              </a:rPr>
              <a:t> at exam</a:t>
            </a:r>
          </a:p>
          <a:p>
            <a:pPr lvl="1"/>
            <a:r>
              <a:rPr lang="en-US" dirty="0">
                <a:latin typeface="Arial" charset="0"/>
              </a:rPr>
              <a:t>Wed. 5/8: All code due by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11:59 PM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Program 9: Worth up to 4 points extra credit on final </a:t>
            </a:r>
            <a:r>
              <a:rPr lang="en-US" dirty="0" err="1">
                <a:latin typeface="Arial" charset="0"/>
              </a:rPr>
              <a:t>avg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Resubmission deadline for remaining programs</a:t>
            </a:r>
          </a:p>
          <a:p>
            <a:pPr lvl="2">
              <a:defRPr/>
            </a:pPr>
            <a:endParaRPr lang="en-US" dirty="0">
              <a:latin typeface="Arial" charset="0"/>
            </a:endParaRPr>
          </a:p>
          <a:p>
            <a:r>
              <a:rPr lang="en-US" dirty="0"/>
              <a:t>Today’s class: exam 3 preview</a:t>
            </a:r>
          </a:p>
          <a:p>
            <a:pPr lvl="1"/>
            <a:r>
              <a:rPr lang="en-US" dirty="0"/>
              <a:t>Exam outline</a:t>
            </a:r>
          </a:p>
          <a:p>
            <a:pPr lvl="1"/>
            <a:r>
              <a:rPr lang="en-US" dirty="0"/>
              <a:t>Review of material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05DBBD-7559-49B8-AE97-BB521902A435}" type="datetime1">
              <a:rPr lang="en-US" sz="1200" smtClean="0"/>
              <a:t>5/2/2019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Exam 3 Preview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 3 notes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Allowed one 8.5</a:t>
            </a:r>
            <a:r>
              <a:rPr lang="ja-JP" altLang="en-US" dirty="0"/>
              <a:t>”</a:t>
            </a:r>
            <a:r>
              <a:rPr lang="en-US" dirty="0"/>
              <a:t> x 11</a:t>
            </a:r>
            <a:r>
              <a:rPr lang="ja-JP" altLang="en-US" dirty="0"/>
              <a:t>”</a:t>
            </a:r>
            <a:r>
              <a:rPr lang="en-US" dirty="0"/>
              <a:t> two-sided note sheet</a:t>
            </a:r>
          </a:p>
          <a:p>
            <a:pPr lvl="1"/>
            <a:r>
              <a:rPr lang="en-US" dirty="0"/>
              <a:t>No other notes or electronic devices</a:t>
            </a:r>
          </a:p>
          <a:p>
            <a:r>
              <a:rPr lang="en-US" dirty="0"/>
              <a:t>Exam lasts 3 hours (but written for ~50 min)</a:t>
            </a:r>
          </a:p>
          <a:p>
            <a:r>
              <a:rPr lang="en-US" dirty="0"/>
              <a:t>Coverage </a:t>
            </a:r>
          </a:p>
          <a:p>
            <a:pPr lvl="1"/>
            <a:r>
              <a:rPr lang="en-US" dirty="0"/>
              <a:t>All lectures after Exam 2 (lectures 24, 26-35)</a:t>
            </a:r>
          </a:p>
          <a:p>
            <a:r>
              <a:rPr lang="en-US" dirty="0"/>
              <a:t>Format similar to Exams 1 &amp; 2</a:t>
            </a:r>
          </a:p>
          <a:p>
            <a:pPr lvl="1"/>
            <a:r>
              <a:rPr lang="en-US" dirty="0"/>
              <a:t>Code reading, writing, multiple choice questions</a:t>
            </a:r>
          </a:p>
          <a:p>
            <a:pPr lvl="1"/>
            <a:r>
              <a:rPr lang="en-US" dirty="0"/>
              <a:t>One 10 point extra credit question at end</a:t>
            </a:r>
          </a:p>
          <a:p>
            <a:pPr lvl="2"/>
            <a:r>
              <a:rPr lang="en-US" dirty="0"/>
              <a:t>For this exam, you may attempt the extra credit question </a:t>
            </a:r>
            <a:r>
              <a:rPr lang="en-US" u="sng" dirty="0"/>
              <a:t>even if you haven’t attempted to solve all other problems</a:t>
            </a:r>
            <a:endParaRPr lang="en-US" dirty="0"/>
          </a:p>
        </p:txBody>
      </p:sp>
      <p:sp>
        <p:nvSpPr>
          <p:cNvPr id="204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8CFD50D-2F16-45FB-B376-79D9962355EC}" type="datetime1">
              <a:rPr lang="en-US" sz="1200" smtClean="0">
                <a:latin typeface="Garamond"/>
              </a:rPr>
              <a:t>5/2/2019</a:t>
            </a:fld>
            <a:endParaRPr lang="en-US" sz="1200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Exam 3 Preview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9E5CAC1-626C-3641-BBFA-450C6B4447F4}" type="slidenum">
              <a:rPr lang="en-US" sz="1200" smtClean="0">
                <a:latin typeface="Garamond"/>
                <a:cs typeface="Garamond"/>
              </a:rPr>
              <a:pPr/>
              <a:t>3</a:t>
            </a:fld>
            <a:endParaRPr lang="en-US" sz="12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4883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 3 outline (CR = code reading, CW = code writing, MC = multiple choice)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69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Strings: CR/CW questions on</a:t>
            </a:r>
          </a:p>
          <a:p>
            <a:pPr lvl="1"/>
            <a:r>
              <a:rPr lang="en-US" dirty="0"/>
              <a:t>String functions (copy, concatenate, length, compare)</a:t>
            </a:r>
          </a:p>
          <a:p>
            <a:pPr lvl="1"/>
            <a:r>
              <a:rPr lang="en-US" dirty="0"/>
              <a:t>Strings as function arguments</a:t>
            </a:r>
          </a:p>
          <a:p>
            <a:r>
              <a:rPr lang="en-US" dirty="0"/>
              <a:t>Structures: CR/CW questions on</a:t>
            </a:r>
          </a:p>
          <a:p>
            <a:pPr lvl="1"/>
            <a:r>
              <a:rPr lang="en-US" dirty="0"/>
              <a:t>Basic structure accesses</a:t>
            </a:r>
          </a:p>
          <a:p>
            <a:pPr lvl="2"/>
            <a:r>
              <a:rPr lang="en-US" dirty="0"/>
              <a:t>Dot operator (i.e., </a:t>
            </a:r>
            <a:r>
              <a:rPr lang="en-US" dirty="0">
                <a:latin typeface="Courier New"/>
                <a:cs typeface="Courier New"/>
              </a:rPr>
              <a:t>s1.x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Pointer access (i.e., </a:t>
            </a:r>
            <a:r>
              <a:rPr lang="en-US" dirty="0">
                <a:latin typeface="Courier New"/>
                <a:cs typeface="Courier New"/>
              </a:rPr>
              <a:t>p-&gt;GPA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Arrays of structures</a:t>
            </a:r>
          </a:p>
          <a:p>
            <a:pPr lvl="1"/>
            <a:r>
              <a:rPr lang="en-US" dirty="0"/>
              <a:t>Nested structures</a:t>
            </a:r>
          </a:p>
          <a:p>
            <a:r>
              <a:rPr lang="en-US" dirty="0"/>
              <a:t>File input/output: MC questions that may involve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fopen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fclose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Text file I/O using</a:t>
            </a:r>
            <a:r>
              <a:rPr lang="en-US" dirty="0"/>
              <a:t> </a:t>
            </a:r>
            <a:r>
              <a:rPr lang="en-US" dirty="0" err="1">
                <a:latin typeface="Courier New"/>
                <a:cs typeface="Courier New"/>
              </a:rPr>
              <a:t>fprintf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/>
                <a:cs typeface="Courier New"/>
              </a:rPr>
              <a:t>fscanf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/>
              <a:t>Binary file I/O using </a:t>
            </a:r>
            <a:r>
              <a:rPr lang="en-US" dirty="0" err="1">
                <a:latin typeface="Courier New"/>
                <a:cs typeface="Courier New"/>
              </a:rPr>
              <a:t>fread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/>
                <a:cs typeface="Courier New"/>
              </a:rPr>
              <a:t>fwrite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/>
              <a:t>Standard I/O streams: </a:t>
            </a:r>
            <a:r>
              <a:rPr lang="en-US" dirty="0" err="1">
                <a:latin typeface="Courier New"/>
                <a:cs typeface="Courier New"/>
              </a:rPr>
              <a:t>stdin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stdout</a:t>
            </a:r>
            <a:endParaRPr lang="en-US" dirty="0">
              <a:latin typeface="Courier New"/>
              <a:cs typeface="Courier New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3D1-893F-4210-B6BF-F69598B22158}" type="datetime1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D0AC-E4C5-8D4A-A8DE-DF5F74D2523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4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246187"/>
          </a:xfrm>
        </p:spPr>
        <p:txBody>
          <a:bodyPr>
            <a:normAutofit fontScale="90000"/>
          </a:bodyPr>
          <a:lstStyle/>
          <a:p>
            <a:r>
              <a:rPr lang="en-US" dirty="0"/>
              <a:t>Exam 3 outline (CR = code reading, CW = code writing, MC = multiple choice)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6925"/>
          </a:xfrm>
        </p:spPr>
        <p:txBody>
          <a:bodyPr>
            <a:normAutofit/>
          </a:bodyPr>
          <a:lstStyle/>
          <a:p>
            <a:r>
              <a:rPr lang="en-US" dirty="0"/>
              <a:t>Character/line I/O: MC questions that may involve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fgetc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getchar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ungetc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fgets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1"/>
            <a:endParaRPr lang="en-US" dirty="0"/>
          </a:p>
          <a:p>
            <a:r>
              <a:rPr lang="en-US" dirty="0"/>
              <a:t>Extra credit: may focus on any topic above</a:t>
            </a:r>
          </a:p>
          <a:p>
            <a:pPr lvl="1"/>
            <a:r>
              <a:rPr lang="en-US" dirty="0"/>
              <a:t>Should clearly understand earlier material, too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E16D-125D-4757-B26C-1B4CA12755CC}" type="datetime1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D0AC-E4C5-8D4A-A8DE-DF5F74D252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0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rial" charset="0"/>
              </a:rPr>
              <a:t>Represented as character arrays</a:t>
            </a:r>
          </a:p>
          <a:p>
            <a:r>
              <a:rPr lang="en-US" sz="2800" dirty="0">
                <a:latin typeface="Arial" charset="0"/>
              </a:rPr>
              <a:t>Can be initialized using string constants</a:t>
            </a:r>
          </a:p>
          <a:p>
            <a:pPr lvl="1"/>
            <a:r>
              <a:rPr lang="en-US" sz="2400" dirty="0">
                <a:latin typeface="Courier New" charset="0"/>
                <a:cs typeface="Courier New" charset="0"/>
                <a:sym typeface="Wingdings" charset="0"/>
              </a:rPr>
              <a:t>char hello[] = 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Hello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”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r>
              <a:rPr lang="en-US" sz="2800" dirty="0">
                <a:latin typeface="Arial" charset="0"/>
              </a:rPr>
              <a:t>Can access individual elements</a:t>
            </a:r>
          </a:p>
          <a:p>
            <a:pPr lvl="1"/>
            <a:r>
              <a:rPr lang="en-US" sz="2400" dirty="0">
                <a:latin typeface="Courier New" charset="0"/>
                <a:cs typeface="Courier New" charset="0"/>
                <a:sym typeface="Wingdings" charset="0"/>
              </a:rPr>
              <a:t>hello[3] = 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altLang="ja-JP" sz="24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Can print directly or with formatting</a:t>
            </a:r>
          </a:p>
          <a:p>
            <a:pPr lvl="1"/>
            <a:r>
              <a:rPr lang="en-US" sz="2400" dirty="0">
                <a:latin typeface="Arial" charset="0"/>
              </a:rPr>
              <a:t>Print directly: </a:t>
            </a:r>
            <a:r>
              <a:rPr lang="en-US" sz="2400" dirty="0" err="1">
                <a:latin typeface="Courier New" charset="0"/>
                <a:cs typeface="Courier New" charset="0"/>
              </a:rPr>
              <a:t>printf</a:t>
            </a:r>
            <a:r>
              <a:rPr lang="en-US" sz="2400" dirty="0">
                <a:latin typeface="Courier New" charset="0"/>
                <a:cs typeface="Courier New" charset="0"/>
              </a:rPr>
              <a:t>(hello);</a:t>
            </a:r>
          </a:p>
          <a:p>
            <a:pPr lvl="1"/>
            <a:r>
              <a:rPr lang="en-US" sz="2400" dirty="0">
                <a:latin typeface="Arial" charset="0"/>
                <a:cs typeface="Courier New" charset="0"/>
              </a:rPr>
              <a:t>Print w/formatting using %s: </a:t>
            </a:r>
            <a:r>
              <a:rPr lang="en-US" sz="2400" dirty="0" err="1">
                <a:latin typeface="Courier New" charset="0"/>
                <a:cs typeface="Courier New" charset="0"/>
              </a:rPr>
              <a:t>printf</a:t>
            </a:r>
            <a:r>
              <a:rPr lang="en-US" sz="2400" dirty="0">
                <a:latin typeface="Courier New" charset="0"/>
                <a:cs typeface="Courier New" charset="0"/>
              </a:rPr>
              <a:t>(</a:t>
            </a:r>
            <a:r>
              <a:rPr lang="ja-JP" altLang="en-US" sz="2400" dirty="0">
                <a:latin typeface="Courier New" charset="0"/>
                <a:cs typeface="Courier New" charset="0"/>
              </a:rPr>
              <a:t>“</a:t>
            </a:r>
            <a:r>
              <a:rPr lang="en-US" altLang="ja-JP" sz="2400" dirty="0">
                <a:latin typeface="Courier New" charset="0"/>
                <a:cs typeface="Courier New" charset="0"/>
              </a:rPr>
              <a:t>%s\n</a:t>
            </a:r>
            <a:r>
              <a:rPr lang="ja-JP" altLang="en-US" sz="2400" dirty="0">
                <a:latin typeface="Courier New" charset="0"/>
                <a:cs typeface="Courier New" charset="0"/>
              </a:rPr>
              <a:t>”</a:t>
            </a:r>
            <a:r>
              <a:rPr lang="en-US" altLang="ja-JP" sz="2400" dirty="0">
                <a:latin typeface="Courier New" charset="0"/>
                <a:cs typeface="Courier New" charset="0"/>
              </a:rPr>
              <a:t>, 						 	hello);</a:t>
            </a:r>
          </a:p>
          <a:p>
            <a:r>
              <a:rPr lang="en-US" altLang="ja-JP" sz="2800" dirty="0">
                <a:latin typeface="Arial"/>
                <a:cs typeface="Arial"/>
              </a:rPr>
              <a:t>Reading strings: </a:t>
            </a:r>
            <a:r>
              <a:rPr lang="en-US" altLang="ja-JP" sz="2800" dirty="0" err="1">
                <a:latin typeface="Courier New" charset="0"/>
                <a:cs typeface="Courier New" charset="0"/>
              </a:rPr>
              <a:t>scanf</a:t>
            </a:r>
            <a:r>
              <a:rPr lang="en-US" altLang="ja-JP" sz="2800" dirty="0">
                <a:latin typeface="Courier New" charset="0"/>
                <a:cs typeface="Courier New" charset="0"/>
              </a:rPr>
              <a:t>(“%s”, </a:t>
            </a:r>
            <a:r>
              <a:rPr lang="en-US" altLang="ja-JP" sz="2800" dirty="0" err="1">
                <a:latin typeface="Courier New" charset="0"/>
                <a:cs typeface="Courier New" charset="0"/>
              </a:rPr>
              <a:t>str</a:t>
            </a:r>
            <a:r>
              <a:rPr lang="en-US" altLang="ja-JP" sz="2800" dirty="0">
                <a:latin typeface="Courier New" charset="0"/>
                <a:cs typeface="Courier New" charset="0"/>
              </a:rPr>
              <a:t>);</a:t>
            </a:r>
          </a:p>
          <a:p>
            <a:pPr lvl="1"/>
            <a:r>
              <a:rPr lang="en-US" altLang="ja-JP" sz="2400" dirty="0">
                <a:latin typeface="Arial"/>
                <a:cs typeface="Arial"/>
              </a:rPr>
              <a:t>Reads all characters up to (but not including) first space, tab, or newline</a:t>
            </a:r>
          </a:p>
          <a:p>
            <a:r>
              <a:rPr lang="en-US" sz="2800" dirty="0">
                <a:latin typeface="Arial" charset="0"/>
              </a:rPr>
              <a:t>Must leave enough room for terminating </a:t>
            </a:r>
            <a:r>
              <a:rPr lang="ja-JP" altLang="en-US" sz="2800" dirty="0">
                <a:latin typeface="Courier New" charset="0"/>
                <a:cs typeface="Courier New" charset="0"/>
              </a:rPr>
              <a:t>‘</a:t>
            </a:r>
            <a:r>
              <a:rPr lang="en-US" altLang="ja-JP" sz="2800" dirty="0">
                <a:latin typeface="Courier New" charset="0"/>
                <a:cs typeface="Courier New" charset="0"/>
              </a:rPr>
              <a:t>\0</a:t>
            </a:r>
            <a:r>
              <a:rPr lang="ja-JP" altLang="en-US" sz="2800" dirty="0">
                <a:latin typeface="Courier New" charset="0"/>
                <a:cs typeface="Courier New" charset="0"/>
              </a:rPr>
              <a:t>’</a:t>
            </a:r>
            <a:endParaRPr lang="en-US" sz="2800" dirty="0">
              <a:latin typeface="Courier New" charset="0"/>
              <a:cs typeface="Courier New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F331D47-F9F4-49A8-908F-68B2BF64DA89}" type="datetime1">
              <a:rPr lang="en-US" sz="1200" smtClean="0">
                <a:latin typeface="Garamond" charset="0"/>
              </a:rPr>
              <a:t>5/2/2019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DB60E1-8167-7D48-B2C2-B7C9F249252B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5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String functions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In </a:t>
            </a:r>
            <a:r>
              <a:rPr lang="en-US" sz="2800">
                <a:latin typeface="Courier New" charset="0"/>
                <a:cs typeface="Courier New" charset="0"/>
              </a:rPr>
              <a:t>&lt;string.h&gt;</a:t>
            </a:r>
            <a:r>
              <a:rPr lang="en-US" sz="2800">
                <a:latin typeface="Arial" charset="0"/>
              </a:rPr>
              <a:t> library: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Copying strings: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char *strcpy(char *dest,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const char *source);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char *strncpy(char *dest,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 const char *source,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 size_t num);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Return </a:t>
            </a:r>
            <a:r>
              <a:rPr lang="en-US" sz="2000">
                <a:latin typeface="Courier New" charset="0"/>
                <a:cs typeface="Courier New" charset="0"/>
              </a:rPr>
              <a:t>dest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Does not append </a:t>
            </a:r>
            <a:r>
              <a:rPr lang="ja-JP" altLang="en-US" sz="2000">
                <a:latin typeface="Arial" charset="0"/>
                <a:cs typeface="Courier New" charset="0"/>
              </a:rPr>
              <a:t>‘</a:t>
            </a:r>
            <a:r>
              <a:rPr lang="en-US" altLang="ja-JP" sz="2000">
                <a:latin typeface="Arial" charset="0"/>
                <a:cs typeface="Courier New" charset="0"/>
              </a:rPr>
              <a:t>\0</a:t>
            </a:r>
            <a:r>
              <a:rPr lang="ja-JP" altLang="en-US" sz="2000">
                <a:latin typeface="Arial" charset="0"/>
                <a:cs typeface="Courier New" charset="0"/>
              </a:rPr>
              <a:t>’</a:t>
            </a:r>
            <a:r>
              <a:rPr lang="en-US" altLang="ja-JP" sz="2000">
                <a:latin typeface="Arial" charset="0"/>
                <a:cs typeface="Courier New" charset="0"/>
              </a:rPr>
              <a:t> unless length of </a:t>
            </a:r>
            <a:r>
              <a:rPr lang="en-US" altLang="ja-JP" sz="2000">
                <a:latin typeface="Courier New" charset="0"/>
                <a:cs typeface="Courier New" charset="0"/>
              </a:rPr>
              <a:t>source</a:t>
            </a:r>
            <a:r>
              <a:rPr lang="en-US" altLang="ja-JP" sz="2000">
                <a:latin typeface="Arial" charset="0"/>
                <a:cs typeface="Courier New" charset="0"/>
              </a:rPr>
              <a:t> &lt; </a:t>
            </a:r>
            <a:r>
              <a:rPr lang="en-US" altLang="ja-JP" sz="2000">
                <a:latin typeface="Courier New" charset="0"/>
                <a:cs typeface="Courier New" charset="0"/>
              </a:rPr>
              <a:t>num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Comparing strings: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int strcmp(const char *s1, const char *s2);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int strncmp(const char *s1, const char *s2, 		size_t num);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Character-by-character comparison of character values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Returns 0 if s1 == s2, &gt;0 if s1 &gt; s2, &lt;0 if s1 &lt; s2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9C347D-7FDF-4D90-A71E-0B80F92C95F5}" type="datetime1">
              <a:rPr lang="en-US" sz="1200" smtClean="0">
                <a:latin typeface="Garamond" charset="0"/>
                <a:cs typeface="Arial" charset="0"/>
              </a:rPr>
              <a:t>5/2/2019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CD81D62-82F2-7344-B049-4ED08255A5DC}" type="slidenum">
              <a:rPr lang="en-US" sz="1200">
                <a:latin typeface="Garamond" charset="0"/>
                <a:cs typeface="Arial" charset="0"/>
              </a:rPr>
              <a:pPr eaLnBrk="1" hangingPunct="1"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7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String functions (cont.)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Find # of characters in a string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size_t strlen(const char *s1);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Returns # characters before </a:t>
            </a:r>
            <a:r>
              <a:rPr lang="ja-JP" altLang="en-US">
                <a:latin typeface="Courier New" charset="0"/>
                <a:cs typeface="Courier New" charset="0"/>
              </a:rPr>
              <a:t>‘</a:t>
            </a:r>
            <a:r>
              <a:rPr lang="en-US" altLang="ja-JP">
                <a:latin typeface="Courier New" charset="0"/>
                <a:cs typeface="Courier New" charset="0"/>
              </a:rPr>
              <a:t>\0</a:t>
            </a:r>
            <a:r>
              <a:rPr lang="ja-JP" altLang="en-US">
                <a:latin typeface="Courier New" charset="0"/>
                <a:cs typeface="Courier New" charset="0"/>
              </a:rPr>
              <a:t>’</a:t>
            </a:r>
            <a:endParaRPr lang="en-US" altLang="ja-JP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Not necessarily size of array</a:t>
            </a:r>
          </a:p>
          <a:p>
            <a:pPr>
              <a:lnSpc>
                <a:spcPct val="90000"/>
              </a:lnSpc>
            </a:pPr>
            <a:r>
              <a:rPr lang="ja-JP" altLang="en-US">
                <a:latin typeface="Arial" charset="0"/>
                <a:cs typeface="Courier New" charset="0"/>
              </a:rPr>
              <a:t>“</a:t>
            </a:r>
            <a:r>
              <a:rPr lang="en-US" altLang="ja-JP">
                <a:latin typeface="Arial" charset="0"/>
                <a:cs typeface="Courier New" charset="0"/>
              </a:rPr>
              <a:t>Add</a:t>
            </a:r>
            <a:r>
              <a:rPr lang="ja-JP" altLang="en-US">
                <a:latin typeface="Arial" charset="0"/>
                <a:cs typeface="Courier New" charset="0"/>
              </a:rPr>
              <a:t>”</a:t>
            </a:r>
            <a:r>
              <a:rPr lang="en-US" altLang="ja-JP">
                <a:latin typeface="Arial" charset="0"/>
                <a:cs typeface="Courier New" charset="0"/>
              </a:rPr>
              <a:t> strings together—string concatenation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char *strcat(char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const char *source);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char *strncat(char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 const char *source,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 size_t num);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Returns </a:t>
            </a:r>
            <a:r>
              <a:rPr lang="en-US">
                <a:latin typeface="Courier New" charset="0"/>
                <a:cs typeface="Courier New" charset="0"/>
              </a:rPr>
              <a:t>dest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369850F-36E3-4674-BD47-4524B6288F10}" type="datetime1">
              <a:rPr lang="en-US" sz="1200" smtClean="0">
                <a:latin typeface="Garamond" charset="0"/>
                <a:cs typeface="Arial" charset="0"/>
              </a:rPr>
              <a:t>5/2/2019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A4E562-9E91-1D48-8FB4-F5CF7960CF23}" type="slidenum">
              <a:rPr lang="en-US" sz="1200">
                <a:latin typeface="Garamond" charset="0"/>
                <a:cs typeface="Arial" charset="0"/>
              </a:rPr>
              <a:pPr eaLnBrk="1" hangingPunct="1"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209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Structures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</a:rPr>
              <a:t>User-defined types; e</a:t>
            </a:r>
            <a:r>
              <a:rPr lang="en-US" sz="2100" dirty="0">
                <a:latin typeface="Arial" charset="0"/>
                <a:cs typeface="Courier New" charset="0"/>
              </a:rPr>
              <a:t>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 dirty="0">
                <a:latin typeface="Arial" charset="0"/>
                <a:cs typeface="Courier New" charset="0"/>
              </a:rPr>
              <a:t>		</a:t>
            </a:r>
            <a:r>
              <a:rPr lang="en-US" sz="2100" dirty="0" err="1">
                <a:latin typeface="Courier New" charset="0"/>
                <a:cs typeface="Courier New" charset="0"/>
              </a:rPr>
              <a:t>typedef</a:t>
            </a:r>
            <a:r>
              <a:rPr lang="en-US" sz="2100" dirty="0">
                <a:latin typeface="Courier New" charset="0"/>
                <a:cs typeface="Courier New" charset="0"/>
              </a:rPr>
              <a:t> </a:t>
            </a:r>
            <a:r>
              <a:rPr lang="en-US" sz="2100" dirty="0" err="1">
                <a:latin typeface="Courier New" charset="0"/>
                <a:cs typeface="Courier New" charset="0"/>
              </a:rPr>
              <a:t>struct</a:t>
            </a:r>
            <a:r>
              <a:rPr lang="en-US" sz="2100" dirty="0">
                <a:latin typeface="Courier New" charset="0"/>
                <a:cs typeface="Courier New" charset="0"/>
              </a:rPr>
              <a:t>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char first[50];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char middle;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char last[50];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unsigned </a:t>
            </a:r>
            <a:r>
              <a:rPr lang="en-US" sz="2100" dirty="0" err="1">
                <a:latin typeface="Courier New" charset="0"/>
                <a:cs typeface="Courier New" charset="0"/>
              </a:rPr>
              <a:t>int</a:t>
            </a:r>
            <a:r>
              <a:rPr lang="en-US" sz="2100" dirty="0">
                <a:latin typeface="Courier New" charset="0"/>
                <a:cs typeface="Courier New" charset="0"/>
              </a:rPr>
              <a:t> ID;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double GPA;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} </a:t>
            </a:r>
            <a:r>
              <a:rPr lang="en-US" sz="2100" dirty="0" err="1">
                <a:latin typeface="Courier New" charset="0"/>
                <a:cs typeface="Courier New" charset="0"/>
              </a:rPr>
              <a:t>StudentInfo</a:t>
            </a:r>
            <a:r>
              <a:rPr lang="en-US" sz="2100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  <a:cs typeface="Courier New" charset="0"/>
              </a:rPr>
              <a:t>Can define variables of that type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cs typeface="Courier New" charset="0"/>
              </a:rPr>
              <a:t>Scalar: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 dirty="0">
                <a:latin typeface="Courier New" charset="0"/>
                <a:cs typeface="Courier New" charset="0"/>
              </a:rPr>
              <a:t> student1;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cs typeface="Courier New" charset="0"/>
              </a:rPr>
              <a:t>Array: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 dirty="0">
                <a:latin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cs typeface="Courier New" charset="0"/>
              </a:rPr>
              <a:t>classList</a:t>
            </a:r>
            <a:r>
              <a:rPr lang="en-US" sz="1800" dirty="0">
                <a:latin typeface="Courier New" charset="0"/>
                <a:cs typeface="Courier New" charset="0"/>
              </a:rPr>
              <a:t>[10];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cs typeface="Courier New" charset="0"/>
              </a:rPr>
              <a:t>Pointer: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 dirty="0">
                <a:latin typeface="Courier New" charset="0"/>
                <a:cs typeface="Courier New" charset="0"/>
              </a:rPr>
              <a:t> *</a:t>
            </a:r>
            <a:r>
              <a:rPr lang="en-US" sz="1800" dirty="0" err="1">
                <a:latin typeface="Courier New" charset="0"/>
                <a:cs typeface="Courier New" charset="0"/>
              </a:rPr>
              <a:t>sPtr</a:t>
            </a:r>
            <a:r>
              <a:rPr lang="en-US" sz="1800" dirty="0">
                <a:latin typeface="Courier New" charset="0"/>
                <a:cs typeface="Courier New" charset="0"/>
              </a:rPr>
              <a:t>;</a:t>
            </a:r>
            <a:r>
              <a:rPr lang="en-US" sz="1800" dirty="0">
                <a:latin typeface="Arial" charset="0"/>
                <a:cs typeface="Courier New" charset="0"/>
              </a:rPr>
              <a:t> </a:t>
            </a: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7B56F2-0ACC-411C-9C88-AB7F0C1C4460}" type="datetime1">
              <a:rPr lang="en-US" sz="1200" smtClean="0">
                <a:latin typeface="Garamond" charset="0"/>
              </a:rPr>
              <a:t>5/2/2019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FD8CDDD-C6D1-8849-BBB0-4F7FAD42C05B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206474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9791</TotalTime>
  <Words>1214</Words>
  <Application>Microsoft Office PowerPoint</Application>
  <PresentationFormat>On-screen Show (4:3)</PresentationFormat>
  <Paragraphs>244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Garamond</vt:lpstr>
      <vt:lpstr>Wingdings</vt:lpstr>
      <vt:lpstr>Edge</vt:lpstr>
      <vt:lpstr>EECE.2160 ECE Application Programming</vt:lpstr>
      <vt:lpstr>Lecture outline</vt:lpstr>
      <vt:lpstr>Exam 3 notes</vt:lpstr>
      <vt:lpstr>Exam 3 outline (CR = code reading, CW = code writing, MC = multiple choice)</vt:lpstr>
      <vt:lpstr>Exam 3 outline (CR = code reading, CW = code writing, MC = multiple choice)</vt:lpstr>
      <vt:lpstr>Review: strings</vt:lpstr>
      <vt:lpstr>Review: String functions</vt:lpstr>
      <vt:lpstr>Review: String functions (cont.)</vt:lpstr>
      <vt:lpstr>Review: Structures</vt:lpstr>
      <vt:lpstr>Review: structures (continued)</vt:lpstr>
      <vt:lpstr>Review: Arrays of structures</vt:lpstr>
      <vt:lpstr>Review: Nested structures</vt:lpstr>
      <vt:lpstr>Review: Nested structure accesses</vt:lpstr>
      <vt:lpstr>Review: File I/O</vt:lpstr>
      <vt:lpstr>Review: Generic I/O</vt:lpstr>
      <vt:lpstr>Review: End of file</vt:lpstr>
      <vt:lpstr>Review: character/line input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Geiger, Michael J</cp:lastModifiedBy>
  <cp:revision>1857</cp:revision>
  <dcterms:created xsi:type="dcterms:W3CDTF">2006-04-03T05:03:01Z</dcterms:created>
  <dcterms:modified xsi:type="dcterms:W3CDTF">2019-05-02T16:08:13Z</dcterms:modified>
</cp:coreProperties>
</file>