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646" r:id="rId4"/>
    <p:sldId id="568" r:id="rId5"/>
    <p:sldId id="569" r:id="rId6"/>
    <p:sldId id="638" r:id="rId7"/>
    <p:sldId id="576" r:id="rId8"/>
    <p:sldId id="577" r:id="rId9"/>
    <p:sldId id="578" r:id="rId10"/>
    <p:sldId id="645" r:id="rId11"/>
    <p:sldId id="620" r:id="rId12"/>
    <p:sldId id="547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seem a bit strange: the virtual address space has gaps in it!  Each segment gets mapped to contiguous locations in physical memory, but may be gaps between segments.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little like walking around in the dark, and there are huge pits in the ground where you die if you step in the pit.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But! of course, a correct program will never step off into a pit, so ok.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correct program will never address gaps; if it does, trap to kernel and then core dump. Minor exception: stack, heap can grow.  In UNIX,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sbrk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increases size of heap segment.  For stack, just take fault, system automatically increases size of stack.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Detail: Protection mode in segmentation table entries.  For example, code segment would be read-only (only execution and loads are allowed).  Data and stack segment would be read-write (stores allowed).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must be saved/restored on context switch?  Typically, segment table stored in CPU, not in memory, because it’s small.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must be saved/restored.</a:t>
            </a:r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Simpler, because allows use of a bitmap.  What's a bitmap?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001111100000001100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bit represents one page of physical memory -- 1 means allocated, 0 means unallocated.  Lots simpler than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base&amp;bounds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segmentation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10B6A0-5C76-4349-A925-8F117BEE5ABE}" type="datetime1">
              <a:rPr lang="en-US" smtClean="0"/>
              <a:t>2/27/17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B6FA9-43A2-054E-8DF4-EF5B7057D7E4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E33D0-C1F5-5E42-8841-D1B30153C015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D775F-EED6-9844-B061-89F3B47013B9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65BBD-ADB2-EE45-8BD6-714A94BD1BAF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AB840-77BA-B142-B357-8E5DB32C5BD0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2ED10-B04C-FA4C-8A7E-9A44A98074EA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2C797-D199-D14D-9F3B-3C13B22169B7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2976F-74E7-F54D-815C-C48E73388FD0}" type="datetime1">
              <a:rPr lang="en-US" smtClean="0"/>
              <a:t>2/27/17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140A6-A883-2B4C-9FE3-02C24E9579BE}" type="datetime1">
              <a:rPr lang="en-US" smtClean="0"/>
              <a:t>2/27/17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1D394-3341-8B4B-BAA7-37F434A18613}" type="datetime1">
              <a:rPr lang="en-US" smtClean="0"/>
              <a:t>2/27/17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D8DEC-FB75-6F43-953C-DFE9666228C6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2B8C1-3B77-6344-87AD-8932B72D2E25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4291BF5-DE1B-2B45-846F-73BB488310FF}" type="datetime1">
              <a:rPr lang="en-US" smtClean="0"/>
              <a:t>2/27/17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Paging (continued)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biggest issue with large virtual address space?</a:t>
            </a:r>
          </a:p>
          <a:p>
            <a:pPr lvl="1"/>
            <a:r>
              <a:rPr lang="en-US" dirty="0" smtClean="0"/>
              <a:t>Size of page table </a:t>
            </a:r>
            <a:r>
              <a:rPr lang="en-US" dirty="0" smtClean="0">
                <a:sym typeface="Wingdings"/>
              </a:rPr>
              <a:t> space in memory, speed of translation</a:t>
            </a:r>
          </a:p>
          <a:p>
            <a:pPr lvl="2"/>
            <a:r>
              <a:rPr lang="en-US" dirty="0" smtClean="0">
                <a:sym typeface="Wingdings"/>
              </a:rPr>
              <a:t>Example: Say processor has 32-bit address, 4 KB page size, and each page table entry holds 4 bytes. What’s size of page table?</a:t>
            </a:r>
          </a:p>
          <a:p>
            <a:pPr lvl="1"/>
            <a:r>
              <a:rPr lang="en-US" dirty="0" smtClean="0">
                <a:sym typeface="Wingdings"/>
              </a:rPr>
              <a:t>Page size strikes balance between</a:t>
            </a:r>
          </a:p>
          <a:p>
            <a:pPr lvl="2"/>
            <a:r>
              <a:rPr lang="en-US" dirty="0" smtClean="0">
                <a:sym typeface="Wingdings"/>
              </a:rPr>
              <a:t>Internal fragmentation (large pages)</a:t>
            </a:r>
          </a:p>
          <a:p>
            <a:pPr lvl="2"/>
            <a:r>
              <a:rPr lang="en-US" dirty="0" smtClean="0">
                <a:sym typeface="Wingdings"/>
              </a:rPr>
              <a:t>Unreasonably large page table (small pages)</a:t>
            </a:r>
          </a:p>
          <a:p>
            <a:r>
              <a:rPr lang="en-US" dirty="0" smtClean="0">
                <a:sym typeface="Wingdings"/>
              </a:rPr>
              <a:t>How do we determine page to evict if physical address space is full?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E98D-1082-AA42-A3DC-DCF9DDD18F3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Next time: more on memory management</a:t>
            </a:r>
          </a:p>
          <a:p>
            <a:pPr lvl="1"/>
            <a:r>
              <a:rPr lang="en-US" dirty="0" smtClean="0"/>
              <a:t>Page table details</a:t>
            </a:r>
          </a:p>
          <a:p>
            <a:pPr lvl="1"/>
            <a:r>
              <a:rPr lang="en-US" dirty="0" smtClean="0"/>
              <a:t>Page table organizations (multilevel, inverted)</a:t>
            </a:r>
          </a:p>
          <a:p>
            <a:pPr lvl="1"/>
            <a:r>
              <a:rPr lang="en-US" dirty="0" smtClean="0"/>
              <a:t>Page replacement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Midterm schedule: W 3/8 or </a:t>
            </a:r>
            <a:r>
              <a:rPr lang="en-US" dirty="0" err="1"/>
              <a:t>Th</a:t>
            </a:r>
            <a:r>
              <a:rPr lang="en-US" dirty="0"/>
              <a:t> 3/9 (see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slide</a:t>
            </a:r>
            <a:r>
              <a:rPr lang="en-US" dirty="0"/>
              <a:t>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/>
              <a:t>HW 3 to be posted today, due 3:15 PM, 3/6</a:t>
            </a:r>
          </a:p>
          <a:p>
            <a:pPr lvl="2"/>
            <a:r>
              <a:rPr lang="en-US" b="1" u="sng" dirty="0"/>
              <a:t>No late submissions accepted</a:t>
            </a:r>
          </a:p>
          <a:p>
            <a:pPr lvl="1"/>
            <a:r>
              <a:rPr lang="en-US" dirty="0"/>
              <a:t>Project 1 coming …</a:t>
            </a:r>
          </a:p>
          <a:p>
            <a:pPr lvl="1"/>
            <a:r>
              <a:rPr lang="en-US" dirty="0"/>
              <a:t>HW 2 graded; to be returned today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Some of you need to speak to me directly about your </a:t>
            </a:r>
            <a:r>
              <a:rPr lang="en-US" b="1" dirty="0" smtClean="0">
                <a:solidFill>
                  <a:srgbClr val="FF0000"/>
                </a:solidFill>
              </a:rPr>
              <a:t>grade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if grade says “See me,” meet me </a:t>
            </a:r>
            <a:r>
              <a:rPr lang="en-US" b="1" smtClean="0">
                <a:solidFill>
                  <a:srgbClr val="FF0000"/>
                </a:solidFill>
                <a:sym typeface="Wingdings"/>
              </a:rPr>
              <a:t>after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10BC76B-CD5B-9842-B162-9BA599DE26B4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959D-B584-4540-B16E-BB1D95BECC25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Midterm schedule: W 3/8 or </a:t>
            </a:r>
            <a:r>
              <a:rPr lang="en-US" dirty="0" err="1" smtClean="0"/>
              <a:t>Th</a:t>
            </a:r>
            <a:r>
              <a:rPr lang="en-US" dirty="0" smtClean="0"/>
              <a:t> 3/9 (see next slide)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HW 3 to be posted today, due 3:15 PM, 3/6</a:t>
            </a:r>
          </a:p>
          <a:p>
            <a:pPr lvl="2"/>
            <a:r>
              <a:rPr lang="en-US" b="1" u="sng" dirty="0" smtClean="0"/>
              <a:t>No late submissions accepted</a:t>
            </a:r>
            <a:endParaRPr lang="en-US" b="1" u="sng" dirty="0"/>
          </a:p>
          <a:p>
            <a:pPr lvl="1"/>
            <a:r>
              <a:rPr lang="en-US" dirty="0"/>
              <a:t>Project </a:t>
            </a:r>
            <a:r>
              <a:rPr lang="en-US" dirty="0" smtClean="0"/>
              <a:t>1 </a:t>
            </a:r>
            <a:r>
              <a:rPr lang="en-US" dirty="0"/>
              <a:t>coming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HW 2 graded; to be returned today</a:t>
            </a:r>
          </a:p>
          <a:p>
            <a:pPr lvl="2"/>
            <a:r>
              <a:rPr lang="en-US" dirty="0" smtClean="0"/>
              <a:t>Some of you need to speak to me directly about your grade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Segmentation</a:t>
            </a:r>
          </a:p>
          <a:p>
            <a:pPr lvl="2"/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Return HW 2</a:t>
            </a:r>
            <a:endParaRPr lang="en-US" dirty="0"/>
          </a:p>
          <a:p>
            <a:pPr lvl="1"/>
            <a:r>
              <a:rPr lang="en-US" dirty="0" smtClean="0"/>
              <a:t>More paging details … on Wednesday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84D8709-8F4C-B543-B137-CA52A3230FCB}" type="datetime1">
              <a:rPr lang="en-US" smtClean="0">
                <a:latin typeface="Garamond"/>
                <a:cs typeface="Garamond"/>
              </a:rPr>
              <a:t>2/27/17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Main time:</a:t>
            </a:r>
            <a:r>
              <a:rPr lang="en-US" b="1" dirty="0">
                <a:solidFill>
                  <a:srgbClr val="FF0000"/>
                </a:solidFill>
              </a:rPr>
              <a:t> W 3/8, 2-5 PM</a:t>
            </a:r>
            <a:r>
              <a:rPr lang="en-US" b="1">
                <a:solidFill>
                  <a:srgbClr val="FF0000"/>
                </a:solidFill>
              </a:rPr>
              <a:t>, </a:t>
            </a:r>
            <a:r>
              <a:rPr lang="en-US" b="1" smtClean="0">
                <a:solidFill>
                  <a:srgbClr val="FF0000"/>
                </a:solidFill>
              </a:rPr>
              <a:t>Olney 517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(27 </a:t>
            </a:r>
            <a:r>
              <a:rPr lang="en-US" b="1" dirty="0">
                <a:solidFill>
                  <a:srgbClr val="FF0000"/>
                </a:solidFill>
              </a:rPr>
              <a:t>students)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You must take the exam at this time if you are available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time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 err="1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3/9, 9 AM-12 PM, Pasteur 411 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334963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14 students)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This time is only for students who are unavailable Wednesday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3</a:t>
            </a:r>
            <a:r>
              <a:rPr lang="en-US" baseline="30000" dirty="0" smtClean="0">
                <a:solidFill>
                  <a:srgbClr val="000000"/>
                </a:solidFill>
              </a:rPr>
              <a:t>rd</a:t>
            </a:r>
            <a:r>
              <a:rPr lang="en-US" dirty="0" smtClean="0">
                <a:solidFill>
                  <a:srgbClr val="000000"/>
                </a:solidFill>
              </a:rPr>
              <a:t> time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 err="1">
                <a:solidFill>
                  <a:srgbClr val="008000"/>
                </a:solidFill>
              </a:rPr>
              <a:t>Th</a:t>
            </a:r>
            <a:r>
              <a:rPr lang="en-US" b="1" dirty="0">
                <a:solidFill>
                  <a:srgbClr val="008000"/>
                </a:solidFill>
              </a:rPr>
              <a:t> 3/9, 12-3 PM, Ball 301E </a:t>
            </a: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>
                <a:solidFill>
                  <a:srgbClr val="008000"/>
                </a:solidFill>
              </a:rPr>
              <a:t>7 students)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This time is only for students who are unavailable for the first two </a:t>
            </a:r>
            <a:r>
              <a:rPr lang="en-US" b="1" dirty="0" smtClean="0">
                <a:solidFill>
                  <a:srgbClr val="008000"/>
                </a:solidFill>
              </a:rPr>
              <a:t>times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If you are unavailable at all 3 times, contact me directly to schedule your exam (5? students)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No exams will be scheduled on Friday, 3/10</a:t>
            </a:r>
            <a:endParaRPr lang="en-US" b="1" dirty="0">
              <a:solidFill>
                <a:srgbClr val="8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3F3-F204-DA47-A9F8-52C80DB5647C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Segment</a:t>
            </a:r>
            <a:r>
              <a:rPr lang="en-US" dirty="0" smtClean="0"/>
              <a:t>: contiguous region of memory</a:t>
            </a:r>
          </a:p>
          <a:p>
            <a:pPr lvl="1"/>
            <a:r>
              <a:rPr lang="en-US" dirty="0" smtClean="0"/>
              <a:t>Base &amp; bounds = 1 segment</a:t>
            </a:r>
          </a:p>
          <a:p>
            <a:pPr lvl="1"/>
            <a:r>
              <a:rPr lang="en-US" dirty="0" smtClean="0"/>
              <a:t>Generalized segmentation allows &gt;1 segment per program</a:t>
            </a:r>
          </a:p>
          <a:p>
            <a:r>
              <a:rPr lang="en-US" dirty="0" smtClean="0"/>
              <a:t>Each process has a </a:t>
            </a:r>
            <a:r>
              <a:rPr lang="en-US" dirty="0" smtClean="0">
                <a:solidFill>
                  <a:srgbClr val="0000FF"/>
                </a:solidFill>
              </a:rPr>
              <a:t>segment table</a:t>
            </a:r>
            <a:endParaRPr lang="en-US" dirty="0" smtClean="0"/>
          </a:p>
          <a:p>
            <a:pPr lvl="1"/>
            <a:r>
              <a:rPr lang="en-US" dirty="0" smtClean="0"/>
              <a:t>Entry in table = segment</a:t>
            </a:r>
          </a:p>
          <a:p>
            <a:pPr lvl="1"/>
            <a:r>
              <a:rPr lang="en-US" dirty="0" smtClean="0"/>
              <a:t>Maps segment # to base/bounds for that segment</a:t>
            </a:r>
          </a:p>
          <a:p>
            <a:r>
              <a:rPr lang="en-US" dirty="0" smtClean="0"/>
              <a:t>Segment can be anywhere in physical memory</a:t>
            </a:r>
          </a:p>
          <a:p>
            <a:pPr lvl="1"/>
            <a:r>
              <a:rPr lang="en-US" dirty="0" smtClean="0"/>
              <a:t>Each segment has: start, length, access permission</a:t>
            </a:r>
          </a:p>
          <a:p>
            <a:r>
              <a:rPr lang="en-US" dirty="0" smtClean="0"/>
              <a:t>Processes can share segments</a:t>
            </a:r>
          </a:p>
          <a:p>
            <a:pPr lvl="1"/>
            <a:r>
              <a:rPr lang="en-US" dirty="0" smtClean="0"/>
              <a:t>Same start, length, same/different access permissions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8B0C-23CD-E44C-A18F-9833C1A632DA}" type="datetime1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8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Segmentation</a:t>
            </a:r>
            <a:endParaRPr lang="en-US" dirty="0"/>
          </a:p>
        </p:txBody>
      </p:sp>
      <p:pic>
        <p:nvPicPr>
          <p:cNvPr id="5" name="Content Placeholder 4" descr="ch8-03_segmen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530" r="-3530"/>
          <a:stretch>
            <a:fillRect/>
          </a:stretch>
        </p:blipFill>
        <p:spPr>
          <a:xfrm>
            <a:off x="-577889" y="1030943"/>
            <a:ext cx="10215047" cy="561788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0653-8602-BF46-96EC-21B44950EA17}" type="datetime1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7913367"/>
              </p:ext>
            </p:extLst>
          </p:nvPr>
        </p:nvGraphicFramePr>
        <p:xfrm>
          <a:off x="457200" y="1143000"/>
          <a:ext cx="82296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304800"/>
                <a:gridCol w="838200"/>
                <a:gridCol w="1143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Segment 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read/exec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unused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stack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352800"/>
            <a:ext cx="8229600" cy="27781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Protection handled by segment table contents</a:t>
            </a:r>
          </a:p>
          <a:p>
            <a:pPr lvl="1"/>
            <a:r>
              <a:rPr lang="en-US" dirty="0" smtClean="0"/>
              <a:t>Valid bit (V) indicates if segment in use</a:t>
            </a:r>
          </a:p>
          <a:p>
            <a:pPr lvl="1"/>
            <a:r>
              <a:rPr lang="en-US" dirty="0" smtClean="0"/>
              <a:t>Access indicates privileges (read/write/execute)</a:t>
            </a:r>
          </a:p>
          <a:p>
            <a:r>
              <a:rPr lang="en-US" dirty="0" smtClean="0"/>
              <a:t>Virtual address: segment #, offset</a:t>
            </a:r>
          </a:p>
          <a:p>
            <a:pPr lvl="1"/>
            <a:r>
              <a:rPr lang="en-US" dirty="0" smtClean="0"/>
              <a:t>Segment number must be valid</a:t>
            </a:r>
          </a:p>
          <a:p>
            <a:pPr lvl="1"/>
            <a:r>
              <a:rPr lang="en-US" dirty="0" smtClean="0"/>
              <a:t>Offset must be &lt; bound</a:t>
            </a:r>
          </a:p>
          <a:p>
            <a:pPr lvl="1"/>
            <a:r>
              <a:rPr lang="en-US" dirty="0" smtClean="0"/>
              <a:t>If either false, trap to OS </a:t>
            </a:r>
            <a:r>
              <a:rPr lang="en-US" dirty="0" smtClean="0">
                <a:sym typeface="Wingdings"/>
              </a:rPr>
              <a:t> invalid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E55F-2721-FC48-975E-61D3361C565F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9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memory in fixed size units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Virtual memory blocks: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</a:p>
          <a:p>
            <a:pPr lvl="1"/>
            <a:r>
              <a:rPr lang="en-US" dirty="0" smtClean="0"/>
              <a:t>Physical memory blocks: </a:t>
            </a:r>
            <a:r>
              <a:rPr lang="en-US" dirty="0" smtClean="0">
                <a:solidFill>
                  <a:srgbClr val="0000FF"/>
                </a:solidFill>
              </a:rPr>
              <a:t>frames</a:t>
            </a:r>
            <a:endParaRPr lang="en-US" dirty="0" smtClean="0"/>
          </a:p>
          <a:p>
            <a:r>
              <a:rPr lang="en-US" dirty="0" smtClean="0"/>
              <a:t>Bitmap tracks free frames</a:t>
            </a:r>
          </a:p>
          <a:p>
            <a:r>
              <a:rPr lang="en-US" dirty="0" smtClean="0"/>
              <a:t>Each process has its own page table</a:t>
            </a:r>
          </a:p>
          <a:p>
            <a:pPr lvl="1"/>
            <a:r>
              <a:rPr lang="en-US" dirty="0" smtClean="0"/>
              <a:t>Tracks translation, permissions, etc.</a:t>
            </a:r>
          </a:p>
          <a:p>
            <a:r>
              <a:rPr lang="en-US" dirty="0" smtClean="0"/>
              <a:t>Translation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Virtual address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page #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offset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Page #</a:t>
            </a:r>
            <a:r>
              <a:rPr lang="en-US" dirty="0" smtClean="0"/>
              <a:t> indexes into page table </a:t>
            </a:r>
            <a:r>
              <a:rPr lang="en-US" dirty="0" smtClean="0">
                <a:sym typeface="Wingdings"/>
              </a:rPr>
              <a:t> get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frame #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sym typeface="Wingdings"/>
              </a:rPr>
              <a:t>Physical address: frame # </a:t>
            </a:r>
            <a:r>
              <a:rPr lang="en-US" dirty="0" smtClean="0">
                <a:sym typeface="Wingdings"/>
              </a:rPr>
              <a:t>&amp;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offset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28C8-C9C2-DC4B-9E30-84265F43D67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5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Paged Translation (Abstract)</a:t>
            </a:r>
            <a:endParaRPr lang="en-US" dirty="0"/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614655" y="914400"/>
            <a:ext cx="10084352" cy="55460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9E9D-BEBA-2A4A-B3C2-EF9DA7D3F283}" type="datetime1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85858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+mj-lt"/>
              </a:rPr>
              <a:t>Review: Paged Translation (Implementation)</a:t>
            </a:r>
            <a:endParaRPr lang="en-US" sz="3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1314685" y="555654"/>
            <a:ext cx="11676120" cy="642141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CAA-DF1A-C643-8504-13627F18AECC}" type="datetime1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14485</TotalTime>
  <Words>876</Words>
  <Application>Microsoft Macintosh PowerPoint</Application>
  <PresentationFormat>On-screen Show (4:3)</PresentationFormat>
  <Paragraphs>169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EECE.4810/EECE.5730 Operating Systems</vt:lpstr>
      <vt:lpstr>Lecture outline</vt:lpstr>
      <vt:lpstr>Midterm schedule</vt:lpstr>
      <vt:lpstr>Review: Segmentation</vt:lpstr>
      <vt:lpstr>Review: Segmentation</vt:lpstr>
      <vt:lpstr>Review: Segment table</vt:lpstr>
      <vt:lpstr>Review: Paged Translation</vt:lpstr>
      <vt:lpstr>Review: Paged Translation (Abstract)</vt:lpstr>
      <vt:lpstr>PowerPoint Presentation</vt:lpstr>
      <vt:lpstr>Paging issues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3835</cp:revision>
  <cp:lastPrinted>2017-02-21T14:12:18Z</cp:lastPrinted>
  <dcterms:created xsi:type="dcterms:W3CDTF">2006-04-03T05:03:01Z</dcterms:created>
  <dcterms:modified xsi:type="dcterms:W3CDTF">2017-02-28T04:18:42Z</dcterms:modified>
</cp:coreProperties>
</file>