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646" r:id="rId4"/>
    <p:sldId id="577" r:id="rId5"/>
    <p:sldId id="578" r:id="rId6"/>
    <p:sldId id="645" r:id="rId7"/>
    <p:sldId id="654" r:id="rId8"/>
    <p:sldId id="651" r:id="rId9"/>
    <p:sldId id="652" r:id="rId10"/>
    <p:sldId id="653" r:id="rId11"/>
    <p:sldId id="655" r:id="rId12"/>
    <p:sldId id="657" r:id="rId13"/>
    <p:sldId id="656" r:id="rId14"/>
    <p:sldId id="658" r:id="rId15"/>
    <p:sldId id="659" r:id="rId16"/>
    <p:sldId id="660" r:id="rId17"/>
    <p:sldId id="669" r:id="rId18"/>
    <p:sldId id="662" r:id="rId19"/>
    <p:sldId id="663" r:id="rId20"/>
    <p:sldId id="664" r:id="rId21"/>
    <p:sldId id="665" r:id="rId22"/>
    <p:sldId id="666" r:id="rId23"/>
    <p:sldId id="667" r:id="rId24"/>
    <p:sldId id="648" r:id="rId25"/>
    <p:sldId id="670" r:id="rId26"/>
    <p:sldId id="671" r:id="rId27"/>
    <p:sldId id="674" r:id="rId28"/>
    <p:sldId id="676" r:id="rId29"/>
    <p:sldId id="675" r:id="rId30"/>
    <p:sldId id="672" r:id="rId31"/>
    <p:sldId id="673" r:id="rId32"/>
    <p:sldId id="620" r:id="rId33"/>
    <p:sldId id="547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56" d="100"/>
          <a:sy n="5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0E3160-38E0-384D-9480-1EB619BD422D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20BEB4-3286-7548-86B0-CF56390113CE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EA8E6E3-EDD4-814D-A669-3BC2068ECE3D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7C856F-3BA1-E348-B3B3-6E584D5A657B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12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13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15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16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DD0CD1B-FFB0-6B4D-92E2-7B87E8DB7C6F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3913AF-E09B-2545-965A-88C4CC85E337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22CFA-2363-6E44-9620-F0BECA97D11D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2C16-F120-2344-9D90-9604A642801B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62DBB-B587-834C-B307-902EB4FD166E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AC101-CC57-0E4D-A961-88B68E1D4A3D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278B7-44FC-8342-95C7-A7D4ACB04C94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2810E-FD1A-574D-BFC6-C9A53AB1734D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C8F6B-CA9B-0149-B672-960F6715DD7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D4EBF-9633-064E-BD59-1A2DA634C3A8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E7F90-1EE7-284C-90FA-9EC50F61717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AFE89-D8AE-FF49-BBBA-27A156842DBC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0FCEE-7FE3-BE45-BFAF-5ECFD872BF5D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E2D26-A584-D144-904B-EE494009EF76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F5D6517-81FA-0D4F-ADE4-57443E5C28D6}" type="datetime1">
              <a:rPr lang="en-US" smtClean="0"/>
              <a:t>3/1/2017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Paging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address spaces: 2-level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3581" b="-35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8D91-FF03-2045-AC85-7857EF70422A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Saves space over 1-level page table</a:t>
            </a:r>
          </a:p>
          <a:p>
            <a:pPr lvl="1"/>
            <a:r>
              <a:rPr lang="en-US" dirty="0" smtClean="0"/>
              <a:t>Particularly effective for sparse address spaces</a:t>
            </a:r>
          </a:p>
          <a:p>
            <a:r>
              <a:rPr lang="en-US" dirty="0" smtClean="0"/>
              <a:t>Downsides?</a:t>
            </a:r>
          </a:p>
          <a:p>
            <a:pPr lvl="1"/>
            <a:r>
              <a:rPr lang="en-US" dirty="0" smtClean="0"/>
              <a:t>May still have large tables at each level</a:t>
            </a:r>
          </a:p>
          <a:p>
            <a:pPr lvl="1"/>
            <a:r>
              <a:rPr lang="en-US" dirty="0" smtClean="0"/>
              <a:t>Multiple lookups per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3C91-7E21-6848-BA06-B24A8ED308EB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</a:t>
            </a:r>
            <a:r>
              <a:rPr lang="en-US" dirty="0" smtClean="0">
                <a:latin typeface="Helvetica" charset="0"/>
                <a:ea typeface="MS PGothic" charset="0"/>
              </a:rPr>
              <a:t>extracted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FAAF-FA30-0743-9399-40194F317662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Hashed 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899-19AD-6E47-BF93-2A3EB590D3B6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Hashed page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Even more space-effective than multilevel</a:t>
            </a:r>
          </a:p>
          <a:p>
            <a:r>
              <a:rPr lang="en-US" dirty="0" smtClean="0"/>
              <a:t>Downsides?</a:t>
            </a:r>
          </a:p>
          <a:p>
            <a:pPr lvl="1"/>
            <a:r>
              <a:rPr lang="en-US" dirty="0" smtClean="0"/>
              <a:t>Lookup time may be even longer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3E14-0C01-8344-985B-A238B900817F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0BC-F7A2-CC47-9E82-8519A78297D8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Inverted 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87D4-F8FE-E844-8A16-6D45F649C4EA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1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performance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Address translation accesses memory to get PTE </a:t>
            </a:r>
            <a:r>
              <a:rPr lang="en-US">
                <a:latin typeface="Arial" charset="0"/>
                <a:sym typeface="Wingdings" charset="0"/>
              </a:rPr>
              <a:t> every memory access twice as long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Solution: store recently used translations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Translation lookaside buffer (TLB)</a:t>
            </a:r>
            <a:r>
              <a:rPr lang="en-US">
                <a:latin typeface="Arial" charset="0"/>
              </a:rPr>
              <a:t>: a cache for page table entries</a:t>
            </a:r>
          </a:p>
          <a:p>
            <a:pPr lvl="2"/>
            <a:r>
              <a:rPr lang="en-US">
                <a:latin typeface="Arial" charset="0"/>
              </a:rPr>
              <a:t>“Tag” is the virtual page #</a:t>
            </a:r>
          </a:p>
          <a:p>
            <a:pPr lvl="2"/>
            <a:r>
              <a:rPr lang="en-US">
                <a:latin typeface="Arial" charset="0"/>
              </a:rPr>
              <a:t>TLB small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latin typeface="Arial" charset="0"/>
              </a:rPr>
              <a:t>often fully associative</a:t>
            </a:r>
          </a:p>
          <a:p>
            <a:pPr lvl="2"/>
            <a:r>
              <a:rPr lang="en-US">
                <a:latin typeface="Arial" charset="0"/>
              </a:rPr>
              <a:t>TLB entry also contains valid bit (for that translation); reference &amp; dirty bits (for the page itself!)</a:t>
            </a:r>
          </a:p>
        </p:txBody>
      </p:sp>
      <p:sp>
        <p:nvSpPr>
          <p:cNvPr id="686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697ED6-41AB-2F4E-ACD6-9FF371365EE1}" type="datetime1">
              <a:rPr lang="en-US" sz="1200" smtClean="0">
                <a:latin typeface="Garamond" charset="0"/>
              </a:rPr>
              <a:t>3/1/2017</a:t>
            </a:fld>
            <a:endParaRPr lang="en-US" sz="1200">
              <a:latin typeface="Garamond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C071A-35FA-0042-ADB9-CE1D3CB2D2E2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/>
          <p:cNvGrpSpPr>
            <a:grpSpLocks/>
          </p:cNvGrpSpPr>
          <p:nvPr/>
        </p:nvGrpSpPr>
        <p:grpSpPr bwMode="auto">
          <a:xfrm>
            <a:off x="2190750" y="1009650"/>
            <a:ext cx="1252538" cy="1847850"/>
            <a:chOff x="1338" y="556"/>
            <a:chExt cx="789" cy="1164"/>
          </a:xfrm>
        </p:grpSpPr>
        <p:sp>
          <p:nvSpPr>
            <p:cNvPr id="64583" name="Text Box 3"/>
            <p:cNvSpPr txBox="1">
              <a:spLocks noChangeArrowheads="1"/>
            </p:cNvSpPr>
            <p:nvPr/>
          </p:nvSpPr>
          <p:spPr bwMode="auto">
            <a:xfrm>
              <a:off x="1338" y="556"/>
              <a:ext cx="7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Physical</a:t>
              </a:r>
            </a:p>
            <a:p>
              <a:pPr algn="ctr" eaLnBrk="1" hangingPunct="1">
                <a:lnSpc>
                  <a:spcPts val="1700"/>
                </a:lnSpc>
              </a:pPr>
              <a:r>
                <a:rPr lang="en-US" sz="1400" b="1"/>
                <a:t>Memory Space</a:t>
              </a:r>
            </a:p>
          </p:txBody>
        </p:sp>
        <p:sp>
          <p:nvSpPr>
            <p:cNvPr id="64584" name="Freeform 4"/>
            <p:cNvSpPr>
              <a:spLocks/>
            </p:cNvSpPr>
            <p:nvPr/>
          </p:nvSpPr>
          <p:spPr bwMode="auto">
            <a:xfrm>
              <a:off x="1478" y="960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5"/>
            <p:cNvSpPr>
              <a:spLocks/>
            </p:cNvSpPr>
            <p:nvPr/>
          </p:nvSpPr>
          <p:spPr bwMode="auto">
            <a:xfrm>
              <a:off x="1478" y="1152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6"/>
            <p:cNvSpPr>
              <a:spLocks/>
            </p:cNvSpPr>
            <p:nvPr/>
          </p:nvSpPr>
          <p:spPr bwMode="auto">
            <a:xfrm>
              <a:off x="1478" y="1344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Freeform 7"/>
            <p:cNvSpPr>
              <a:spLocks/>
            </p:cNvSpPr>
            <p:nvPr/>
          </p:nvSpPr>
          <p:spPr bwMode="auto">
            <a:xfrm>
              <a:off x="1478" y="1536"/>
              <a:ext cx="424" cy="184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572500" cy="1039813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Page table maps virtual page numbers to physical frames (“PTE” = Page Table Entry)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sz="2400">
                <a:latin typeface="Arial" charset="0"/>
              </a:rPr>
              <a:t>Virtual memory =&gt; treat memory </a:t>
            </a:r>
            <a:r>
              <a:rPr lang="en-US" sz="2400">
                <a:latin typeface="Arial" charset="0"/>
                <a:sym typeface="Symbol" charset="0"/>
              </a:rPr>
              <a:t></a:t>
            </a:r>
            <a:r>
              <a:rPr lang="en-US" sz="2400">
                <a:latin typeface="Arial" charset="0"/>
              </a:rPr>
              <a:t> cache for disk</a:t>
            </a:r>
          </a:p>
        </p:txBody>
      </p:sp>
      <p:sp>
        <p:nvSpPr>
          <p:cNvPr id="64515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749925" cy="3683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Details of Page Table</a:t>
            </a:r>
          </a:p>
        </p:txBody>
      </p:sp>
      <p:grpSp>
        <p:nvGrpSpPr>
          <p:cNvPr id="64516" name="Group 10"/>
          <p:cNvGrpSpPr>
            <a:grpSpLocks/>
          </p:cNvGrpSpPr>
          <p:nvPr/>
        </p:nvGrpSpPr>
        <p:grpSpPr bwMode="auto">
          <a:xfrm>
            <a:off x="2955925" y="1358900"/>
            <a:ext cx="6024563" cy="3789363"/>
            <a:chOff x="1872" y="1536"/>
            <a:chExt cx="3795" cy="2387"/>
          </a:xfrm>
        </p:grpSpPr>
        <p:sp>
          <p:nvSpPr>
            <p:cNvPr id="64542" name="Rectangle 11"/>
            <p:cNvSpPr>
              <a:spLocks noChangeArrowheads="1"/>
            </p:cNvSpPr>
            <p:nvPr/>
          </p:nvSpPr>
          <p:spPr bwMode="auto">
            <a:xfrm>
              <a:off x="2304" y="1536"/>
              <a:ext cx="11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Virtual Address</a:t>
              </a:r>
            </a:p>
          </p:txBody>
        </p:sp>
        <p:sp>
          <p:nvSpPr>
            <p:cNvPr id="64543" name="Line 12"/>
            <p:cNvSpPr>
              <a:spLocks noChangeShapeType="1"/>
            </p:cNvSpPr>
            <p:nvPr/>
          </p:nvSpPr>
          <p:spPr bwMode="auto">
            <a:xfrm>
              <a:off x="3068" y="231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Line 13"/>
            <p:cNvSpPr>
              <a:spLocks noChangeShapeType="1"/>
            </p:cNvSpPr>
            <p:nvPr/>
          </p:nvSpPr>
          <p:spPr bwMode="auto">
            <a:xfrm>
              <a:off x="4124" y="2316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14"/>
            <p:cNvSpPr>
              <a:spLocks noChangeShapeType="1"/>
            </p:cNvSpPr>
            <p:nvPr/>
          </p:nvSpPr>
          <p:spPr bwMode="auto">
            <a:xfrm>
              <a:off x="3076" y="25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15"/>
            <p:cNvSpPr>
              <a:spLocks noChangeShapeType="1"/>
            </p:cNvSpPr>
            <p:nvPr/>
          </p:nvSpPr>
          <p:spPr bwMode="auto">
            <a:xfrm>
              <a:off x="3076" y="269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16"/>
            <p:cNvSpPr>
              <a:spLocks noChangeShapeType="1"/>
            </p:cNvSpPr>
            <p:nvPr/>
          </p:nvSpPr>
          <p:spPr bwMode="auto">
            <a:xfrm>
              <a:off x="3076" y="290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17"/>
            <p:cNvSpPr>
              <a:spLocks noChangeShapeType="1"/>
            </p:cNvSpPr>
            <p:nvPr/>
          </p:nvSpPr>
          <p:spPr bwMode="auto">
            <a:xfrm>
              <a:off x="3076" y="3052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18"/>
            <p:cNvSpPr>
              <a:spLocks noChangeShapeType="1"/>
            </p:cNvSpPr>
            <p:nvPr/>
          </p:nvSpPr>
          <p:spPr bwMode="auto">
            <a:xfrm>
              <a:off x="3276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19"/>
            <p:cNvSpPr>
              <a:spLocks noChangeShapeType="1"/>
            </p:cNvSpPr>
            <p:nvPr/>
          </p:nvSpPr>
          <p:spPr bwMode="auto">
            <a:xfrm>
              <a:off x="3708" y="2516"/>
              <a:ext cx="0" cy="504"/>
            </a:xfrm>
            <a:prstGeom prst="line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Rectangle 20"/>
            <p:cNvSpPr>
              <a:spLocks noChangeArrowheads="1"/>
            </p:cNvSpPr>
            <p:nvPr/>
          </p:nvSpPr>
          <p:spPr bwMode="auto">
            <a:xfrm>
              <a:off x="3152" y="2280"/>
              <a:ext cx="8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 i="1"/>
                <a:t>Page Table</a:t>
              </a:r>
            </a:p>
          </p:txBody>
        </p:sp>
        <p:sp>
          <p:nvSpPr>
            <p:cNvPr id="64552" name="Line 21"/>
            <p:cNvSpPr>
              <a:spLocks noChangeShapeType="1"/>
            </p:cNvSpPr>
            <p:nvPr/>
          </p:nvSpPr>
          <p:spPr bwMode="auto">
            <a:xfrm>
              <a:off x="2708" y="2060"/>
              <a:ext cx="0" cy="6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22"/>
            <p:cNvSpPr>
              <a:spLocks noChangeShapeType="1"/>
            </p:cNvSpPr>
            <p:nvPr/>
          </p:nvSpPr>
          <p:spPr bwMode="auto">
            <a:xfrm>
              <a:off x="2716" y="2764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Rectangle 23"/>
            <p:cNvSpPr>
              <a:spLocks noChangeArrowheads="1"/>
            </p:cNvSpPr>
            <p:nvPr/>
          </p:nvSpPr>
          <p:spPr bwMode="auto">
            <a:xfrm>
              <a:off x="2496" y="2768"/>
              <a:ext cx="42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index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into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page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table</a:t>
              </a:r>
            </a:p>
          </p:txBody>
        </p:sp>
        <p:sp>
          <p:nvSpPr>
            <p:cNvPr id="64555" name="Rectangle 24"/>
            <p:cNvSpPr>
              <a:spLocks noChangeArrowheads="1"/>
            </p:cNvSpPr>
            <p:nvPr/>
          </p:nvSpPr>
          <p:spPr bwMode="auto">
            <a:xfrm>
              <a:off x="1872" y="2424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/>
                <a:t>Page Table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/>
                <a:t>Base Reg</a:t>
              </a:r>
            </a:p>
          </p:txBody>
        </p:sp>
        <p:sp>
          <p:nvSpPr>
            <p:cNvPr id="64556" name="Line 25"/>
            <p:cNvSpPr>
              <a:spLocks noChangeShapeType="1"/>
            </p:cNvSpPr>
            <p:nvPr/>
          </p:nvSpPr>
          <p:spPr bwMode="auto">
            <a:xfrm>
              <a:off x="2612" y="2596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Rectangle 26"/>
            <p:cNvSpPr>
              <a:spLocks noChangeArrowheads="1"/>
            </p:cNvSpPr>
            <p:nvPr/>
          </p:nvSpPr>
          <p:spPr bwMode="auto">
            <a:xfrm>
              <a:off x="3080" y="2712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/>
                <a:t>V</a:t>
              </a:r>
            </a:p>
          </p:txBody>
        </p:sp>
        <p:sp>
          <p:nvSpPr>
            <p:cNvPr id="64558" name="Rectangle 27"/>
            <p:cNvSpPr>
              <a:spLocks noChangeArrowheads="1"/>
            </p:cNvSpPr>
            <p:nvPr/>
          </p:nvSpPr>
          <p:spPr bwMode="auto">
            <a:xfrm>
              <a:off x="3280" y="2656"/>
              <a:ext cx="4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Access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1"/>
                <a:t>Rights</a:t>
              </a:r>
            </a:p>
          </p:txBody>
        </p:sp>
        <p:sp>
          <p:nvSpPr>
            <p:cNvPr id="64559" name="Rectangle 28"/>
            <p:cNvSpPr>
              <a:spLocks noChangeArrowheads="1"/>
            </p:cNvSpPr>
            <p:nvPr/>
          </p:nvSpPr>
          <p:spPr bwMode="auto">
            <a:xfrm>
              <a:off x="3784" y="2728"/>
              <a:ext cx="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1"/>
                  </a:solidFill>
                </a:rPr>
                <a:t>PA</a:t>
              </a:r>
              <a:endParaRPr lang="en-US" b="1">
                <a:solidFill>
                  <a:schemeClr val="bg2"/>
                </a:solidFill>
              </a:endParaRPr>
            </a:p>
          </p:txBody>
        </p:sp>
        <p:grpSp>
          <p:nvGrpSpPr>
            <p:cNvPr id="64560" name="Group 29"/>
            <p:cNvGrpSpPr>
              <a:grpSpLocks/>
            </p:cNvGrpSpPr>
            <p:nvPr/>
          </p:nvGrpSpPr>
          <p:grpSpPr bwMode="auto">
            <a:xfrm>
              <a:off x="2412" y="1712"/>
              <a:ext cx="1600" cy="452"/>
              <a:chOff x="2556" y="1712"/>
              <a:chExt cx="1600" cy="452"/>
            </a:xfrm>
          </p:grpSpPr>
          <p:sp>
            <p:nvSpPr>
              <p:cNvPr id="64575" name="Rectangle 30"/>
              <p:cNvSpPr>
                <a:spLocks noChangeArrowheads="1"/>
              </p:cNvSpPr>
              <p:nvPr/>
            </p:nvSpPr>
            <p:spPr bwMode="auto">
              <a:xfrm>
                <a:off x="2556" y="186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76" name="Rectangle 31"/>
              <p:cNvSpPr>
                <a:spLocks noChangeArrowheads="1"/>
              </p:cNvSpPr>
              <p:nvPr/>
            </p:nvSpPr>
            <p:spPr bwMode="auto">
              <a:xfrm>
                <a:off x="2560" y="188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V page no.</a:t>
                </a:r>
              </a:p>
            </p:txBody>
          </p:sp>
          <p:sp>
            <p:nvSpPr>
              <p:cNvPr id="64577" name="Rectangle 32"/>
              <p:cNvSpPr>
                <a:spLocks noChangeArrowheads="1"/>
              </p:cNvSpPr>
              <p:nvPr/>
            </p:nvSpPr>
            <p:spPr bwMode="auto">
              <a:xfrm>
                <a:off x="3648" y="188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8" name="Line 33"/>
              <p:cNvSpPr>
                <a:spLocks noChangeShapeType="1"/>
              </p:cNvSpPr>
              <p:nvPr/>
            </p:nvSpPr>
            <p:spPr bwMode="auto">
              <a:xfrm>
                <a:off x="3492" y="186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Rectangle 34"/>
              <p:cNvSpPr>
                <a:spLocks noChangeArrowheads="1"/>
              </p:cNvSpPr>
              <p:nvPr/>
            </p:nvSpPr>
            <p:spPr bwMode="auto">
              <a:xfrm>
                <a:off x="3712" y="1712"/>
                <a:ext cx="24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12</a:t>
                </a:r>
              </a:p>
            </p:txBody>
          </p:sp>
          <p:sp>
            <p:nvSpPr>
              <p:cNvPr id="64580" name="Line 35"/>
              <p:cNvSpPr>
                <a:spLocks noChangeShapeType="1"/>
              </p:cNvSpPr>
              <p:nvPr/>
            </p:nvSpPr>
            <p:spPr bwMode="auto">
              <a:xfrm>
                <a:off x="3932" y="178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1" name="Line 36"/>
              <p:cNvSpPr>
                <a:spLocks noChangeShapeType="1"/>
              </p:cNvSpPr>
              <p:nvPr/>
            </p:nvSpPr>
            <p:spPr bwMode="auto">
              <a:xfrm flipH="1">
                <a:off x="3484" y="178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2" name="Line 37"/>
              <p:cNvSpPr>
                <a:spLocks noChangeShapeType="1"/>
              </p:cNvSpPr>
              <p:nvPr/>
            </p:nvSpPr>
            <p:spPr bwMode="auto">
              <a:xfrm>
                <a:off x="3828" y="205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61" name="Line 38"/>
            <p:cNvSpPr>
              <a:spLocks noChangeShapeType="1"/>
            </p:cNvSpPr>
            <p:nvPr/>
          </p:nvSpPr>
          <p:spPr bwMode="auto">
            <a:xfrm flipV="1">
              <a:off x="3692" y="2160"/>
              <a:ext cx="1588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39"/>
            <p:cNvSpPr>
              <a:spLocks noChangeShapeType="1"/>
            </p:cNvSpPr>
            <p:nvPr/>
          </p:nvSpPr>
          <p:spPr bwMode="auto">
            <a:xfrm>
              <a:off x="5280" y="2160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Rectangle 40"/>
            <p:cNvSpPr>
              <a:spLocks noChangeArrowheads="1"/>
            </p:cNvSpPr>
            <p:nvPr/>
          </p:nvSpPr>
          <p:spPr bwMode="auto">
            <a:xfrm>
              <a:off x="3132" y="3152"/>
              <a:ext cx="89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/>
                <a:t>table located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in physical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/>
                <a:t>memory</a:t>
              </a:r>
            </a:p>
          </p:txBody>
        </p:sp>
        <p:grpSp>
          <p:nvGrpSpPr>
            <p:cNvPr id="64564" name="Group 41"/>
            <p:cNvGrpSpPr>
              <a:grpSpLocks/>
            </p:cNvGrpSpPr>
            <p:nvPr/>
          </p:nvGrpSpPr>
          <p:grpSpPr bwMode="auto">
            <a:xfrm>
              <a:off x="4057" y="3316"/>
              <a:ext cx="1610" cy="374"/>
              <a:chOff x="3984" y="3708"/>
              <a:chExt cx="1610" cy="374"/>
            </a:xfrm>
          </p:grpSpPr>
          <p:sp>
            <p:nvSpPr>
              <p:cNvPr id="64567" name="Rectangle 42"/>
              <p:cNvSpPr>
                <a:spLocks noChangeArrowheads="1"/>
              </p:cNvSpPr>
              <p:nvPr/>
            </p:nvSpPr>
            <p:spPr bwMode="auto">
              <a:xfrm>
                <a:off x="3984" y="3708"/>
                <a:ext cx="160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charset="0"/>
                  <a:buChar char="n"/>
                </a:pPr>
                <a:endParaRPr lang="en-US"/>
              </a:p>
            </p:txBody>
          </p:sp>
          <p:sp>
            <p:nvSpPr>
              <p:cNvPr id="64568" name="Rectangle 43"/>
              <p:cNvSpPr>
                <a:spLocks noChangeArrowheads="1"/>
              </p:cNvSpPr>
              <p:nvPr/>
            </p:nvSpPr>
            <p:spPr bwMode="auto">
              <a:xfrm>
                <a:off x="3988" y="3720"/>
                <a:ext cx="80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chemeClr val="accent1"/>
                    </a:solidFill>
                  </a:rPr>
                  <a:t>P page no.</a:t>
                </a:r>
              </a:p>
            </p:txBody>
          </p:sp>
          <p:sp>
            <p:nvSpPr>
              <p:cNvPr id="64569" name="Rectangle 44"/>
              <p:cNvSpPr>
                <a:spLocks noChangeArrowheads="1"/>
              </p:cNvSpPr>
              <p:nvPr/>
            </p:nvSpPr>
            <p:spPr bwMode="auto">
              <a:xfrm>
                <a:off x="5076" y="3720"/>
                <a:ext cx="47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offset</a:t>
                </a:r>
              </a:p>
            </p:txBody>
          </p:sp>
          <p:sp>
            <p:nvSpPr>
              <p:cNvPr id="64570" name="Line 45"/>
              <p:cNvSpPr>
                <a:spLocks noChangeShapeType="1"/>
              </p:cNvSpPr>
              <p:nvPr/>
            </p:nvSpPr>
            <p:spPr bwMode="auto">
              <a:xfrm>
                <a:off x="4920" y="370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571" name="Group 46"/>
              <p:cNvGrpSpPr>
                <a:grpSpLocks/>
              </p:cNvGrpSpPr>
              <p:nvPr/>
            </p:nvGrpSpPr>
            <p:grpSpPr bwMode="auto">
              <a:xfrm>
                <a:off x="4922" y="3903"/>
                <a:ext cx="672" cy="179"/>
                <a:chOff x="4912" y="3552"/>
                <a:chExt cx="672" cy="179"/>
              </a:xfrm>
            </p:grpSpPr>
            <p:sp>
              <p:nvSpPr>
                <p:cNvPr id="64572" name="Rectangle 47"/>
                <p:cNvSpPr>
                  <a:spLocks noChangeArrowheads="1"/>
                </p:cNvSpPr>
                <p:nvPr/>
              </p:nvSpPr>
              <p:spPr bwMode="auto">
                <a:xfrm>
                  <a:off x="5140" y="3552"/>
                  <a:ext cx="240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12</a:t>
                  </a:r>
                </a:p>
              </p:txBody>
            </p:sp>
            <p:sp>
              <p:nvSpPr>
                <p:cNvPr id="64573" name="Line 48"/>
                <p:cNvSpPr>
                  <a:spLocks noChangeShapeType="1"/>
                </p:cNvSpPr>
                <p:nvPr/>
              </p:nvSpPr>
              <p:spPr bwMode="auto">
                <a:xfrm>
                  <a:off x="5360" y="3620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7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912" y="362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65" name="Freeform 50"/>
            <p:cNvSpPr>
              <a:spLocks/>
            </p:cNvSpPr>
            <p:nvPr/>
          </p:nvSpPr>
          <p:spPr bwMode="auto">
            <a:xfrm>
              <a:off x="4128" y="2784"/>
              <a:ext cx="384" cy="528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0 h 528"/>
                <a:gd name="T4" fmla="*/ 384 w 384"/>
                <a:gd name="T5" fmla="*/ 528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0"/>
                  </a:moveTo>
                  <a:lnTo>
                    <a:pt x="384" y="0"/>
                  </a:lnTo>
                  <a:lnTo>
                    <a:pt x="384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Rectangle 51"/>
            <p:cNvSpPr>
              <a:spLocks noChangeArrowheads="1"/>
            </p:cNvSpPr>
            <p:nvPr/>
          </p:nvSpPr>
          <p:spPr bwMode="auto">
            <a:xfrm>
              <a:off x="4272" y="3744"/>
              <a:ext cx="12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solidFill>
                    <a:schemeClr val="accent2"/>
                  </a:solidFill>
                </a:rPr>
                <a:t>Physical Address</a:t>
              </a:r>
            </a:p>
          </p:txBody>
        </p:sp>
      </p:grpSp>
      <p:sp>
        <p:nvSpPr>
          <p:cNvPr id="64517" name="Line 52"/>
          <p:cNvSpPr>
            <a:spLocks noChangeShapeType="1"/>
          </p:cNvSpPr>
          <p:nvPr/>
        </p:nvSpPr>
        <p:spPr bwMode="auto">
          <a:xfrm rot="10800000" flipH="1">
            <a:off x="1531938" y="20955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53"/>
          <p:cNvSpPr txBox="1">
            <a:spLocks noChangeArrowheads="1"/>
          </p:cNvSpPr>
          <p:nvPr/>
        </p:nvSpPr>
        <p:spPr bwMode="auto">
          <a:xfrm>
            <a:off x="2509838" y="19939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19" name="Line 54"/>
          <p:cNvSpPr>
            <a:spLocks noChangeShapeType="1"/>
          </p:cNvSpPr>
          <p:nvPr/>
        </p:nvSpPr>
        <p:spPr bwMode="auto">
          <a:xfrm>
            <a:off x="1531938" y="2400300"/>
            <a:ext cx="901700" cy="127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Text Box 55"/>
          <p:cNvSpPr txBox="1">
            <a:spLocks noChangeArrowheads="1"/>
          </p:cNvSpPr>
          <p:nvPr/>
        </p:nvSpPr>
        <p:spPr bwMode="auto">
          <a:xfrm>
            <a:off x="2509838" y="22860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1" name="Line 56"/>
          <p:cNvSpPr>
            <a:spLocks noChangeShapeType="1"/>
          </p:cNvSpPr>
          <p:nvPr/>
        </p:nvSpPr>
        <p:spPr bwMode="auto">
          <a:xfrm rot="10800000" flipH="1">
            <a:off x="1531938" y="2705100"/>
            <a:ext cx="901700" cy="18415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57"/>
          <p:cNvSpPr txBox="1">
            <a:spLocks noChangeArrowheads="1"/>
          </p:cNvSpPr>
          <p:nvPr/>
        </p:nvSpPr>
        <p:spPr bwMode="auto">
          <a:xfrm>
            <a:off x="2509838" y="26035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3" name="Line 58"/>
          <p:cNvSpPr>
            <a:spLocks noChangeShapeType="1"/>
          </p:cNvSpPr>
          <p:nvPr/>
        </p:nvSpPr>
        <p:spPr bwMode="auto">
          <a:xfrm rot="10800000" flipH="1">
            <a:off x="1531938" y="1790700"/>
            <a:ext cx="901700" cy="1308100"/>
          </a:xfrm>
          <a:prstGeom prst="line">
            <a:avLst/>
          </a:prstGeom>
          <a:noFill/>
          <a:ln w="38100">
            <a:solidFill>
              <a:srgbClr val="05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59"/>
          <p:cNvSpPr txBox="1">
            <a:spLocks noChangeArrowheads="1"/>
          </p:cNvSpPr>
          <p:nvPr/>
        </p:nvSpPr>
        <p:spPr bwMode="auto">
          <a:xfrm>
            <a:off x="2509838" y="1689100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solidFill>
                  <a:srgbClr val="0000FF"/>
                </a:solidFill>
                <a:latin typeface="Helvetica" charset="0"/>
              </a:rPr>
              <a:t>frame</a:t>
            </a:r>
          </a:p>
        </p:txBody>
      </p:sp>
      <p:sp>
        <p:nvSpPr>
          <p:cNvPr id="64525" name="Line 60"/>
          <p:cNvSpPr>
            <a:spLocks noChangeShapeType="1"/>
          </p:cNvSpPr>
          <p:nvPr/>
        </p:nvSpPr>
        <p:spPr bwMode="auto">
          <a:xfrm>
            <a:off x="147638" y="3644900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Text Box 61"/>
          <p:cNvSpPr txBox="1">
            <a:spLocks noChangeArrowheads="1"/>
          </p:cNvSpPr>
          <p:nvPr/>
        </p:nvSpPr>
        <p:spPr bwMode="auto">
          <a:xfrm>
            <a:off x="-80963" y="3683000"/>
            <a:ext cx="80010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300" b="1">
                <a:latin typeface="Helvetica" charset="0"/>
              </a:rPr>
              <a:t>virtual address</a:t>
            </a:r>
          </a:p>
        </p:txBody>
      </p:sp>
      <p:sp>
        <p:nvSpPr>
          <p:cNvPr id="64527" name="Text Box 62"/>
          <p:cNvSpPr txBox="1">
            <a:spLocks noChangeArrowheads="1"/>
          </p:cNvSpPr>
          <p:nvPr/>
        </p:nvSpPr>
        <p:spPr bwMode="auto">
          <a:xfrm>
            <a:off x="720725" y="1073150"/>
            <a:ext cx="984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sz="1400" b="1">
                <a:solidFill>
                  <a:srgbClr val="053DE8"/>
                </a:solidFill>
              </a:rPr>
              <a:t> Page Table</a:t>
            </a:r>
          </a:p>
        </p:txBody>
      </p:sp>
      <p:sp>
        <p:nvSpPr>
          <p:cNvPr id="64528" name="Freeform 63"/>
          <p:cNvSpPr>
            <a:spLocks/>
          </p:cNvSpPr>
          <p:nvPr/>
        </p:nvSpPr>
        <p:spPr bwMode="auto">
          <a:xfrm>
            <a:off x="844550" y="1651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Freeform 64"/>
          <p:cNvSpPr>
            <a:spLocks/>
          </p:cNvSpPr>
          <p:nvPr/>
        </p:nvSpPr>
        <p:spPr bwMode="auto">
          <a:xfrm>
            <a:off x="844550" y="1955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Freeform 65"/>
          <p:cNvSpPr>
            <a:spLocks/>
          </p:cNvSpPr>
          <p:nvPr/>
        </p:nvSpPr>
        <p:spPr bwMode="auto">
          <a:xfrm>
            <a:off x="844550" y="2260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Freeform 66"/>
          <p:cNvSpPr>
            <a:spLocks/>
          </p:cNvSpPr>
          <p:nvPr/>
        </p:nvSpPr>
        <p:spPr bwMode="auto">
          <a:xfrm>
            <a:off x="844550" y="2565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Freeform 67"/>
          <p:cNvSpPr>
            <a:spLocks/>
          </p:cNvSpPr>
          <p:nvPr/>
        </p:nvSpPr>
        <p:spPr bwMode="auto">
          <a:xfrm>
            <a:off x="844550" y="2870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Freeform 68"/>
          <p:cNvSpPr>
            <a:spLocks/>
          </p:cNvSpPr>
          <p:nvPr/>
        </p:nvSpPr>
        <p:spPr bwMode="auto">
          <a:xfrm>
            <a:off x="844550" y="31750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Freeform 69"/>
          <p:cNvSpPr>
            <a:spLocks/>
          </p:cNvSpPr>
          <p:nvPr/>
        </p:nvSpPr>
        <p:spPr bwMode="auto">
          <a:xfrm>
            <a:off x="844550" y="34798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Freeform 70"/>
          <p:cNvSpPr>
            <a:spLocks/>
          </p:cNvSpPr>
          <p:nvPr/>
        </p:nvSpPr>
        <p:spPr bwMode="auto">
          <a:xfrm>
            <a:off x="844550" y="37846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Freeform 71"/>
          <p:cNvSpPr>
            <a:spLocks/>
          </p:cNvSpPr>
          <p:nvPr/>
        </p:nvSpPr>
        <p:spPr bwMode="auto">
          <a:xfrm>
            <a:off x="844550" y="40894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Freeform 72"/>
          <p:cNvSpPr>
            <a:spLocks/>
          </p:cNvSpPr>
          <p:nvPr/>
        </p:nvSpPr>
        <p:spPr bwMode="auto">
          <a:xfrm>
            <a:off x="844550" y="4394200"/>
            <a:ext cx="674688" cy="292100"/>
          </a:xfrm>
          <a:custGeom>
            <a:avLst/>
            <a:gdLst>
              <a:gd name="T0" fmla="*/ 0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38100">
            <a:solidFill>
              <a:srgbClr val="053DE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Text Box 73"/>
          <p:cNvSpPr txBox="1">
            <a:spLocks noChangeArrowheads="1"/>
          </p:cNvSpPr>
          <p:nvPr/>
        </p:nvSpPr>
        <p:spPr bwMode="auto">
          <a:xfrm>
            <a:off x="590550" y="1257300"/>
            <a:ext cx="13477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300" b="1">
              <a:solidFill>
                <a:srgbClr val="0000FF"/>
              </a:solidFill>
              <a:latin typeface="Helvetica" charset="0"/>
            </a:endParaRPr>
          </a:p>
        </p:txBody>
      </p:sp>
      <p:sp>
        <p:nvSpPr>
          <p:cNvPr id="64539" name="Date Placeholder 7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A4AC89-6AAD-5D4F-9041-3FBC7FBAFCBC}" type="datetime1">
              <a:rPr lang="en-US" sz="1200" smtClean="0">
                <a:latin typeface="Garamond" charset="0"/>
              </a:rPr>
              <a:t>3/1/2017</a:t>
            </a:fld>
            <a:endParaRPr lang="en-US" sz="1200">
              <a:latin typeface="Garamond" charset="0"/>
            </a:endParaRPr>
          </a:p>
        </p:txBody>
      </p:sp>
      <p:sp>
        <p:nvSpPr>
          <p:cNvPr id="64540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C083AA-21B4-0D45-A97B-DE9CCE698744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30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1"/>
            <a:ext cx="42672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More users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Page is needed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</a:rPr>
              <a:t>invalid reference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Lazy swapper</a:t>
            </a:r>
            <a:r>
              <a:rPr lang="en-US" sz="1600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Swapper that deals with pages is a 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  <a:sym typeface="Symbol" charset="0"/>
            </a:endParaRP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18D3-9B05-FA40-9D2D-FB9EBF48876A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Midterm schedule: W 3/8 or </a:t>
            </a:r>
            <a:r>
              <a:rPr lang="en-US" dirty="0" err="1" smtClean="0"/>
              <a:t>Th</a:t>
            </a:r>
            <a:r>
              <a:rPr lang="en-US" dirty="0" smtClean="0"/>
              <a:t> 3/9 (see next slide)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HW 3 to be posted today, due 3:15 PM, 3/6</a:t>
            </a:r>
          </a:p>
          <a:p>
            <a:pPr lvl="2"/>
            <a:r>
              <a:rPr lang="en-US" b="1" u="sng" dirty="0" smtClean="0"/>
              <a:t>No late submissions accepted</a:t>
            </a:r>
            <a:endParaRPr lang="en-US" b="1" u="sng" dirty="0"/>
          </a:p>
          <a:p>
            <a:pPr lvl="1"/>
            <a:r>
              <a:rPr lang="en-US" dirty="0"/>
              <a:t>Project </a:t>
            </a:r>
            <a:r>
              <a:rPr lang="en-US" dirty="0" smtClean="0"/>
              <a:t>1 </a:t>
            </a:r>
            <a:r>
              <a:rPr lang="en-US" dirty="0"/>
              <a:t>coming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HW 2 graded; returned Monday</a:t>
            </a:r>
          </a:p>
          <a:p>
            <a:pPr lvl="2"/>
            <a:r>
              <a:rPr lang="en-US" dirty="0" smtClean="0"/>
              <a:t>Some of you need to speak to me directly about your grade</a:t>
            </a:r>
          </a:p>
          <a:p>
            <a:r>
              <a:rPr lang="en-US" dirty="0" smtClean="0"/>
              <a:t>Today’s lecture: more paging details</a:t>
            </a:r>
          </a:p>
          <a:p>
            <a:pPr lvl="1"/>
            <a:r>
              <a:rPr lang="en-US" dirty="0" smtClean="0"/>
              <a:t>More paging details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E25E7C4-134B-AE40-A386-3720ED061539}" type="datetime1">
              <a:rPr lang="en-US" smtClean="0">
                <a:latin typeface="Garamond"/>
                <a:cs typeface="Garamond"/>
              </a:rPr>
              <a:t>3/1/2017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DC74-CC58-4C4B-B0B0-8BA43AACB19D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t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able with non-resident pages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AD5B-2787-DF47-94E2-C81941A331F9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If </a:t>
            </a:r>
            <a:r>
              <a:rPr lang="en-US" dirty="0">
                <a:latin typeface="Helvetica" charset="0"/>
                <a:ea typeface="MS PGothic" charset="0"/>
              </a:rPr>
              <a:t>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             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Invalid reference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Reset tables to indicate page now in memory</a:t>
            </a:r>
            <a:br>
              <a:rPr lang="en-US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Set validation bit =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v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Restart the instruction that caused the page 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876-E2D1-024A-909C-A6E030C42643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1956-0097-0D46-841E-01D4B1C78FF8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 smtClean="0"/>
              <a:t>Possible algorithms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FIFO</a:t>
            </a:r>
          </a:p>
          <a:p>
            <a:pPr lvl="2"/>
            <a:r>
              <a:rPr lang="en-US" dirty="0" smtClean="0"/>
              <a:t>Replace page brought into memory longest time ago</a:t>
            </a:r>
          </a:p>
          <a:p>
            <a:pPr lvl="2"/>
            <a:r>
              <a:rPr lang="en-US" dirty="0" smtClean="0"/>
              <a:t>Page may still be frequently used</a:t>
            </a:r>
          </a:p>
          <a:p>
            <a:pPr lvl="1"/>
            <a:r>
              <a:rPr lang="en-US" dirty="0" smtClean="0"/>
              <a:t>Optimal</a:t>
            </a:r>
          </a:p>
          <a:p>
            <a:pPr lvl="2"/>
            <a:r>
              <a:rPr lang="en-US" dirty="0" smtClean="0"/>
              <a:t>Replace page that won’t be used for longest time in future</a:t>
            </a:r>
          </a:p>
          <a:p>
            <a:pPr lvl="2"/>
            <a:r>
              <a:rPr lang="en-US" dirty="0" smtClean="0"/>
              <a:t>Minimizes misses, but requires future knowledge</a:t>
            </a:r>
          </a:p>
          <a:p>
            <a:pPr lvl="2"/>
            <a:r>
              <a:rPr lang="en-US" dirty="0" smtClean="0"/>
              <a:t>Can we approximate optimal replacement?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D430-DA03-0F4A-8AE1-C6E0F5DB4AB9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LRU: least recently used replacement</a:t>
            </a:r>
          </a:p>
          <a:p>
            <a:pPr lvl="1"/>
            <a:r>
              <a:rPr lang="en-US" dirty="0" smtClean="0"/>
              <a:t>Past reference pattern predicts future</a:t>
            </a:r>
          </a:p>
          <a:p>
            <a:pPr lvl="1"/>
            <a:r>
              <a:rPr lang="en-US" dirty="0" smtClean="0"/>
              <a:t>Page accessed longest ago likely to be accessed furthest in future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Programs display temporal locality</a:t>
            </a:r>
          </a:p>
          <a:p>
            <a:r>
              <a:rPr lang="en-US" dirty="0" smtClean="0"/>
              <a:t>What info necessary to implement LRU?</a:t>
            </a:r>
          </a:p>
          <a:p>
            <a:pPr lvl="1"/>
            <a:r>
              <a:rPr lang="en-US" dirty="0" smtClean="0"/>
              <a:t>Past access history—difficult to track</a:t>
            </a:r>
          </a:p>
          <a:p>
            <a:pPr lvl="1"/>
            <a:r>
              <a:rPr lang="en-US" dirty="0" smtClean="0"/>
              <a:t>Approximated using reference bits</a:t>
            </a:r>
          </a:p>
          <a:p>
            <a:pPr lvl="2"/>
            <a:r>
              <a:rPr lang="en-US" dirty="0" smtClean="0"/>
              <a:t>Ref bit = 1 if page accessed within recent interval</a:t>
            </a:r>
          </a:p>
          <a:p>
            <a:pPr lvl="2"/>
            <a:r>
              <a:rPr lang="en-US" dirty="0" smtClean="0"/>
              <a:t>Cleared periodically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BEBA-B3F8-2745-A4DF-E1E92B6ADA8D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algorithm</a:t>
            </a:r>
          </a:p>
          <a:p>
            <a:pPr lvl="1"/>
            <a:r>
              <a:rPr lang="en-US" dirty="0" smtClean="0"/>
              <a:t>Resident pages around “clock”</a:t>
            </a:r>
          </a:p>
          <a:p>
            <a:r>
              <a:rPr lang="en-US" dirty="0" smtClean="0"/>
              <a:t>When eviction necessary, consider page referenced by clock “hand”</a:t>
            </a:r>
          </a:p>
          <a:p>
            <a:pPr lvl="1"/>
            <a:r>
              <a:rPr lang="en-US" dirty="0" smtClean="0"/>
              <a:t>If ref bit = 0, not recently referenced—evict</a:t>
            </a:r>
          </a:p>
          <a:p>
            <a:pPr lvl="1"/>
            <a:r>
              <a:rPr lang="en-US" dirty="0" smtClean="0"/>
              <a:t>If ref bit = 1, clear ref bit and move to next page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D7B-8D9B-0A41-AC75-45FCCFD1022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762000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example above, 8 resident pages</a:t>
            </a:r>
          </a:p>
          <a:p>
            <a:r>
              <a:rPr lang="en-US" dirty="0" smtClean="0"/>
              <a:t>Consider pages starting with P1</a:t>
            </a:r>
          </a:p>
          <a:p>
            <a:r>
              <a:rPr lang="en-US" dirty="0" smtClean="0"/>
              <a:t>P4 is first non-referenced page—evicted for P9</a:t>
            </a:r>
          </a:p>
          <a:p>
            <a:r>
              <a:rPr lang="en-US" dirty="0" smtClean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E28-1DCA-4C49-98CC-489C975040C7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Clock algorithm implementation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66-3F4E-2F43-A85E-A2343087C000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bits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eviction?</a:t>
            </a:r>
          </a:p>
          <a:p>
            <a:pPr lvl="1"/>
            <a:r>
              <a:rPr lang="en-US" dirty="0" smtClean="0"/>
              <a:t>Simplest case: evicted page written back to disk</a:t>
            </a:r>
          </a:p>
          <a:p>
            <a:pPr lvl="1"/>
            <a:r>
              <a:rPr lang="en-US" dirty="0" smtClean="0"/>
              <a:t>When is write to disk actually necessary?</a:t>
            </a:r>
          </a:p>
          <a:p>
            <a:pPr lvl="2"/>
            <a:r>
              <a:rPr lang="en-US" dirty="0" smtClean="0"/>
              <a:t>Only if page has been modified</a:t>
            </a:r>
          </a:p>
          <a:p>
            <a:r>
              <a:rPr lang="en-US" dirty="0" smtClean="0"/>
              <a:t>Dirty bit tracks changed pages</a:t>
            </a:r>
          </a:p>
          <a:p>
            <a:pPr lvl="1"/>
            <a:r>
              <a:rPr lang="en-US" dirty="0" smtClean="0"/>
              <a:t>Dirty bit = 1 </a:t>
            </a:r>
            <a:r>
              <a:rPr lang="en-US" dirty="0" smtClean="0">
                <a:sym typeface="Wingdings"/>
              </a:rPr>
              <a:t> page modified</a:t>
            </a:r>
          </a:p>
          <a:p>
            <a:r>
              <a:rPr lang="en-US" dirty="0" smtClean="0">
                <a:sym typeface="Wingdings"/>
              </a:rPr>
              <a:t>How can dirty bit be used to modify eviction policy?</a:t>
            </a:r>
          </a:p>
          <a:p>
            <a:pPr lvl="1"/>
            <a:r>
              <a:rPr lang="en-US" dirty="0" smtClean="0">
                <a:sym typeface="Wingdings"/>
              </a:rPr>
              <a:t>More performance-effective to evict non-dirty pages—no need to take time to write to disk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066-F255-1649-A97B-37DB1A73BB41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 time:</a:t>
            </a:r>
            <a:r>
              <a:rPr lang="en-US" b="1" dirty="0">
                <a:solidFill>
                  <a:srgbClr val="FF0000"/>
                </a:solidFill>
              </a:rPr>
              <a:t> W 3/8, 2-5 PM, </a:t>
            </a:r>
            <a:r>
              <a:rPr lang="en-US" b="1" u="sng" dirty="0" smtClean="0">
                <a:solidFill>
                  <a:srgbClr val="FF0000"/>
                </a:solidFill>
              </a:rPr>
              <a:t>Olney 517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>
                <a:solidFill>
                  <a:srgbClr val="FF0000"/>
                </a:solidFill>
              </a:rPr>
              <a:t>27 students)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You must take the exam at this time if you are </a:t>
            </a:r>
            <a:r>
              <a:rPr lang="en-US" b="1" dirty="0" smtClean="0">
                <a:solidFill>
                  <a:srgbClr val="FF0000"/>
                </a:solidFill>
              </a:rPr>
              <a:t>available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Room changed since Monday’s original announcement</a:t>
            </a:r>
            <a:endParaRPr lang="en-US" b="1" u="sng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time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3/9, 9 AM-12 PM, Pasteur 411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334963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14 students)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This time is only for students who are unavailable Wednesday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 smtClean="0">
                <a:solidFill>
                  <a:srgbClr val="000000"/>
                </a:solidFill>
              </a:rPr>
              <a:t> time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b="1" dirty="0">
                <a:solidFill>
                  <a:srgbClr val="008000"/>
                </a:solidFill>
              </a:rPr>
              <a:t> 3/9, 12-3 PM, Ball 301E 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7 students)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This time is only for students who are unavailable for the first two </a:t>
            </a:r>
            <a:r>
              <a:rPr lang="en-US" b="1" dirty="0" smtClean="0">
                <a:solidFill>
                  <a:srgbClr val="008000"/>
                </a:solidFill>
              </a:rPr>
              <a:t>times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If you are unavailable at all 3 times, contact me directly to schedule your exam (5? students)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No exams will be scheduled on Friday, 3/10</a:t>
            </a:r>
            <a:endParaRPr lang="en-US" b="1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82D6-A301-2E43-9918-CAB143831C65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current process uses the page table below: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Which resident pages are candidates for eviction?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addresses, what physical addresses would the virtual addresses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7FDC31-EFBA-B141-9750-9025B58A2151}" type="datetime1">
              <a:rPr lang="en-US" sz="1200" smtClean="0">
                <a:latin typeface="Garamond" charset="0"/>
              </a:rPr>
              <a:t>3/1/2017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34A3D-3C92-7240-B290-D261B970CC00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295400"/>
          <a:ext cx="6324601" cy="2743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64920"/>
                <a:gridCol w="1185863"/>
                <a:gridCol w="1343978"/>
                <a:gridCol w="1264920"/>
                <a:gridCol w="12649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Virtual</a:t>
                      </a:r>
                      <a:r>
                        <a:rPr lang="en-US" sz="1400" b="1" baseline="0" dirty="0" smtClean="0"/>
                        <a:t> page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Valid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Reference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Dirty bit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Frame</a:t>
                      </a:r>
                      <a:r>
                        <a:rPr lang="en-US" sz="1400" b="1" baseline="0" dirty="0" smtClean="0"/>
                        <a:t> #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0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Virtual memory example soln.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Which virtual pages are present in physical memory?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All those with valid PTEs: 0, 1,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Which resident pages are candidates for eviction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All those with valid PTEs and ref bit = 0: 3, 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1 KB pages and 16-bit addresses (both VA &amp; PA), what PA, if any, would the VA below map to?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1 KB pages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10-bit page offset (unchanged in PA)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Remaining bits: virtual page #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upper 6 bits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Virtual page # chooses PTE; frame # used in PA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0x041C = </a:t>
            </a:r>
            <a:r>
              <a:rPr lang="en-US" dirty="0" smtClean="0">
                <a:solidFill>
                  <a:srgbClr val="FF0000"/>
                </a:solidFill>
              </a:rPr>
              <a:t>0000 01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01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7 = 000111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0001 11</a:t>
            </a:r>
            <a:r>
              <a:rPr lang="en-US" dirty="0" smtClean="0">
                <a:solidFill>
                  <a:srgbClr val="0000FF"/>
                </a:solidFill>
              </a:rPr>
              <a:t>00 0001 1100</a:t>
            </a:r>
            <a:r>
              <a:rPr lang="en-US" baseline="-25000" dirty="0" smtClean="0"/>
              <a:t>2</a:t>
            </a:r>
            <a:r>
              <a:rPr lang="en-US" dirty="0" smtClean="0"/>
              <a:t> = 0x1C1C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0x08AD = </a:t>
            </a:r>
            <a:r>
              <a:rPr lang="en-US" dirty="0" smtClean="0">
                <a:solidFill>
                  <a:srgbClr val="FF0000"/>
                </a:solidFill>
              </a:rPr>
              <a:t>0000 10</a:t>
            </a:r>
            <a:r>
              <a:rPr lang="en-US" dirty="0" smtClean="0">
                <a:solidFill>
                  <a:srgbClr val="0000FF"/>
                </a:solidFill>
              </a:rPr>
              <a:t>00 1010 1101</a:t>
            </a:r>
            <a:r>
              <a:rPr lang="en-US" baseline="-25000" dirty="0" smtClean="0"/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0000 10 = 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2 is not valid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page fault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0x157B = </a:t>
            </a:r>
            <a:r>
              <a:rPr lang="en-US" dirty="0" smtClean="0">
                <a:solidFill>
                  <a:srgbClr val="FF0000"/>
                </a:solidFill>
              </a:rPr>
              <a:t>0001 01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Upper 6 bits = 0001 01 = 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PTE 5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frame # 0 = 000000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 = 0000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00FF"/>
                </a:solidFill>
              </a:rPr>
              <a:t>01 0111 1011</a:t>
            </a:r>
            <a:r>
              <a:rPr lang="en-US" baseline="-25000" dirty="0" smtClean="0"/>
              <a:t>2 </a:t>
            </a:r>
            <a:r>
              <a:rPr lang="en-US" dirty="0" smtClean="0"/>
              <a:t>= 0x017B</a:t>
            </a:r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9F8A70-820E-4C4C-880C-D1E6A4EFDF67}" type="datetime1">
              <a:rPr lang="en-US" sz="1200" smtClean="0">
                <a:latin typeface="Garamond" charset="0"/>
              </a:rPr>
              <a:t>3/1/2017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 smtClean="0"/>
              <a:t>Operating Systems: Lecture 12</a:t>
            </a:r>
            <a:endParaRPr lang="en-US" altLang="en-US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3378A-6B04-9045-96A4-684DE6EB0B6B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9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Midterm exam preview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Midterm schedule: W 3/8 or </a:t>
            </a:r>
            <a:r>
              <a:rPr lang="en-US" dirty="0" err="1"/>
              <a:t>Th</a:t>
            </a:r>
            <a:r>
              <a:rPr lang="en-US" dirty="0"/>
              <a:t> 3/9 (see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slide</a:t>
            </a:r>
            <a:r>
              <a:rPr lang="en-US" dirty="0"/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HW 3 to be posted today, due 3:15 PM, 3/6</a:t>
            </a:r>
          </a:p>
          <a:p>
            <a:pPr lvl="2"/>
            <a:r>
              <a:rPr lang="en-US" b="1" u="sng" dirty="0"/>
              <a:t>No late submissions accepted</a:t>
            </a:r>
          </a:p>
          <a:p>
            <a:pPr lvl="1"/>
            <a:r>
              <a:rPr lang="en-US" dirty="0"/>
              <a:t>Project 1 coming …</a:t>
            </a:r>
          </a:p>
          <a:p>
            <a:pPr lvl="1"/>
            <a:r>
              <a:rPr lang="en-US" dirty="0"/>
              <a:t>HW 2 graded; to be returned today</a:t>
            </a:r>
          </a:p>
          <a:p>
            <a:pPr lvl="2"/>
            <a:r>
              <a:rPr lang="en-US" dirty="0"/>
              <a:t>Some of you need to speak to me directly about your grade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B2B854-50A8-2A49-B767-786B22B29D83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C6A4-A407-4745-9AF4-EF0C8D472CE2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F-868A-8D4F-B574-870699538891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+mj-lt"/>
              </a:rPr>
              <a:t>Review: Paged Translation (Implementation)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25E-87EB-A940-9800-BEE834127FB3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/>
              </a:rPr>
              <a:t>Page size strikes balance between</a:t>
            </a:r>
          </a:p>
          <a:p>
            <a:pPr lvl="1"/>
            <a:r>
              <a:rPr lang="en-US" dirty="0">
                <a:sym typeface="Wingdings"/>
              </a:rPr>
              <a:t>Internal fragmentation (large pages)</a:t>
            </a:r>
          </a:p>
          <a:p>
            <a:pPr lvl="1"/>
            <a:r>
              <a:rPr lang="en-US" dirty="0">
                <a:sym typeface="Wingdings"/>
              </a:rPr>
              <a:t>Unreasonably large page table (small </a:t>
            </a:r>
            <a:r>
              <a:rPr lang="en-US">
                <a:sym typeface="Wingdings"/>
              </a:rPr>
              <a:t>pages</a:t>
            </a:r>
            <a:r>
              <a:rPr lang="en-US" smtClean="0">
                <a:sym typeface="Wingdings"/>
              </a:rPr>
              <a:t>)</a:t>
            </a:r>
          </a:p>
          <a:p>
            <a:pPr lvl="2"/>
            <a:r>
              <a:rPr lang="en-US" smtClean="0"/>
              <a:t>Large </a:t>
            </a:r>
            <a:r>
              <a:rPr lang="en-US" dirty="0" smtClean="0"/>
              <a:t>VA space </a:t>
            </a:r>
            <a:r>
              <a:rPr lang="en-US" dirty="0" smtClean="0">
                <a:sym typeface="Wingdings"/>
              </a:rPr>
              <a:t> large page table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Example: Say processor has 32-bit virtual address, 4 KB page size, and each page table entry holds 4 bytes. What’s size of page table?</a:t>
            </a:r>
          </a:p>
          <a:p>
            <a:pPr lvl="1"/>
            <a:r>
              <a:rPr lang="en-US" dirty="0" smtClean="0">
                <a:sym typeface="Wingdings"/>
              </a:rPr>
              <a:t>4 KB page size  12-bit offset</a:t>
            </a:r>
          </a:p>
          <a:p>
            <a:pPr lvl="1"/>
            <a:r>
              <a:rPr lang="en-US" dirty="0" smtClean="0">
                <a:sym typeface="Wingdings"/>
              </a:rPr>
              <a:t>20 bits for page #  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pages  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PTEs</a:t>
            </a:r>
          </a:p>
          <a:p>
            <a:pPr lvl="1"/>
            <a:r>
              <a:rPr lang="en-US" dirty="0" smtClean="0">
                <a:sym typeface="Wingdings"/>
              </a:rPr>
              <a:t>2</a:t>
            </a:r>
            <a:r>
              <a:rPr lang="en-US" baseline="30000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 PTEs * 4 bytes per PTE = 2</a:t>
            </a:r>
            <a:r>
              <a:rPr lang="en-US" baseline="30000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 byte page table = 4 MB</a:t>
            </a:r>
          </a:p>
          <a:p>
            <a:pPr lvl="1"/>
            <a:r>
              <a:rPr lang="en-US" dirty="0" smtClean="0">
                <a:sym typeface="Wingdings"/>
              </a:rPr>
              <a:t>Page table itself would take 2</a:t>
            </a:r>
            <a:r>
              <a:rPr lang="en-US" baseline="30000" dirty="0" smtClean="0">
                <a:sym typeface="Wingdings"/>
              </a:rPr>
              <a:t>22</a:t>
            </a:r>
            <a:r>
              <a:rPr lang="en-US" dirty="0" smtClean="0">
                <a:sym typeface="Wingdings"/>
              </a:rPr>
              <a:t>/2</a:t>
            </a:r>
            <a:r>
              <a:rPr lang="en-US" baseline="30000" dirty="0" smtClean="0">
                <a:sym typeface="Wingdings"/>
              </a:rPr>
              <a:t>12</a:t>
            </a:r>
            <a:r>
              <a:rPr lang="en-US" dirty="0" smtClean="0">
                <a:sym typeface="Wingdings"/>
              </a:rPr>
              <a:t> = 2</a:t>
            </a:r>
            <a:r>
              <a:rPr lang="en-US" baseline="30000" dirty="0" smtClean="0">
                <a:sym typeface="Wingdings"/>
              </a:rPr>
              <a:t>10</a:t>
            </a:r>
            <a:r>
              <a:rPr lang="en-US" dirty="0" smtClean="0">
                <a:sym typeface="Wingdings"/>
              </a:rPr>
              <a:t> = 1K pages!!!</a:t>
            </a:r>
          </a:p>
          <a:p>
            <a:r>
              <a:rPr lang="en-US" dirty="0" smtClean="0">
                <a:sym typeface="Wingdings"/>
              </a:rPr>
              <a:t>Alternative page table organizations</a:t>
            </a:r>
          </a:p>
          <a:p>
            <a:pPr lvl="1"/>
            <a:r>
              <a:rPr lang="en-US" dirty="0" smtClean="0">
                <a:sym typeface="Wingdings"/>
              </a:rPr>
              <a:t>Multilevel page table</a:t>
            </a:r>
          </a:p>
          <a:p>
            <a:pPr lvl="1"/>
            <a:r>
              <a:rPr lang="en-US" dirty="0" smtClean="0">
                <a:sym typeface="Wingdings"/>
              </a:rPr>
              <a:t>Hashed page table</a:t>
            </a:r>
          </a:p>
          <a:p>
            <a:pPr lvl="1"/>
            <a:r>
              <a:rPr lang="en-US" dirty="0" smtClean="0">
                <a:sym typeface="Wingdings"/>
              </a:rPr>
              <a:t>Inverted page table</a:t>
            </a:r>
          </a:p>
          <a:p>
            <a:pPr lvl="1"/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1BAB-33A1-8E4F-9FE9-16FBF61A51FA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Space saving technique</a:t>
            </a:r>
          </a:p>
          <a:p>
            <a:r>
              <a:rPr lang="en-US" dirty="0" smtClean="0"/>
              <a:t>Outer page table points to second-level page table</a:t>
            </a:r>
          </a:p>
          <a:p>
            <a:r>
              <a:rPr lang="en-US" dirty="0" smtClean="0"/>
              <a:t>Second-level page table points to physical frame</a:t>
            </a:r>
          </a:p>
          <a:p>
            <a:r>
              <a:rPr lang="en-US" dirty="0" smtClean="0"/>
              <a:t>Could extend to &gt;2 levels</a:t>
            </a:r>
            <a:endParaRPr lang="en-US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373C-B05D-FA4B-9956-1A4FB1826B50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Multi-level page table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 assumes 4 KB page size, 1K PTEs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CA34-9C81-5449-83A4-31D9A0AC6320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address spaces: basic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272" b="-42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A73E-EA07-B840-9914-DCEA40419A3B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618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14673</TotalTime>
  <Words>1863</Words>
  <Application>Microsoft Office PowerPoint</Application>
  <PresentationFormat>On-screen Show (4:3)</PresentationFormat>
  <Paragraphs>393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Edge</vt:lpstr>
      <vt:lpstr>EECE.4810/EECE.5730 Operating Systems</vt:lpstr>
      <vt:lpstr>Lecture outline</vt:lpstr>
      <vt:lpstr>Midterm schedule</vt:lpstr>
      <vt:lpstr>Review: Paged Translation (Abstract)</vt:lpstr>
      <vt:lpstr>PowerPoint Presentation</vt:lpstr>
      <vt:lpstr>Page table organization</vt:lpstr>
      <vt:lpstr>Multi-level page table</vt:lpstr>
      <vt:lpstr>Multi-level page table example</vt:lpstr>
      <vt:lpstr>Sparse address spaces: basic page table</vt:lpstr>
      <vt:lpstr>Sparse address spaces: 2-level page table</vt:lpstr>
      <vt:lpstr>Multi-level page table</vt:lpstr>
      <vt:lpstr>Hashed Page Tables</vt:lpstr>
      <vt:lpstr>Hashed Page Table</vt:lpstr>
      <vt:lpstr>Hashed page table</vt:lpstr>
      <vt:lpstr>Inverted Page Table</vt:lpstr>
      <vt:lpstr>Inverted Page Table Architecture</vt:lpstr>
      <vt:lpstr>Virtual memory performance</vt:lpstr>
      <vt:lpstr>Details of Page Table</vt:lpstr>
      <vt:lpstr>Demand Paging</vt:lpstr>
      <vt:lpstr>Valid-Invalid Bit</vt:lpstr>
      <vt:lpstr>Page table with non-resident pages</vt:lpstr>
      <vt:lpstr>Page Fault</vt:lpstr>
      <vt:lpstr>Steps in Handling a Page Fault</vt:lpstr>
      <vt:lpstr>Page replacement</vt:lpstr>
      <vt:lpstr>Page replacement</vt:lpstr>
      <vt:lpstr>Page replacement (continued)</vt:lpstr>
      <vt:lpstr>Clock algorithm example</vt:lpstr>
      <vt:lpstr>Clock algorithm implementation</vt:lpstr>
      <vt:lpstr>Dirty bits</vt:lpstr>
      <vt:lpstr>Virtual memory example</vt:lpstr>
      <vt:lpstr>Virtual memory example soln.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3952</cp:revision>
  <cp:lastPrinted>2017-02-21T14:12:18Z</cp:lastPrinted>
  <dcterms:created xsi:type="dcterms:W3CDTF">2006-04-03T05:03:01Z</dcterms:created>
  <dcterms:modified xsi:type="dcterms:W3CDTF">2017-03-01T19:07:47Z</dcterms:modified>
</cp:coreProperties>
</file>