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702" r:id="rId4"/>
    <p:sldId id="703" r:id="rId5"/>
    <p:sldId id="704" r:id="rId6"/>
    <p:sldId id="705" r:id="rId7"/>
    <p:sldId id="706" r:id="rId8"/>
    <p:sldId id="738" r:id="rId9"/>
    <p:sldId id="710" r:id="rId10"/>
    <p:sldId id="721" r:id="rId11"/>
    <p:sldId id="739" r:id="rId12"/>
    <p:sldId id="730" r:id="rId13"/>
    <p:sldId id="723" r:id="rId14"/>
    <p:sldId id="740" r:id="rId15"/>
    <p:sldId id="724" r:id="rId16"/>
    <p:sldId id="735" r:id="rId17"/>
    <p:sldId id="736" r:id="rId18"/>
    <p:sldId id="737" r:id="rId19"/>
    <p:sldId id="741" r:id="rId20"/>
    <p:sldId id="742" r:id="rId21"/>
    <p:sldId id="743" r:id="rId22"/>
    <p:sldId id="624" r:id="rId23"/>
    <p:sldId id="677" r:id="rId24"/>
    <p:sldId id="678" r:id="rId25"/>
    <p:sldId id="679" r:id="rId26"/>
    <p:sldId id="681" r:id="rId27"/>
    <p:sldId id="620" r:id="rId28"/>
    <p:sldId id="547" r:id="rId2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2" d="100"/>
          <a:sy n="62" d="100"/>
        </p:scale>
        <p:origin x="-14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90FDE8F-3591-114C-BE31-A1D6269D10EC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7ED4D41-785B-E84C-9624-8E95C52BA377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82EB3D2-280C-9244-B9B3-93B1D1C80BC9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98A19BA-6CAE-E748-BF76-719478CB6459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Mentioned that disk and flash device has a CPU in it – it needs it for the complex reasoning it needs to make; e.g., disk head scheduling is now done by the disk device itself, as is remapping.  Disks in very olden times very smart – because the CPU was insanely expensive.  When CPU’s were moderately expensive, then I/O devices became dumb – so that you could build a cheaper overall system, the file system had to do more work.  Now, the CPU is very cheap, so can include more intelligence on the device.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and track are</a:t>
            </a:r>
            <a:r>
              <a:rPr lang="en-US" baseline="0" dirty="0" smtClean="0"/>
              <a:t> not to scale – head is actually much much bigger than a track.</a:t>
            </a:r>
          </a:p>
          <a:p>
            <a:endParaRPr lang="en-US" baseline="0" dirty="0" smtClean="0"/>
          </a:p>
          <a:p>
            <a:r>
              <a:rPr lang="en-US" dirty="0" smtClean="0"/>
              <a:t>Track ~ 1 micron wide</a:t>
            </a:r>
          </a:p>
          <a:p>
            <a:pPr lvl="1"/>
            <a:r>
              <a:rPr lang="en-US" dirty="0" smtClean="0"/>
              <a:t>Wavelength of light is ~ 0.5 micron</a:t>
            </a:r>
          </a:p>
          <a:p>
            <a:pPr lvl="1"/>
            <a:r>
              <a:rPr lang="en-US" dirty="0" smtClean="0"/>
              <a:t>Resolution of human eye: 50 microns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Outer</a:t>
            </a:r>
            <a:r>
              <a:rPr lang="en-US" baseline="0" dirty="0" smtClean="0"/>
              <a:t> edge of disk is travelling at 30 mph, with the head riding on top of the disk surface with a cushion of a few atoms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12106EE-5B36-C247-82E2-CA57B2CB2359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B32D7D6-375D-FC4D-9D9F-23E55434236B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C9F972E-BD24-5940-818B-8CFC3F096BAA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0D8FE54-676A-024D-B762-D96F39EA658B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EAD1176-8EA9-2442-AC46-E7BE7F2CDA20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D1AF2ED-85EA-714F-A910-EB658C667456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4A6BF1-C2E4-B54C-9982-1F4508E25721}" type="datetime1">
              <a:rPr lang="en-US" smtClean="0"/>
              <a:t>3/20/2017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9480E-E804-6447-A0B5-F116037C38C5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74F43-1B92-7F4B-9DD7-0632F9DC7F84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43D04-F098-D34A-AE3D-82E2E30C65FE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8B8F7-2BD1-1343-B3BA-C91A8763D15C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710C0-F33C-854A-9962-EE53771621C4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316AB-4C0A-F74B-8757-62F6C9B048D3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8AD2C-8881-C348-BD1E-E620B038E72D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AF769-CF50-DE48-99D6-4F4449C3B5A5}" type="datetime1">
              <a:rPr lang="en-US" smtClean="0"/>
              <a:t>3/20/2017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D51D8-0E09-DE46-B850-C6C946BAFA16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28CEA-F645-6145-B654-F2D7C32FC196}" type="datetime1">
              <a:rPr lang="en-US" smtClean="0"/>
              <a:t>3/20/2017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A27E9-7D60-2645-BC01-98F4BC7E6077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65064-4954-C744-B89C-8A9019D9BC91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EE702BA-DC4E-A244-AEAF-D16FF8823A6C}" type="datetime1">
              <a:rPr lang="en-US" smtClean="0"/>
              <a:t>3/20/2017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systems and mass storage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Disks are slow, so to increase </a:t>
            </a:r>
            <a:r>
              <a:rPr lang="en-US" dirty="0" err="1" smtClean="0"/>
              <a:t>perfomance</a:t>
            </a:r>
            <a:endParaRPr lang="en-US" dirty="0" smtClean="0"/>
          </a:p>
          <a:p>
            <a:pPr lvl="1"/>
            <a:r>
              <a:rPr lang="en-US" dirty="0" smtClean="0"/>
              <a:t>Avoid doing I/O</a:t>
            </a:r>
          </a:p>
          <a:p>
            <a:pPr lvl="1"/>
            <a:r>
              <a:rPr lang="en-US" dirty="0" smtClean="0"/>
              <a:t>Reduce overhead</a:t>
            </a:r>
          </a:p>
          <a:p>
            <a:pPr lvl="1"/>
            <a:r>
              <a:rPr lang="en-US" dirty="0" smtClean="0"/>
              <a:t>Amortize overhead over larger request</a:t>
            </a:r>
          </a:p>
          <a:p>
            <a:r>
              <a:rPr lang="en-US" dirty="0" smtClean="0"/>
              <a:t>Can reduce overhead through disk scheduling</a:t>
            </a:r>
          </a:p>
          <a:p>
            <a:pPr lvl="1"/>
            <a:r>
              <a:rPr lang="en-US" dirty="0" smtClean="0"/>
              <a:t>Only necessary if multiple requests</a:t>
            </a:r>
          </a:p>
          <a:p>
            <a:r>
              <a:rPr lang="en-US" dirty="0" smtClean="0"/>
              <a:t>Scheduling metrics</a:t>
            </a:r>
          </a:p>
          <a:p>
            <a:pPr lvl="1"/>
            <a:r>
              <a:rPr lang="en-US" dirty="0" smtClean="0"/>
              <a:t>First-come, first-served (FCFS)</a:t>
            </a:r>
          </a:p>
          <a:p>
            <a:pPr lvl="1"/>
            <a:r>
              <a:rPr lang="en-US" dirty="0" smtClean="0"/>
              <a:t>Shortest seek time first (SSTF)</a:t>
            </a:r>
          </a:p>
          <a:p>
            <a:pPr lvl="1"/>
            <a:r>
              <a:rPr lang="en-US" dirty="0" smtClean="0"/>
              <a:t>SCAN / C-SCAN</a:t>
            </a:r>
          </a:p>
          <a:p>
            <a:pPr lvl="1"/>
            <a:r>
              <a:rPr lang="en-US" dirty="0" smtClean="0"/>
              <a:t>LOOK / C-LOOK</a:t>
            </a:r>
          </a:p>
        </p:txBody>
      </p:sp>
    </p:spTree>
    <p:extLst>
      <p:ext uri="{BB962C8B-B14F-4D97-AF65-F5344CB8AC3E}">
        <p14:creationId xmlns:p14="http://schemas.microsoft.com/office/powerpoint/2010/main" val="42027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FCFS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143000" y="1103313"/>
            <a:ext cx="585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Illustration shows total head movement of 640 cylinders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633538"/>
            <a:ext cx="5840412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80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SSTF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1"/>
            <a:ext cx="82296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Shortest Seek Time First selects the request with the minimum seek time from the current head position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SSTF scheduling is a form of SJF scheduling; may cause starvation of some requests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Illustration shows total head movement of 236 </a:t>
            </a:r>
            <a:r>
              <a:rPr lang="en-US" dirty="0" smtClean="0">
                <a:latin typeface="Helvetica" charset="0"/>
                <a:ea typeface="MS PGothic" charset="0"/>
              </a:rPr>
              <a:t>cylinders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Downsides?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What if cluster of requests at far side of disk?</a:t>
            </a: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23556" name="Picture 4" descr="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2938463"/>
            <a:ext cx="4811713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3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00060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SCAN: move disk arm in one direction, until all requests satisfied, then reverse direction</a:t>
            </a:r>
          </a:p>
          <a:p>
            <a:r>
              <a:rPr lang="en-US" dirty="0" smtClean="0"/>
              <a:t>Also called “elevator scheduling”</a:t>
            </a:r>
          </a:p>
        </p:txBody>
      </p:sp>
      <p:pic>
        <p:nvPicPr>
          <p:cNvPr id="4" name="Content Placeholder 4" descr="scan.pdf"/>
          <p:cNvPicPr>
            <a:picLocks noChangeAspect="1"/>
          </p:cNvPicPr>
          <p:nvPr/>
        </p:nvPicPr>
        <p:blipFill>
          <a:blip r:embed="rId2"/>
          <a:srcRect l="-134515" r="-134515"/>
          <a:stretch>
            <a:fillRect/>
          </a:stretch>
        </p:blipFill>
        <p:spPr>
          <a:xfrm>
            <a:off x="1567991" y="1366804"/>
            <a:ext cx="9111899" cy="50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SCAN (cont.)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828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Illustration </a:t>
            </a:r>
            <a:r>
              <a:rPr lang="en-US" dirty="0">
                <a:latin typeface="Helvetica" charset="0"/>
                <a:ea typeface="MS PGothic" charset="0"/>
              </a:rPr>
              <a:t>shows total head movement of 208 cylinders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But note that if requests are uniformly dense, largest density at other end of disk and those wait the longest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622" y="2971800"/>
            <a:ext cx="424317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9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71961" cy="4525963"/>
          </a:xfrm>
        </p:spPr>
        <p:txBody>
          <a:bodyPr/>
          <a:lstStyle/>
          <a:p>
            <a:r>
              <a:rPr lang="en-US" dirty="0" smtClean="0"/>
              <a:t>C-SCAN: move disk arm in one direction, until all requests satisfied, then start again from farthest request</a:t>
            </a:r>
          </a:p>
          <a:p>
            <a:r>
              <a:rPr lang="en-US" dirty="0" smtClean="0"/>
              <a:t>More uniform wait time than SCAN</a:t>
            </a:r>
            <a:endParaRPr lang="en-US" dirty="0"/>
          </a:p>
        </p:txBody>
      </p:sp>
      <p:pic>
        <p:nvPicPr>
          <p:cNvPr id="5" name="Content Placeholder 3" descr="cscan.pdf"/>
          <p:cNvPicPr>
            <a:picLocks noChangeAspect="1"/>
          </p:cNvPicPr>
          <p:nvPr/>
        </p:nvPicPr>
        <p:blipFill>
          <a:blip r:embed="rId2"/>
          <a:srcRect l="-134515" r="-134515"/>
          <a:stretch>
            <a:fillRect/>
          </a:stretch>
        </p:blipFill>
        <p:spPr>
          <a:xfrm>
            <a:off x="1342088" y="1317636"/>
            <a:ext cx="9542647" cy="52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C-LOOK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LOOK a version of SCAN, C-LOOK a version of C-SCAN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Arm only goes as far as the last request in each direction, then reverses direction immediately, without first going all the way to the end of the disk </a:t>
            </a:r>
          </a:p>
        </p:txBody>
      </p:sp>
    </p:spTree>
    <p:extLst>
      <p:ext uri="{BB962C8B-B14F-4D97-AF65-F5344CB8AC3E}">
        <p14:creationId xmlns:p14="http://schemas.microsoft.com/office/powerpoint/2010/main" val="78519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C-LOOK (Cont.)</a:t>
            </a:r>
          </a:p>
        </p:txBody>
      </p:sp>
      <p:pic>
        <p:nvPicPr>
          <p:cNvPr id="29699" name="Picture 4" descr="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011238"/>
            <a:ext cx="731202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91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a Disk-Scheduling Algorithm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SSTF is common and has a natural appeal</a:t>
            </a:r>
          </a:p>
          <a:p>
            <a:r>
              <a:rPr lang="en-US" dirty="0" smtClean="0"/>
              <a:t>SCAN and C-SCAN perform better for systems that place a heavy load on the disk</a:t>
            </a:r>
          </a:p>
          <a:p>
            <a:pPr lvl="1"/>
            <a:r>
              <a:rPr lang="en-US" dirty="0" smtClean="0"/>
              <a:t>Less starvation</a:t>
            </a:r>
          </a:p>
          <a:p>
            <a:r>
              <a:rPr lang="en-US" dirty="0" smtClean="0"/>
              <a:t>Requests for disk service can be influenced by the file-allocation method</a:t>
            </a:r>
          </a:p>
          <a:p>
            <a:pPr lvl="1"/>
            <a:r>
              <a:rPr lang="en-US" dirty="0" smtClean="0"/>
              <a:t>And metadata layout</a:t>
            </a:r>
          </a:p>
          <a:p>
            <a:r>
              <a:rPr lang="en-US" dirty="0" smtClean="0"/>
              <a:t>The disk-scheduling algorithm should be written as a separate module of the operating system, allowing it to be replaced with a different algorithm if necessary</a:t>
            </a:r>
          </a:p>
          <a:p>
            <a:r>
              <a:rPr lang="en-US" dirty="0" smtClean="0"/>
              <a:t>Either SSTF or LOOK is a reasonable choice for the default algorithm</a:t>
            </a:r>
          </a:p>
          <a:p>
            <a:r>
              <a:rPr lang="en-US" dirty="0" smtClean="0"/>
              <a:t>What about scheduling on SSD?</a:t>
            </a:r>
          </a:p>
          <a:p>
            <a:pPr lvl="1"/>
            <a:r>
              <a:rPr lang="en-US" dirty="0" smtClean="0"/>
              <a:t>FCFS—no seek time, rotational latency to worry about</a:t>
            </a:r>
          </a:p>
          <a:p>
            <a:pPr lvl="1"/>
            <a:r>
              <a:rPr lang="en-US" dirty="0" smtClean="0"/>
              <a:t>Can improve performance by merging adjacent writes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3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 Management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Low-level formatting, or physical formatting — Dividing a disk into sectors that the disk controller can read and write</a:t>
            </a:r>
          </a:p>
          <a:p>
            <a:pPr lvl="1"/>
            <a:r>
              <a:rPr lang="en-US" dirty="0" smtClean="0"/>
              <a:t>Each sector can hold header information, plus data, plus error correction code (ECC)</a:t>
            </a:r>
          </a:p>
          <a:p>
            <a:pPr lvl="1"/>
            <a:r>
              <a:rPr lang="en-US" dirty="0" smtClean="0"/>
              <a:t>Usually 512 bytes of data but can be selectable</a:t>
            </a:r>
          </a:p>
          <a:p>
            <a:r>
              <a:rPr lang="en-US" dirty="0" smtClean="0"/>
              <a:t>To use a disk to hold files, the operating system still needs to record its own data structures on the disk</a:t>
            </a:r>
          </a:p>
          <a:p>
            <a:pPr lvl="1"/>
            <a:r>
              <a:rPr lang="en-US" dirty="0" smtClean="0"/>
              <a:t>Partition the disk into one or more groups of cylinders, each treated as a logical disk</a:t>
            </a:r>
          </a:p>
          <a:p>
            <a:pPr lvl="1"/>
            <a:r>
              <a:rPr lang="en-US" dirty="0" smtClean="0"/>
              <a:t>Logical formatting or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making a file system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To increase efficiency most file systems group blocks into clusters</a:t>
            </a:r>
          </a:p>
          <a:p>
            <a:pPr lvl="2"/>
            <a:r>
              <a:rPr lang="en-US" dirty="0" smtClean="0"/>
              <a:t>Disk I/O done in blocks</a:t>
            </a:r>
          </a:p>
          <a:p>
            <a:pPr lvl="2"/>
            <a:r>
              <a:rPr lang="en-US" dirty="0" smtClean="0"/>
              <a:t>File I/O done in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9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Project 1 </a:t>
            </a:r>
            <a:r>
              <a:rPr lang="en-US" dirty="0"/>
              <a:t>coming 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… and there probably won’t be a Project 2 …</a:t>
            </a:r>
          </a:p>
          <a:p>
            <a:pPr lvl="2"/>
            <a:r>
              <a:rPr lang="en-US" dirty="0" smtClean="0"/>
              <a:t>… since, at this point, </a:t>
            </a:r>
            <a:r>
              <a:rPr lang="en-US" dirty="0" smtClean="0"/>
              <a:t>you don’t </a:t>
            </a:r>
            <a:r>
              <a:rPr lang="en-US" smtClean="0"/>
              <a:t>have Project 1 ...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File system intro</a:t>
            </a:r>
          </a:p>
          <a:p>
            <a:pPr lvl="1"/>
            <a:r>
              <a:rPr lang="en-US" dirty="0" smtClean="0"/>
              <a:t>Mass storage structures</a:t>
            </a:r>
          </a:p>
          <a:p>
            <a:pPr lvl="1"/>
            <a:r>
              <a:rPr lang="en-US" dirty="0" smtClean="0"/>
              <a:t>File system details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02BE1B5-37F2-4C41-8EAC-2D0FD615EBB3}" type="datetime1">
              <a:rPr lang="en-US" smtClean="0">
                <a:latin typeface="Garamond"/>
                <a:cs typeface="Garamond"/>
              </a:rPr>
              <a:t>3/20/2017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Disk Management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</a:rPr>
              <a:t>Boot </a:t>
            </a:r>
            <a:r>
              <a:rPr lang="en-US" dirty="0">
                <a:latin typeface="Helvetica" charset="0"/>
                <a:ea typeface="MS PGothic" charset="0"/>
              </a:rPr>
              <a:t>block initializes system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bootstrap is stored in ROM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Bootstrap loader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program stored in boot blocks of boot </a:t>
            </a:r>
            <a:r>
              <a:rPr lang="en-US" dirty="0" smtClean="0">
                <a:latin typeface="Helvetica" charset="0"/>
                <a:ea typeface="MS PGothic" charset="0"/>
              </a:rPr>
              <a:t>partition</a:t>
            </a: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Booting from a Disk in Windows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241425"/>
            <a:ext cx="57785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3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 system</a:t>
            </a:r>
            <a:r>
              <a:rPr lang="en-US" dirty="0" smtClean="0"/>
              <a:t>: data structure stored on persistent medium</a:t>
            </a:r>
          </a:p>
          <a:p>
            <a:pPr lvl="1"/>
            <a:r>
              <a:rPr lang="en-US" dirty="0" smtClean="0"/>
              <a:t>Persistent, named data</a:t>
            </a:r>
          </a:p>
          <a:p>
            <a:pPr lvl="1"/>
            <a:r>
              <a:rPr lang="en-US" dirty="0" smtClean="0"/>
              <a:t>Hierarchical organization (directories, subdirectories)</a:t>
            </a:r>
          </a:p>
          <a:p>
            <a:pPr lvl="1"/>
            <a:r>
              <a:rPr lang="en-US" dirty="0" smtClean="0"/>
              <a:t>Access control on data</a:t>
            </a:r>
          </a:p>
          <a:p>
            <a:r>
              <a:rPr lang="en-US" dirty="0" smtClean="0"/>
              <a:t>File: named collection of data</a:t>
            </a:r>
          </a:p>
          <a:p>
            <a:pPr lvl="1"/>
            <a:r>
              <a:rPr lang="en-US" dirty="0" smtClean="0"/>
              <a:t>Linear sequence of bytes (or a set of sequences)</a:t>
            </a:r>
          </a:p>
          <a:p>
            <a:pPr lvl="1"/>
            <a:r>
              <a:rPr lang="en-US" dirty="0" smtClean="0"/>
              <a:t>Read/write or memory mapped</a:t>
            </a:r>
          </a:p>
          <a:p>
            <a:r>
              <a:rPr lang="en-US" dirty="0" smtClean="0"/>
              <a:t>Crash and storage error tolerance</a:t>
            </a:r>
          </a:p>
          <a:p>
            <a:pPr lvl="1"/>
            <a:r>
              <a:rPr lang="en-US" dirty="0" smtClean="0"/>
              <a:t>Operating system crashes (and disk errors) leave file system in a valid state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Achieve close to the hardware limit in the average case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8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files used?</a:t>
            </a:r>
          </a:p>
          <a:p>
            <a:pPr lvl="1"/>
            <a:r>
              <a:rPr lang="en-US" dirty="0" smtClean="0"/>
              <a:t>Most files are read/written sequentially</a:t>
            </a:r>
          </a:p>
          <a:p>
            <a:pPr lvl="1"/>
            <a:r>
              <a:rPr lang="en-US" dirty="0" smtClean="0"/>
              <a:t>Some files are read/written randomly</a:t>
            </a:r>
          </a:p>
          <a:p>
            <a:pPr lvl="2"/>
            <a:r>
              <a:rPr lang="en-US" dirty="0" smtClean="0"/>
              <a:t>Ex: database files, swap files</a:t>
            </a:r>
          </a:p>
          <a:p>
            <a:pPr lvl="1"/>
            <a:r>
              <a:rPr lang="en-US" dirty="0" smtClean="0"/>
              <a:t>Some files have a pre-defined size at creation</a:t>
            </a:r>
          </a:p>
          <a:p>
            <a:pPr lvl="1"/>
            <a:r>
              <a:rPr lang="en-US" dirty="0" smtClean="0"/>
              <a:t>Some files start small and grow over time</a:t>
            </a:r>
          </a:p>
          <a:p>
            <a:pPr lvl="2"/>
            <a:r>
              <a:rPr lang="en-US" dirty="0" smtClean="0"/>
              <a:t>Ex: program </a:t>
            </a:r>
            <a:r>
              <a:rPr lang="en-US" dirty="0" err="1" smtClean="0"/>
              <a:t>stdout</a:t>
            </a:r>
            <a:r>
              <a:rPr lang="en-US" dirty="0" smtClean="0"/>
              <a:t>, system logs</a:t>
            </a:r>
          </a:p>
        </p:txBody>
      </p:sp>
    </p:spTree>
    <p:extLst>
      <p:ext uri="{BB962C8B-B14F-4D97-AF65-F5344CB8AC3E}">
        <p14:creationId xmlns:p14="http://schemas.microsoft.com/office/powerpoint/2010/main" val="2626621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small files:</a:t>
            </a:r>
          </a:p>
          <a:p>
            <a:pPr lvl="1"/>
            <a:r>
              <a:rPr lang="en-US" dirty="0" smtClean="0"/>
              <a:t>Small blocks for storage efficiency</a:t>
            </a:r>
          </a:p>
          <a:p>
            <a:pPr lvl="1"/>
            <a:r>
              <a:rPr lang="en-US" dirty="0" smtClean="0"/>
              <a:t>Concurrent ops more efficient than sequential</a:t>
            </a:r>
          </a:p>
          <a:p>
            <a:pPr lvl="1"/>
            <a:r>
              <a:rPr lang="en-US" dirty="0" smtClean="0"/>
              <a:t>Files used together should be stored together</a:t>
            </a:r>
          </a:p>
          <a:p>
            <a:r>
              <a:rPr lang="en-US" dirty="0" smtClean="0"/>
              <a:t>For large files:</a:t>
            </a:r>
          </a:p>
          <a:p>
            <a:pPr lvl="1"/>
            <a:r>
              <a:rPr lang="en-US" dirty="0" smtClean="0"/>
              <a:t>Storage efficient (large blocks)</a:t>
            </a:r>
          </a:p>
          <a:p>
            <a:pPr lvl="1"/>
            <a:r>
              <a:rPr lang="en-US" dirty="0" smtClean="0"/>
              <a:t>Contiguous allocation for sequential access</a:t>
            </a:r>
          </a:p>
          <a:p>
            <a:pPr lvl="1"/>
            <a:r>
              <a:rPr lang="en-US" dirty="0" smtClean="0"/>
              <a:t>Efficient lookup for random access</a:t>
            </a:r>
          </a:p>
          <a:p>
            <a:r>
              <a:rPr lang="en-US" dirty="0" smtClean="0"/>
              <a:t>May not know at file creation</a:t>
            </a:r>
          </a:p>
          <a:p>
            <a:pPr lvl="1"/>
            <a:r>
              <a:rPr lang="en-US" dirty="0" smtClean="0"/>
              <a:t>Whether file will become small or large</a:t>
            </a:r>
          </a:p>
          <a:p>
            <a:pPr lvl="1"/>
            <a:r>
              <a:rPr lang="en-US" dirty="0" smtClean="0"/>
              <a:t>Whether file is persistent or temporary</a:t>
            </a:r>
          </a:p>
          <a:p>
            <a:pPr lvl="1"/>
            <a:r>
              <a:rPr lang="en-US" dirty="0" smtClean="0"/>
              <a:t>Whether file will be used sequentially or randomly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78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Group of named files or subdirectories</a:t>
            </a:r>
          </a:p>
          <a:p>
            <a:pPr lvl="1"/>
            <a:r>
              <a:rPr lang="en-US" dirty="0" smtClean="0"/>
              <a:t>Mapping from file name to file metadata location</a:t>
            </a:r>
          </a:p>
          <a:p>
            <a:r>
              <a:rPr lang="en-US" dirty="0" smtClean="0"/>
              <a:t>Path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that uniquely identifies file or directory</a:t>
            </a:r>
            <a:endParaRPr lang="en-US" dirty="0" smtClean="0"/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Ex: /cse/www/education/courses/cse451/12au</a:t>
            </a:r>
            <a:endParaRPr lang="en-US" dirty="0" smtClean="0"/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Hard link: link from name to metadata location</a:t>
            </a:r>
          </a:p>
          <a:p>
            <a:pPr lvl="1"/>
            <a:r>
              <a:rPr lang="en-US" dirty="0" smtClean="0"/>
              <a:t>Soft link: link from name to alternate name</a:t>
            </a:r>
          </a:p>
          <a:p>
            <a:r>
              <a:rPr lang="en-US" dirty="0" smtClean="0"/>
              <a:t>Mount</a:t>
            </a:r>
          </a:p>
          <a:p>
            <a:pPr lvl="1"/>
            <a:r>
              <a:rPr lang="en-US" dirty="0" smtClean="0"/>
              <a:t>Mapping from name in one file system to root of another</a:t>
            </a:r>
          </a:p>
        </p:txBody>
      </p:sp>
    </p:spTree>
    <p:extLst>
      <p:ext uri="{BB962C8B-B14F-4D97-AF65-F5344CB8AC3E}">
        <p14:creationId xmlns:p14="http://schemas.microsoft.com/office/powerpoint/2010/main" val="570228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file open is a Swiss Army knife:</a:t>
            </a:r>
          </a:p>
          <a:p>
            <a:pPr lvl="1"/>
            <a:r>
              <a:rPr lang="en-US" dirty="0" smtClean="0"/>
              <a:t>Open the file, return file descriptor</a:t>
            </a:r>
          </a:p>
          <a:p>
            <a:pPr lvl="1"/>
            <a:r>
              <a:rPr lang="en-US" dirty="0" smtClean="0"/>
              <a:t>Options: </a:t>
            </a:r>
          </a:p>
          <a:p>
            <a:pPr lvl="2"/>
            <a:r>
              <a:rPr lang="en-US" dirty="0" smtClean="0"/>
              <a:t>if file doesn’t exist, return an error</a:t>
            </a:r>
          </a:p>
          <a:p>
            <a:pPr lvl="2"/>
            <a:r>
              <a:rPr lang="en-US" dirty="0" smtClean="0"/>
              <a:t>If file doesn’t exist, create file and open it</a:t>
            </a:r>
          </a:p>
          <a:p>
            <a:pPr lvl="2"/>
            <a:r>
              <a:rPr lang="en-US" dirty="0" smtClean="0"/>
              <a:t>If file does exist, return an error</a:t>
            </a:r>
          </a:p>
          <a:p>
            <a:pPr lvl="2"/>
            <a:r>
              <a:rPr lang="en-US" dirty="0" smtClean="0"/>
              <a:t>If file does exist, open file</a:t>
            </a:r>
          </a:p>
          <a:p>
            <a:pPr lvl="2"/>
            <a:r>
              <a:rPr lang="en-US" dirty="0" smtClean="0"/>
              <a:t>If file exists but isn’t empty, nix it then open</a:t>
            </a:r>
          </a:p>
          <a:p>
            <a:pPr lvl="2"/>
            <a:r>
              <a:rPr lang="en-US" dirty="0" smtClean="0"/>
              <a:t>If file exists but isn’t empty, return an error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325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Continue with file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61C8519-58F1-EA4C-A2D3-F8074EA167F5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57B8-099C-6B47-88EB-C7A11A6EE63E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and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OS-provided abstractions for storage</a:t>
            </a:r>
          </a:p>
          <a:p>
            <a:pPr lvl="1"/>
            <a:r>
              <a:rPr lang="en-US" dirty="0" smtClean="0"/>
              <a:t>Heterogeneous devices treated as uniform</a:t>
            </a:r>
          </a:p>
          <a:p>
            <a:pPr lvl="1"/>
            <a:r>
              <a:rPr lang="en-US" dirty="0" smtClean="0"/>
              <a:t>Few storage media (disks) used for many storage objects (files)</a:t>
            </a:r>
          </a:p>
          <a:p>
            <a:pPr lvl="1"/>
            <a:r>
              <a:rPr lang="en-US" dirty="0" smtClean="0"/>
              <a:t>Simple naming mapped to rich naming</a:t>
            </a:r>
          </a:p>
          <a:p>
            <a:pPr lvl="2"/>
            <a:r>
              <a:rPr lang="en-US" dirty="0" smtClean="0"/>
              <a:t>HW: numeric; SW: symbolic</a:t>
            </a:r>
          </a:p>
          <a:p>
            <a:pPr lvl="2"/>
            <a:r>
              <a:rPr lang="en-US" dirty="0" smtClean="0"/>
              <a:t>HW: flat space; SW: structured</a:t>
            </a:r>
          </a:p>
          <a:p>
            <a:pPr lvl="1"/>
            <a:r>
              <a:rPr lang="en-US" dirty="0" smtClean="0"/>
              <a:t>Provides flexible block assignment</a:t>
            </a:r>
          </a:p>
          <a:p>
            <a:pPr lvl="1"/>
            <a:r>
              <a:rPr lang="en-US" dirty="0" smtClean="0"/>
              <a:t>(Appearance of) Fast access</a:t>
            </a:r>
          </a:p>
          <a:p>
            <a:pPr lvl="1"/>
            <a:r>
              <a:rPr lang="en-US" dirty="0" smtClean="0"/>
              <a:t>Consistency even with crashes</a:t>
            </a:r>
          </a:p>
          <a:p>
            <a:r>
              <a:rPr lang="en-US" dirty="0" smtClean="0"/>
              <a:t>Provided via </a:t>
            </a:r>
            <a:r>
              <a:rPr lang="en-US" dirty="0" smtClean="0">
                <a:solidFill>
                  <a:srgbClr val="0000FF"/>
                </a:solidFill>
              </a:rPr>
              <a:t>device drivers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Processes used to interface with hardware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For applications, interface looks same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HW-specific details hidden inside 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0C0-F33C-854A-9962-EE53771621C4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Magnetic disks</a:t>
            </a:r>
          </a:p>
          <a:p>
            <a:pPr lvl="1"/>
            <a:r>
              <a:rPr lang="en-US" dirty="0" smtClean="0"/>
              <a:t>Storage that rarely becomes corrupted</a:t>
            </a:r>
          </a:p>
          <a:p>
            <a:pPr lvl="1"/>
            <a:r>
              <a:rPr lang="en-US" dirty="0" smtClean="0"/>
              <a:t>Large capacity at low cost</a:t>
            </a:r>
          </a:p>
          <a:p>
            <a:pPr lvl="1"/>
            <a:r>
              <a:rPr lang="en-US" dirty="0" smtClean="0"/>
              <a:t>Block level random access (but slow)</a:t>
            </a:r>
          </a:p>
          <a:p>
            <a:pPr lvl="1"/>
            <a:r>
              <a:rPr lang="en-US" dirty="0" smtClean="0"/>
              <a:t>Better performance for streaming access</a:t>
            </a:r>
          </a:p>
          <a:p>
            <a:r>
              <a:rPr lang="en-US" dirty="0" smtClean="0"/>
              <a:t>Solid state disks</a:t>
            </a:r>
          </a:p>
          <a:p>
            <a:pPr lvl="1"/>
            <a:r>
              <a:rPr lang="en-US" dirty="0" smtClean="0"/>
              <a:t>Non-volatile memory used like hard drive</a:t>
            </a:r>
          </a:p>
          <a:p>
            <a:pPr lvl="1"/>
            <a:r>
              <a:rPr lang="en-US" dirty="0" smtClean="0"/>
              <a:t>More reliable, faster than magnetic disks</a:t>
            </a:r>
          </a:p>
          <a:p>
            <a:pPr lvl="1"/>
            <a:r>
              <a:rPr lang="en-US" dirty="0" smtClean="0"/>
              <a:t>More expensive, shorter life span than magnetic disks</a:t>
            </a:r>
          </a:p>
          <a:p>
            <a:pPr lvl="1"/>
            <a:r>
              <a:rPr lang="en-US" dirty="0" smtClean="0"/>
              <a:t>Much faster—sometimes too fast for busses!</a:t>
            </a:r>
          </a:p>
          <a:p>
            <a:r>
              <a:rPr lang="en-US" dirty="0" smtClean="0"/>
              <a:t>Flash memory</a:t>
            </a:r>
          </a:p>
          <a:p>
            <a:pPr lvl="1"/>
            <a:r>
              <a:rPr lang="en-US" dirty="0" smtClean="0"/>
              <a:t>Storage that rarely becomes corrupted</a:t>
            </a:r>
          </a:p>
          <a:p>
            <a:pPr lvl="1"/>
            <a:r>
              <a:rPr lang="en-US" dirty="0" smtClean="0"/>
              <a:t>Capacity at intermediate cost (50x disk)</a:t>
            </a:r>
          </a:p>
          <a:p>
            <a:pPr lvl="1"/>
            <a:r>
              <a:rPr lang="en-US" dirty="0" smtClean="0"/>
              <a:t>Block level random access</a:t>
            </a:r>
          </a:p>
          <a:p>
            <a:pPr lvl="1"/>
            <a:r>
              <a:rPr lang="en-US" dirty="0" smtClean="0"/>
              <a:t>Good performance for reads; worse for random writes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Disk</a:t>
            </a:r>
            <a:endParaRPr lang="en-US" dirty="0"/>
          </a:p>
        </p:txBody>
      </p:sp>
      <p:pic>
        <p:nvPicPr>
          <p:cNvPr id="6" name="Content Placeholder 5" descr="diskPicture99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7906" r="-179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83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12-01_disk-2.pdf"/>
          <p:cNvPicPr>
            <a:picLocks noGrp="1" noChangeAspect="1"/>
          </p:cNvPicPr>
          <p:nvPr>
            <p:ph idx="1"/>
          </p:nvPr>
        </p:nvPicPr>
        <p:blipFill>
          <a:blip r:embed="rId3"/>
          <a:srcRect l="-46833" r="-46833"/>
          <a:stretch>
            <a:fillRect/>
          </a:stretch>
        </p:blipFill>
        <p:spPr>
          <a:xfrm>
            <a:off x="-1437585" y="38874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17698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~ 1 micron wide</a:t>
            </a:r>
          </a:p>
          <a:p>
            <a:pPr lvl="1"/>
            <a:r>
              <a:rPr lang="en-US" dirty="0" smtClean="0"/>
              <a:t>Wavelength of light is ~ 0.5 micron</a:t>
            </a:r>
          </a:p>
          <a:p>
            <a:pPr lvl="1"/>
            <a:r>
              <a:rPr lang="en-US" dirty="0" smtClean="0"/>
              <a:t>Resolution of human eye: 50 microns</a:t>
            </a:r>
          </a:p>
          <a:p>
            <a:pPr lvl="1"/>
            <a:r>
              <a:rPr lang="en-US" dirty="0" smtClean="0"/>
              <a:t>100K tracks on a typical 2.5” disk</a:t>
            </a:r>
          </a:p>
          <a:p>
            <a:r>
              <a:rPr lang="en-US" dirty="0" smtClean="0"/>
              <a:t>Separated by unused guard regions</a:t>
            </a:r>
          </a:p>
          <a:p>
            <a:pPr lvl="1"/>
            <a:r>
              <a:rPr lang="en-US" dirty="0" smtClean="0"/>
              <a:t>Reduces likelihood neighboring tracks are corrupted during writes (still a small non-zero chance)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Track</a:t>
            </a:r>
            <a:r>
              <a:rPr lang="en-US" dirty="0" smtClean="0"/>
              <a:t> length varies across disk</a:t>
            </a:r>
          </a:p>
          <a:p>
            <a:pPr lvl="1"/>
            <a:r>
              <a:rPr lang="en-US" dirty="0" smtClean="0"/>
              <a:t>Outside: More </a:t>
            </a:r>
            <a:r>
              <a:rPr lang="en-US" dirty="0" smtClean="0">
                <a:solidFill>
                  <a:srgbClr val="0000FF"/>
                </a:solidFill>
              </a:rPr>
              <a:t>sectors</a:t>
            </a:r>
            <a:r>
              <a:rPr lang="en-US" dirty="0" smtClean="0"/>
              <a:t> per track, higher bandwidth</a:t>
            </a:r>
          </a:p>
          <a:p>
            <a:pPr lvl="1"/>
            <a:r>
              <a:rPr lang="en-US" dirty="0" smtClean="0"/>
              <a:t>Disk is organized into regions of tracks with same # of sectors/track</a:t>
            </a:r>
          </a:p>
          <a:p>
            <a:pPr lvl="1"/>
            <a:r>
              <a:rPr lang="en-US" dirty="0" smtClean="0"/>
              <a:t>Only outer half of radius is used</a:t>
            </a:r>
          </a:p>
          <a:p>
            <a:pPr lvl="2"/>
            <a:r>
              <a:rPr lang="en-US" dirty="0" smtClean="0"/>
              <a:t>Most of the disk area in the outer regions of the disk</a:t>
            </a:r>
          </a:p>
        </p:txBody>
      </p:sp>
    </p:spTree>
    <p:extLst>
      <p:ext uri="{BB962C8B-B14F-4D97-AF65-F5344CB8AC3E}">
        <p14:creationId xmlns:p14="http://schemas.microsoft.com/office/powerpoint/2010/main" val="39098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Disk Latency = </a:t>
            </a:r>
          </a:p>
          <a:p>
            <a:pPr lvl="1">
              <a:buNone/>
            </a:pPr>
            <a:r>
              <a:rPr lang="en-US" dirty="0" smtClean="0"/>
              <a:t>Seek Time + Rotation Time + Transfer Time</a:t>
            </a:r>
          </a:p>
          <a:p>
            <a:pPr lvl="1">
              <a:buNone/>
            </a:pPr>
            <a:r>
              <a:rPr lang="en-US" dirty="0" smtClean="0"/>
              <a:t>Seek Time: time to move disk arm over track (1-20ms)</a:t>
            </a:r>
          </a:p>
          <a:p>
            <a:pPr lvl="2">
              <a:buNone/>
            </a:pPr>
            <a:r>
              <a:rPr lang="en-US" dirty="0" smtClean="0"/>
              <a:t>Fine-grained position adjustment necessary for head to “settle”</a:t>
            </a:r>
          </a:p>
          <a:p>
            <a:pPr lvl="2">
              <a:buNone/>
            </a:pPr>
            <a:r>
              <a:rPr lang="en-US" dirty="0" smtClean="0"/>
              <a:t>Head switch time ~ track switch time (on modern disks)</a:t>
            </a:r>
          </a:p>
          <a:p>
            <a:pPr lvl="1">
              <a:buNone/>
            </a:pPr>
            <a:r>
              <a:rPr lang="en-US" dirty="0" smtClean="0"/>
              <a:t>Rotation Time: time to wait for disk to rotate under disk head</a:t>
            </a:r>
          </a:p>
          <a:p>
            <a:pPr lvl="2">
              <a:buNone/>
            </a:pPr>
            <a:r>
              <a:rPr lang="en-US" dirty="0" smtClean="0"/>
              <a:t>Disk rotation: 4 – 15ms (depending on price of disk)</a:t>
            </a:r>
          </a:p>
          <a:p>
            <a:pPr lvl="2">
              <a:buNone/>
            </a:pPr>
            <a:r>
              <a:rPr lang="en-US" dirty="0" smtClean="0"/>
              <a:t>On average, only need to wait half a rotation</a:t>
            </a:r>
          </a:p>
          <a:p>
            <a:pPr lvl="1">
              <a:buNone/>
            </a:pPr>
            <a:r>
              <a:rPr lang="en-US" dirty="0" smtClean="0"/>
              <a:t>Transfer Time: time to transfer data onto/off of disk</a:t>
            </a:r>
          </a:p>
          <a:p>
            <a:pPr lvl="2">
              <a:buNone/>
            </a:pPr>
            <a:r>
              <a:rPr lang="en-US" dirty="0" smtClean="0"/>
              <a:t>Disk head transfer rate: 50-100MB/s  (5-10 </a:t>
            </a:r>
            <a:r>
              <a:rPr lang="en-US" dirty="0" err="1" smtClean="0"/>
              <a:t>usec</a:t>
            </a:r>
            <a:r>
              <a:rPr lang="en-US" dirty="0" smtClean="0"/>
              <a:t>/sector)</a:t>
            </a:r>
          </a:p>
          <a:p>
            <a:pPr lvl="2">
              <a:buNone/>
            </a:pPr>
            <a:r>
              <a:rPr lang="en-US" dirty="0" smtClean="0"/>
              <a:t>Host transfer rate dependent on I/O connector (USB, SATA, …)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2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Disk Structure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Disk drives are addressed as large 1-dimensional arrays of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logical blocks</a:t>
            </a:r>
            <a:r>
              <a:rPr lang="en-US" dirty="0">
                <a:latin typeface="Helvetica" charset="0"/>
                <a:ea typeface="MS PGothic" charset="0"/>
              </a:rPr>
              <a:t>, where the logical block is the smallest unit of transfer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Low-level formatting creates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logical blocks </a:t>
            </a:r>
            <a:r>
              <a:rPr lang="en-US" dirty="0">
                <a:latin typeface="Helvetica" charset="0"/>
                <a:ea typeface="MS PGothic" charset="0"/>
              </a:rPr>
              <a:t>on physical media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1-dimensional array of logical blocks is mapped into the sectors of the disk sequentially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Sector 0 is the first sector of the first track on the outermost cylinder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Mapping proceeds in order through that track, then the rest of the tracks in that cylinder, and then through the rest of the cylinders from outermost to innermost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Logical to physical address should be easy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Except for bad sectors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Non-constant # of sectors per track via constant angular velocity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15541</TotalTime>
  <Words>1653</Words>
  <Application>Microsoft Office PowerPoint</Application>
  <PresentationFormat>On-screen Show (4:3)</PresentationFormat>
  <Paragraphs>235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Edge</vt:lpstr>
      <vt:lpstr>EECE.4810/EECE.5730 Operating Systems</vt:lpstr>
      <vt:lpstr>Lecture outline</vt:lpstr>
      <vt:lpstr>I/O and file systems</vt:lpstr>
      <vt:lpstr>Storage Devices</vt:lpstr>
      <vt:lpstr>Magnetic Disk</vt:lpstr>
      <vt:lpstr>PowerPoint Presentation</vt:lpstr>
      <vt:lpstr>Disk Tracks</vt:lpstr>
      <vt:lpstr>Disk Performance</vt:lpstr>
      <vt:lpstr>Disk Structure</vt:lpstr>
      <vt:lpstr>Disk Scheduling</vt:lpstr>
      <vt:lpstr>FCFS</vt:lpstr>
      <vt:lpstr>SSTF</vt:lpstr>
      <vt:lpstr>SCAN</vt:lpstr>
      <vt:lpstr>SCAN (cont.)</vt:lpstr>
      <vt:lpstr>C-SCAN</vt:lpstr>
      <vt:lpstr>C-LOOK</vt:lpstr>
      <vt:lpstr>C-LOOK (Cont.)</vt:lpstr>
      <vt:lpstr>Selecting a Disk-Scheduling Algorithm</vt:lpstr>
      <vt:lpstr>Disk Management</vt:lpstr>
      <vt:lpstr>Disk Management (Cont.)</vt:lpstr>
      <vt:lpstr>Booting from a Disk in Windows</vt:lpstr>
      <vt:lpstr>File System Abstraction</vt:lpstr>
      <vt:lpstr>File System Workload</vt:lpstr>
      <vt:lpstr>File System Design</vt:lpstr>
      <vt:lpstr>File System Abstraction</vt:lpstr>
      <vt:lpstr>File System Interface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4026</cp:revision>
  <cp:lastPrinted>2017-02-21T14:12:18Z</cp:lastPrinted>
  <dcterms:created xsi:type="dcterms:W3CDTF">2006-04-03T05:03:01Z</dcterms:created>
  <dcterms:modified xsi:type="dcterms:W3CDTF">2017-03-20T18:01:05Z</dcterms:modified>
</cp:coreProperties>
</file>